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5"/>
  </p:notesMasterIdLst>
  <p:sldIdLst>
    <p:sldId id="257" r:id="rId3"/>
    <p:sldId id="275" r:id="rId4"/>
    <p:sldId id="284" r:id="rId5"/>
    <p:sldId id="278" r:id="rId6"/>
    <p:sldId id="291" r:id="rId7"/>
    <p:sldId id="279" r:id="rId8"/>
    <p:sldId id="286" r:id="rId9"/>
    <p:sldId id="287" r:id="rId10"/>
    <p:sldId id="288" r:id="rId11"/>
    <p:sldId id="289" r:id="rId12"/>
    <p:sldId id="290" r:id="rId13"/>
    <p:sldId id="285"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0BB5"/>
    <a:srgbClr val="FFC305"/>
    <a:srgbClr val="A24A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03" autoAdjust="0"/>
    <p:restoredTop sz="54116" autoAdjust="0"/>
  </p:normalViewPr>
  <p:slideViewPr>
    <p:cSldViewPr snapToGrid="0">
      <p:cViewPr varScale="1">
        <p:scale>
          <a:sx n="64" d="100"/>
          <a:sy n="64" d="100"/>
        </p:scale>
        <p:origin x="1048" y="3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6C126AC8-3211-449C-9882-0C5BF7B603BD}" type="datetimeFigureOut">
              <a:rPr lang="en-US" smtClean="0"/>
              <a:t>5/26/2023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E68E464A-2433-4F30-B9B2-5C612AE556D9}" type="slidenum">
              <a:rPr lang="en-US" smtClean="0"/>
              <a:t>‹#›</a:t>
            </a:fld>
            <a:endParaRPr lang="en-US"/>
          </a:p>
        </p:txBody>
      </p:sp>
    </p:spTree>
    <p:extLst>
      <p:ext uri="{BB962C8B-B14F-4D97-AF65-F5344CB8AC3E}">
        <p14:creationId xmlns:p14="http://schemas.microsoft.com/office/powerpoint/2010/main" val="369984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8E464A-2433-4F30-B9B2-5C612AE556D9}" type="slidenum">
              <a:rPr lang="en-US" smtClean="0"/>
              <a:t>1</a:t>
            </a:fld>
            <a:endParaRPr lang="en-US"/>
          </a:p>
        </p:txBody>
      </p:sp>
    </p:spTree>
    <p:extLst>
      <p:ext uri="{BB962C8B-B14F-4D97-AF65-F5344CB8AC3E}">
        <p14:creationId xmlns:p14="http://schemas.microsoft.com/office/powerpoint/2010/main" val="774154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zh-CN" altLang="en-US" dirty="0"/>
              <a:t>如果我们结束今天的学习在第</a:t>
            </a:r>
            <a:r>
              <a:rPr lang="en-US" altLang="zh-CN" dirty="0"/>
              <a:t>5</a:t>
            </a:r>
            <a:r>
              <a:rPr lang="zh-CN" altLang="en-US" dirty="0"/>
              <a:t>章的结尾，可能不免让我们灰心。</a:t>
            </a:r>
            <a:endParaRPr lang="en-US" altLang="zh-CN" dirty="0"/>
          </a:p>
          <a:p>
            <a:pPr lvl="0"/>
            <a:endParaRPr lang="en-US" dirty="0"/>
          </a:p>
          <a:p>
            <a:pPr algn="l" fontAlgn="t"/>
            <a:r>
              <a:rPr lang="zh-CN" altLang="en-US" dirty="0"/>
              <a:t>所以，我们不要忘记葡萄园故事的开头，就是第</a:t>
            </a:r>
            <a:r>
              <a:rPr lang="en-US" altLang="zh-CN" dirty="0"/>
              <a:t>4</a:t>
            </a:r>
            <a:r>
              <a:rPr lang="zh-CN" altLang="en-US" dirty="0"/>
              <a:t>章的内容。是的，现在我们回头再来看第四章的内容，“苗必华美尊荣”和“出产荣华茂盛”，以赛亚所描绘的正是葡萄园故事的结局。园主</a:t>
            </a:r>
            <a:r>
              <a:rPr lang="zh-CN" altLang="en-US" sz="1200" b="1" i="0" dirty="0">
                <a:solidFill>
                  <a:srgbClr val="3D3D3D"/>
                </a:solidFill>
                <a:effectLst/>
                <a:latin typeface="FangSong" panose="02010609060101010101" pitchFamily="49" charset="-122"/>
                <a:ea typeface="FangSong" panose="02010609060101010101" pitchFamily="49" charset="-122"/>
              </a:rPr>
              <a:t>撤去篱笆，拆毁墙垣，使它被践踏、使它荒芜之后，耶和华神这位园主将使大卫公义的苗裔发生，使葡萄园的出产荣华茂盛，全地都要荣耀神。</a:t>
            </a:r>
            <a:endParaRPr lang="en-US" sz="1200" b="1" i="0" dirty="0">
              <a:solidFill>
                <a:srgbClr val="3D3D3D"/>
              </a:solidFill>
              <a:effectLst/>
              <a:latin typeface="FangSong" panose="02010609060101010101" pitchFamily="49" charset="-122"/>
              <a:ea typeface="FangSong" panose="02010609060101010101" pitchFamily="49" charset="-122"/>
            </a:endParaRPr>
          </a:p>
          <a:p>
            <a:pPr algn="l"/>
            <a:r>
              <a:rPr lang="zh-CN" altLang="en-US" dirty="0"/>
              <a:t>神如何使华美尊荣的苗发生、使地出产荣华茂盛呢？</a:t>
            </a:r>
            <a:endParaRPr lang="en-US" altLang="zh-CN" dirty="0"/>
          </a:p>
          <a:p>
            <a:pPr algn="l"/>
            <a:endParaRPr lang="en-US" altLang="zh-CN" dirty="0"/>
          </a:p>
          <a:p>
            <a:pPr algn="l"/>
            <a:r>
              <a:rPr lang="zh-CN" altLang="en-US" dirty="0"/>
              <a:t>原来，是因为天父差爱子耶稣基督道成肉身来到我们中间，主耶稣亲自作了园中那棵葡萄树，如果我们和祂连接，我们就能结好果子、并且多结果子、荣耀天父。我们要常常在祂里面，祂的话也常常在我们里面，并且我们遵行祂的命令，当我们领受到祂的爱、在祂的爱中，我们就愿意遵行祂的命令。</a:t>
            </a:r>
            <a:endParaRPr lang="en-US" altLang="zh-CN" dirty="0"/>
          </a:p>
          <a:p>
            <a:pPr algn="l"/>
            <a:endParaRPr lang="en-US" altLang="zh-CN" b="1" dirty="0"/>
          </a:p>
          <a:p>
            <a:pPr algn="l"/>
            <a:r>
              <a:rPr lang="zh-CN" altLang="en-US" b="1" dirty="0"/>
              <a:t>什么样的果子荣耀神呢？</a:t>
            </a:r>
            <a:r>
              <a:rPr lang="zh-CN" altLang="en-US" b="0" dirty="0"/>
              <a:t>以赛亚书这两章我们看到重复出现的词就是“公平”和“公义”。“公平”指人与人之间的关系，不占别人的便宜、公正的待人，仲裁也公正。“公义”通常指人与神的关系，人既然被神所造、靠神的供应而存活，人应当尊崇神、顺服神的命令；人若违背了神的旨意，就亏缺了神的荣耀、那就是不公义。犹大国的社会失去公平公义，这是神所憎恶的。如何使社会充满公平和公义，从根本上说，就是使人认识耶稣基督、并且生命与祂连接，才能抵挡罪、遵行祂的命令。愿我们每天都与主连接，常常为主耶稣基督作见证，结出果子将荣耀归给神。</a:t>
            </a:r>
            <a:endParaRPr lang="en-US" altLang="zh-CN" b="0" dirty="0"/>
          </a:p>
          <a:p>
            <a:pPr algn="l"/>
            <a:endParaRPr lang="en-US" altLang="zh-CN" b="0"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dirty="0"/>
              <a:t>公平和公义的果子与爱有什么关系呢？我们领受基督的爱，就回应祂的爱，并且因为爱祂而遵从祂的命令，在言行上，能彰显神的公义公平和怜悯（神的律法本来就是公正而有怜悯）。我们也因为基督的爱而爱人如己，就不会损人利己占便宜、也不会作假见证诬陷人。所以，主耶稣来到地上传讲天国的福音，祂的教导比较强调爱和生命的改变，但是主耶稣在马太福音第</a:t>
            </a:r>
            <a:r>
              <a:rPr lang="en-US" altLang="zh-CN" b="0" dirty="0"/>
              <a:t>5</a:t>
            </a:r>
            <a:r>
              <a:rPr lang="zh-CN" altLang="en-US" b="0" dirty="0"/>
              <a:t>章前面一再地强调了“律法的一点一划都不废去”（马太福音</a:t>
            </a:r>
            <a:r>
              <a:rPr lang="en-US" altLang="zh-CN" b="0" dirty="0"/>
              <a:t>5</a:t>
            </a:r>
            <a:r>
              <a:rPr lang="zh-CN" altLang="en-US" b="0" dirty="0"/>
              <a:t>：</a:t>
            </a:r>
            <a:r>
              <a:rPr lang="en-US" altLang="zh-CN" b="0" dirty="0"/>
              <a:t>17-20</a:t>
            </a:r>
            <a:r>
              <a:rPr lang="zh-CN" altLang="en-US" b="0" dirty="0"/>
              <a:t>）。所以，我们既要讲基督的爱，也要讲神的公义。基督的爱能帮助我们行出公义，行出公义才能荣耀圣洁的神。以赛亚书里神对公义、包括社会公平公义的要求永不过时。</a:t>
            </a:r>
            <a:endParaRPr lang="en-US" altLang="zh-CN" b="0" dirty="0"/>
          </a:p>
          <a:p>
            <a:pPr algn="l"/>
            <a:endParaRPr lang="en-US" altLang="zh-CN" b="0" dirty="0"/>
          </a:p>
          <a:p>
            <a:pPr algn="l"/>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11</a:t>
            </a:fld>
            <a:endParaRPr lang="en-US"/>
          </a:p>
        </p:txBody>
      </p:sp>
    </p:spTree>
    <p:extLst>
      <p:ext uri="{BB962C8B-B14F-4D97-AF65-F5344CB8AC3E}">
        <p14:creationId xmlns:p14="http://schemas.microsoft.com/office/powerpoint/2010/main" val="1076776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zh-CN" altLang="en-US" dirty="0"/>
              <a:t>今天我们学习用葡萄园的故事、用比喻的方法来传讲福音。</a:t>
            </a:r>
            <a:endParaRPr lang="en-US" altLang="zh-CN" dirty="0"/>
          </a:p>
          <a:p>
            <a:pPr marL="0" indent="0">
              <a:buNone/>
            </a:pPr>
            <a:endParaRPr lang="en-US" dirty="0"/>
          </a:p>
          <a:p>
            <a:pPr marL="228600" indent="-228600">
              <a:buAutoNum type="arabicPeriod"/>
            </a:pPr>
            <a:r>
              <a:rPr lang="zh-CN" altLang="en-US" dirty="0"/>
              <a:t>如果我们相信神创造宇宙万物、神造人，我们就不能否认，我们生命的目的就是荣耀神</a:t>
            </a:r>
            <a:endParaRPr lang="en-US" altLang="zh-CN" dirty="0"/>
          </a:p>
          <a:p>
            <a:pPr marL="228600" indent="-228600">
              <a:buAutoNum type="arabicPeriod"/>
            </a:pPr>
            <a:r>
              <a:rPr lang="zh-CN" altLang="en-US" dirty="0"/>
              <a:t>人犯了罪、亏缺了神的荣耀，人悖逆神、罪将人与神分隔</a:t>
            </a:r>
            <a:endParaRPr lang="en-US" altLang="zh-CN" dirty="0"/>
          </a:p>
          <a:p>
            <a:pPr marL="228600" indent="-228600">
              <a:buAutoNum type="arabicPeriod"/>
            </a:pPr>
            <a:r>
              <a:rPr lang="zh-CN" altLang="en-US" dirty="0"/>
              <a:t>神管教并惩罚存心悖逆祂、不悔改的人</a:t>
            </a:r>
            <a:endParaRPr lang="en-US" altLang="zh-CN" dirty="0"/>
          </a:p>
          <a:p>
            <a:pPr marL="228600" indent="-228600">
              <a:buAutoNum type="arabicPeriod"/>
            </a:pPr>
            <a:r>
              <a:rPr lang="zh-CN" altLang="en-US" dirty="0"/>
              <a:t>神也定意救赎，赐下爱子耶稣基督，使谦卑悔改的人在基督里得着生命，与祂连接，结出公平公义的果子。</a:t>
            </a:r>
            <a:endParaRPr lang="en-US" altLang="zh-CN" dirty="0"/>
          </a:p>
          <a:p>
            <a:pPr marL="228600" indent="-228600">
              <a:buAutoNum type="arabicPeriod"/>
            </a:pPr>
            <a:endParaRPr lang="en-US" dirty="0"/>
          </a:p>
          <a:p>
            <a:pPr marL="0" indent="0">
              <a:buNone/>
            </a:pPr>
            <a:r>
              <a:rPr lang="zh-CN" altLang="en-US" dirty="0"/>
              <a:t>我们今天比较流行的福音，常常省去了“神管教、神惩罚”的信息、也丢失了神对公平公义的果子的要求。</a:t>
            </a:r>
            <a:endParaRPr lang="en-US" altLang="zh-CN" dirty="0"/>
          </a:p>
          <a:p>
            <a:pPr marL="0" indent="0">
              <a:buNone/>
            </a:pPr>
            <a:endParaRPr lang="en-US" dirty="0"/>
          </a:p>
          <a:p>
            <a:pPr marL="0" indent="0">
              <a:buNone/>
            </a:pPr>
            <a:endParaRPr lang="en-US" dirty="0"/>
          </a:p>
          <a:p>
            <a:pPr marL="0" indent="0">
              <a:buNone/>
            </a:pPr>
            <a:r>
              <a:rPr lang="zh-CN" altLang="en-US" dirty="0"/>
              <a:t>今天的经文，特别针对“无知的人”和 “存心悖逆神的人”发出了警告。有耳可听的人听到了，就脱离无知、向神悔改、警醒按照神的心意与神同行同工；存心悖逆神的人将被神公义的火焰烧灭。</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12</a:t>
            </a:fld>
            <a:endParaRPr lang="en-US"/>
          </a:p>
        </p:txBody>
      </p:sp>
    </p:spTree>
    <p:extLst>
      <p:ext uri="{BB962C8B-B14F-4D97-AF65-F5344CB8AC3E}">
        <p14:creationId xmlns:p14="http://schemas.microsoft.com/office/powerpoint/2010/main" val="2438093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我们前面说过，以赛亚书可分为两部分。第一部分是</a:t>
            </a:r>
            <a:r>
              <a:rPr lang="en-US" altLang="zh-CN" dirty="0"/>
              <a:t>1-39</a:t>
            </a:r>
            <a:r>
              <a:rPr lang="zh-CN" altLang="en-US" dirty="0"/>
              <a:t>章。</a:t>
            </a:r>
            <a:endParaRPr lang="en-US" dirty="0"/>
          </a:p>
          <a:p>
            <a:endParaRPr lang="en-US" dirty="0"/>
          </a:p>
          <a:p>
            <a:r>
              <a:rPr lang="en-US" dirty="0"/>
              <a:t>1-12</a:t>
            </a:r>
            <a:r>
              <a:rPr lang="zh-CN" altLang="en-US" dirty="0"/>
              <a:t>章针对犹大国和耶路撒冷。其中，</a:t>
            </a:r>
            <a:r>
              <a:rPr lang="en-US" altLang="zh-CN" dirty="0"/>
              <a:t>1-5</a:t>
            </a:r>
            <a:r>
              <a:rPr lang="zh-CN" altLang="en-US" dirty="0"/>
              <a:t>章描述了犹大国的现状；</a:t>
            </a:r>
            <a:r>
              <a:rPr lang="en-US" altLang="zh-CN" dirty="0"/>
              <a:t>6-12</a:t>
            </a:r>
            <a:r>
              <a:rPr lang="zh-CN" altLang="en-US" dirty="0"/>
              <a:t>章涉及先知与亚哈斯王的互动的一段历史。亚哈斯在位期间，神保护耶路撒冷免受倾覆。</a:t>
            </a:r>
            <a:endParaRPr lang="en-US" altLang="zh-CN" dirty="0"/>
          </a:p>
          <a:p>
            <a:endParaRPr lang="en-US" dirty="0"/>
          </a:p>
          <a:p>
            <a:r>
              <a:rPr lang="en-US" dirty="0"/>
              <a:t>13-23</a:t>
            </a:r>
            <a:r>
              <a:rPr lang="zh-CN" altLang="en-US" dirty="0"/>
              <a:t>章是对犹大周边诸国的预言，强国兴起、行毁灭杀戮的军队将要临到</a:t>
            </a:r>
            <a:endParaRPr lang="en-US" altLang="zh-CN" dirty="0"/>
          </a:p>
          <a:p>
            <a:endParaRPr lang="en-US" dirty="0"/>
          </a:p>
          <a:p>
            <a:r>
              <a:rPr lang="en-US" dirty="0"/>
              <a:t>24-27</a:t>
            </a:r>
            <a:r>
              <a:rPr lang="zh-CN" altLang="en-US" dirty="0"/>
              <a:t>章是对前面的一个总结：地上满了悖逆和骄傲，神将使全地荒凉；但是击打之后，神还要拯救</a:t>
            </a:r>
            <a:endParaRPr lang="en-US" altLang="zh-CN" dirty="0"/>
          </a:p>
          <a:p>
            <a:endParaRPr lang="en-US" dirty="0"/>
          </a:p>
          <a:p>
            <a:r>
              <a:rPr lang="en-US" dirty="0"/>
              <a:t>28-35</a:t>
            </a:r>
            <a:r>
              <a:rPr lang="zh-CN" altLang="en-US" dirty="0"/>
              <a:t>章，神再次呼召祂的子民要专心信靠祂，不是靠马车、不是靠势力，不要信靠人，除去一切的偶像，专心倚靠神。</a:t>
            </a:r>
            <a:endParaRPr lang="en-US" altLang="zh-CN" dirty="0"/>
          </a:p>
          <a:p>
            <a:endParaRPr lang="en-US" dirty="0"/>
          </a:p>
          <a:p>
            <a:r>
              <a:rPr lang="en-US" dirty="0"/>
              <a:t>36-39</a:t>
            </a:r>
            <a:r>
              <a:rPr lang="zh-CN" altLang="en-US" dirty="0"/>
              <a:t>章是先知与希西家王互动的一段历史。面对亚述的威胁、兵临城下，神再次拯救耶路撒冷免遭倾覆。然而希西家在接下来的试验中显出他的骄傲，先知对他说预言，耶路撒冷将来必倾覆在巴比伦手中，以赛亚书第一部分就此结束。人很难专心信靠神、专心荣耀神。在旧约里我们没有找到一位完全对神专心的，直到神的儿子耶稣降临，主耶稣说，“我没有一件事是凭着自己作的”（约翰福音</a:t>
            </a:r>
            <a:r>
              <a:rPr lang="en-US" altLang="zh-CN" dirty="0"/>
              <a:t>8</a:t>
            </a:r>
            <a:r>
              <a:rPr lang="zh-CN" altLang="en-US" dirty="0"/>
              <a:t>：</a:t>
            </a:r>
            <a:r>
              <a:rPr lang="en-US" altLang="zh-CN" dirty="0"/>
              <a:t>28</a:t>
            </a:r>
            <a:r>
              <a:rPr lang="zh-CN" altLang="en-US" dirty="0"/>
              <a:t>），都是按照父神的旨意，</a:t>
            </a:r>
            <a:endParaRPr lang="en-US" altLang="zh-CN" dirty="0"/>
          </a:p>
          <a:p>
            <a:endParaRPr lang="en-US" dirty="0"/>
          </a:p>
          <a:p>
            <a:r>
              <a:rPr lang="zh-CN" altLang="en-US" dirty="0"/>
              <a:t>约翰福音</a:t>
            </a:r>
            <a:r>
              <a:rPr lang="en-US" altLang="zh-CN" dirty="0"/>
              <a:t>8</a:t>
            </a:r>
            <a:r>
              <a:rPr lang="zh-CN" altLang="en-US" dirty="0"/>
              <a:t>：</a:t>
            </a:r>
            <a:r>
              <a:rPr lang="en-US" altLang="zh-CN" b="1" i="0" baseline="30000" dirty="0">
                <a:solidFill>
                  <a:srgbClr val="000000"/>
                </a:solidFill>
                <a:effectLst/>
                <a:latin typeface="system-ui"/>
              </a:rPr>
              <a:t>28 </a:t>
            </a:r>
            <a:r>
              <a:rPr lang="zh-CN" altLang="en-US" b="0" i="0" dirty="0">
                <a:solidFill>
                  <a:srgbClr val="000000"/>
                </a:solidFill>
                <a:effectLst/>
                <a:latin typeface="system-ui"/>
              </a:rPr>
              <a:t>所 以 耶 稣 说 ： 你 们 举 起 人 子 以 後 ， 必 知 道 我 是 基 督 ， 并 且 知 道 我 没 有 一 件 事 是 凭 着 自 己 作 的 。 我 说 这 些 话 乃 是 照 着 父 所 教 训 我 的 。</a:t>
            </a:r>
            <a:r>
              <a:rPr lang="en-US" altLang="zh-CN" b="1" i="0" baseline="30000" dirty="0">
                <a:solidFill>
                  <a:srgbClr val="000000"/>
                </a:solidFill>
                <a:effectLst/>
                <a:latin typeface="system-ui"/>
              </a:rPr>
              <a:t>29 </a:t>
            </a:r>
            <a:r>
              <a:rPr lang="zh-CN" altLang="en-US" b="0" i="0" dirty="0">
                <a:solidFill>
                  <a:srgbClr val="000000"/>
                </a:solidFill>
                <a:effectLst/>
                <a:latin typeface="system-ui"/>
              </a:rPr>
              <a:t>那 差 我 来 的 是 与 我 同 在 ； 他 没 有 撇 下 我 独 自 在 这 里 ， 因 为 我 常 做 他 所 喜 悦 的 事 。</a:t>
            </a:r>
          </a:p>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2</a:t>
            </a:fld>
            <a:endParaRPr lang="en-US"/>
          </a:p>
        </p:txBody>
      </p:sp>
    </p:spTree>
    <p:extLst>
      <p:ext uri="{BB962C8B-B14F-4D97-AF65-F5344CB8AC3E}">
        <p14:creationId xmlns:p14="http://schemas.microsoft.com/office/powerpoint/2010/main" val="2848103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3</a:t>
            </a:fld>
            <a:endParaRPr lang="en-US"/>
          </a:p>
        </p:txBody>
      </p:sp>
    </p:spTree>
    <p:extLst>
      <p:ext uri="{BB962C8B-B14F-4D97-AF65-F5344CB8AC3E}">
        <p14:creationId xmlns:p14="http://schemas.microsoft.com/office/powerpoint/2010/main" val="2752564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这一章与前面第三章紧密联系，“男丁倒在刀下，勇士死在阵上”（以赛亚书</a:t>
            </a:r>
            <a:r>
              <a:rPr lang="en-US" altLang="zh-CN" dirty="0"/>
              <a:t>3</a:t>
            </a:r>
            <a:r>
              <a:rPr lang="zh-CN" altLang="en-US" dirty="0"/>
              <a:t>：</a:t>
            </a:r>
            <a:r>
              <a:rPr lang="en-US" altLang="zh-CN" dirty="0"/>
              <a:t>25</a:t>
            </a:r>
            <a:r>
              <a:rPr lang="zh-CN" altLang="en-US" dirty="0"/>
              <a:t>）犹大被外敌侵略、经历战争之后，许多人失去丈夫或儿子，因此女人的数目大大超过男人的数目。古时候的犹太社会，女人如果没有丈夫、没有儿子会被看为羞耻（路得记里的拿俄米和撒母耳记里撒母耳的母亲哈拿，从她们的故事我们就可以知道这样的社会背景）。摩西律法</a:t>
            </a:r>
            <a:r>
              <a:rPr lang="zh-CN" altLang="en-US" b="1" dirty="0"/>
              <a:t>容许</a:t>
            </a:r>
            <a:r>
              <a:rPr lang="zh-CN" altLang="en-US" dirty="0"/>
              <a:t>一夫多妻，但是规定丈夫有义务给妻子提供食物和衣服（出埃及记</a:t>
            </a:r>
            <a:r>
              <a:rPr lang="en-US" altLang="zh-CN" dirty="0"/>
              <a:t>21</a:t>
            </a:r>
            <a:r>
              <a:rPr lang="zh-CN" altLang="en-US" dirty="0"/>
              <a:t>：</a:t>
            </a:r>
            <a:r>
              <a:rPr lang="en-US" altLang="zh-CN" dirty="0"/>
              <a:t>10</a:t>
            </a:r>
            <a:r>
              <a:rPr lang="zh-CN" altLang="en-US" dirty="0"/>
              <a:t>），所以，摩西律法保护女性在堕落和贫瘠的社会中能够得以生存。（历史上的一夫多妻制和农耕时代的农业经济和社会环境有关。一夫一妻才是神对人的旨意，创世记里神将夏娃带到亚当面前，圣经说他们合而为一，在新约教会，对长老执事的要求是他们是一个妻子的丈夫，到了今天，被基督信仰直接或间接影响的国家都是以一夫一妻为合法的婚姻制度、否定一夫多妻的合法性。这个婚姻制度在历史上的变化，是神的工作，是基督信仰深入人心后发生的社会改变。如果现在有人要使一夫多妻合法、或者多夫多妻合法，我们要抵挡还是静默不语？）</a:t>
            </a:r>
            <a:endParaRPr lang="en-US" altLang="zh-CN" dirty="0"/>
          </a:p>
          <a:p>
            <a:endParaRPr lang="en-US" dirty="0"/>
          </a:p>
          <a:p>
            <a:pPr lvl="1"/>
            <a:r>
              <a:rPr lang="zh-CN" altLang="en-US" dirty="0"/>
              <a:t>出埃及记</a:t>
            </a:r>
            <a:r>
              <a:rPr lang="en-US" altLang="zh-CN" dirty="0"/>
              <a:t>21</a:t>
            </a:r>
            <a:r>
              <a:rPr lang="zh-CN" altLang="en-US" dirty="0"/>
              <a:t>：</a:t>
            </a:r>
            <a:r>
              <a:rPr lang="en-US" altLang="zh-CN" dirty="0"/>
              <a:t>10</a:t>
            </a:r>
            <a:r>
              <a:rPr lang="zh-CN" altLang="en-US" dirty="0"/>
              <a:t>若另娶一个，那女子的吃食、衣服，并好合的事，仍不可减少。</a:t>
            </a:r>
            <a:endParaRPr lang="en-US" altLang="zh-CN" dirty="0"/>
          </a:p>
          <a:p>
            <a:pPr lvl="1"/>
            <a:endParaRPr lang="en-US" dirty="0"/>
          </a:p>
          <a:p>
            <a:pPr lvl="0"/>
            <a:r>
              <a:rPr lang="zh-CN" altLang="en-US" dirty="0"/>
              <a:t>因为，许多的男人在战争中阵亡，这些先前“狂傲”、“行走挺项”、“卖弄眼目”的女人，落得一个非常卑微的地步，为了给自己寻得一个丈夫，甚至不得不放弃自己被律法保护的权利 </a:t>
            </a:r>
            <a:r>
              <a:rPr lang="en-US" altLang="zh-CN" dirty="0"/>
              <a:t>—— </a:t>
            </a:r>
            <a:r>
              <a:rPr lang="zh-CN" altLang="en-US" dirty="0"/>
              <a:t>这也是“骄傲的降为卑”。</a:t>
            </a:r>
            <a:endParaRPr lang="en-US" altLang="zh-CN" dirty="0"/>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sym typeface="Wingdings" panose="05000000000000000000" pitchFamily="2" charset="2"/>
              </a:rPr>
              <a:t>（女人）</a:t>
            </a:r>
            <a:r>
              <a:rPr lang="zh-CN" altLang="en-US" dirty="0"/>
              <a:t>找到丈夫嫁了人就“除掉羞耻”了吗？</a:t>
            </a:r>
            <a:r>
              <a:rPr lang="zh-CN" altLang="en-US" b="0" dirty="0"/>
              <a:t>这是</a:t>
            </a:r>
            <a:r>
              <a:rPr lang="zh-CN" altLang="en-US" b="1" dirty="0"/>
              <a:t>人</a:t>
            </a:r>
            <a:r>
              <a:rPr lang="zh-CN" altLang="en-US" b="0" dirty="0"/>
              <a:t>所能想到的办法</a:t>
            </a:r>
            <a:r>
              <a:rPr lang="zh-CN" altLang="en-US" dirty="0"/>
              <a:t>。在伊甸园里，亚当和夏娃，夏娃和亚当（女人在前），他们被引诱、也是因为不信神的话、因为骄傲，就违背神的命令吃了那不该吃的果子，违背神的命令就是犯罪，犯罪的后果很严重，后果之一就是羞耻感。亚当和夏娃犯罪后立即看到自己赤身露体的羞耻，用树叶遮掩自己的羞耻，这也是人的办法。出于羞耻和自卑，人总是用各种方法来装饰自己，学历、头衔、名牌。神怜悯亚当和夏娃，用动物的皮做衣服为他们遮挡羞耻（动物的皮意味着动物被杀，有血的代价、生命的代价）；神怜悯我们，赐下祂爱子耶稣基督担当我们的罪、永远除去我们的羞耻。</a:t>
            </a:r>
            <a:r>
              <a:rPr lang="zh-CN" altLang="en-US" b="0" dirty="0"/>
              <a:t>我们若悔改、信靠基督耶稣，祂就除去我们的</a:t>
            </a:r>
            <a:r>
              <a:rPr lang="zh-CN" altLang="en-US" b="1" dirty="0"/>
              <a:t>羞耻、</a:t>
            </a:r>
            <a:r>
              <a:rPr lang="zh-CN" altLang="en-US" b="0" dirty="0"/>
              <a:t>赐我们</a:t>
            </a:r>
            <a:r>
              <a:rPr lang="zh-CN" altLang="en-US" b="1" dirty="0"/>
              <a:t>“华美尊荣” </a:t>
            </a:r>
            <a:r>
              <a:rPr lang="zh-CN" altLang="en-US" b="0" dirty="0"/>
              <a:t>（第</a:t>
            </a:r>
            <a:r>
              <a:rPr lang="en-US" altLang="zh-CN" b="0" dirty="0"/>
              <a:t>2</a:t>
            </a:r>
            <a:r>
              <a:rPr lang="zh-CN" altLang="en-US" b="0" dirty="0"/>
              <a:t>节）</a:t>
            </a:r>
            <a:r>
              <a:rPr lang="zh-CN" altLang="en-US" b="1" dirty="0"/>
              <a:t>。</a:t>
            </a:r>
            <a:r>
              <a:rPr lang="zh-CN" altLang="en-US" dirty="0"/>
              <a:t>等到大牧人基督耶稣降临之时，祂要赐我们那永不衰残的荣耀冠冕（彼得前书</a:t>
            </a:r>
            <a:r>
              <a:rPr lang="en-US" altLang="zh-CN" dirty="0"/>
              <a:t>5</a:t>
            </a:r>
            <a:r>
              <a:rPr lang="zh-CN" altLang="en-US" dirty="0"/>
              <a:t>：</a:t>
            </a:r>
            <a:r>
              <a:rPr lang="en-US" altLang="zh-CN" dirty="0"/>
              <a:t>4</a:t>
            </a:r>
            <a:r>
              <a:rPr lang="zh-CN" altLang="en-US" dirty="0"/>
              <a:t>）。保罗说（</a:t>
            </a:r>
            <a:r>
              <a:rPr lang="zh-CN" altLang="en-US" b="0" i="0" dirty="0">
                <a:solidFill>
                  <a:srgbClr val="081C2A"/>
                </a:solidFill>
                <a:effectLst/>
                <a:latin typeface="system-ui"/>
              </a:rPr>
              <a:t>罗马书</a:t>
            </a:r>
            <a:r>
              <a:rPr lang="en-US" altLang="zh-CN" b="0" i="0" dirty="0">
                <a:solidFill>
                  <a:srgbClr val="081C2A"/>
                </a:solidFill>
                <a:effectLst/>
                <a:latin typeface="system-ui"/>
              </a:rPr>
              <a:t>8:18</a:t>
            </a:r>
            <a:r>
              <a:rPr lang="zh-CN" altLang="en-US" b="0" i="0" dirty="0">
                <a:solidFill>
                  <a:srgbClr val="081C2A"/>
                </a:solidFill>
                <a:effectLst/>
                <a:latin typeface="system-ui"/>
              </a:rPr>
              <a:t> ）</a:t>
            </a:r>
            <a:r>
              <a:rPr lang="zh-CN" altLang="en-US" dirty="0"/>
              <a:t>，我们现在所经历的苦楚（不管是逼迫还是嘲笑和被拒绝），若比起将来要显于我们的荣耀，都不算什么，“为义受逼迫的有福了”。</a:t>
            </a:r>
            <a:endParaRPr lang="en-US" altLang="zh-CN" dirty="0"/>
          </a:p>
          <a:p>
            <a:pPr lvl="0"/>
            <a:endParaRPr lang="en-US" dirty="0"/>
          </a:p>
          <a:p>
            <a:pPr lvl="1"/>
            <a:r>
              <a:rPr lang="zh-CN" altLang="en-US" b="0" i="0" dirty="0">
                <a:solidFill>
                  <a:srgbClr val="081C2A"/>
                </a:solidFill>
                <a:effectLst/>
                <a:latin typeface="system-ui"/>
              </a:rPr>
              <a:t>彼得前书</a:t>
            </a:r>
            <a:r>
              <a:rPr lang="en-US" altLang="zh-CN" b="0" i="0" dirty="0">
                <a:solidFill>
                  <a:srgbClr val="081C2A"/>
                </a:solidFill>
                <a:effectLst/>
                <a:latin typeface="system-ui"/>
              </a:rPr>
              <a:t>5:4 </a:t>
            </a:r>
            <a:r>
              <a:rPr lang="zh-CN" altLang="en-US" b="0" i="0" dirty="0">
                <a:solidFill>
                  <a:srgbClr val="081C2A"/>
                </a:solidFill>
                <a:effectLst/>
                <a:latin typeface="system-ui"/>
              </a:rPr>
              <a:t>到了牧长显现的时候，你们必得那永不衰残的荣耀冠冕。</a:t>
            </a:r>
            <a:endParaRPr lang="en-US" altLang="zh-CN" b="0" i="0" dirty="0">
              <a:solidFill>
                <a:srgbClr val="081C2A"/>
              </a:solidFill>
              <a:effectLst/>
              <a:latin typeface="system-ui"/>
            </a:endParaRPr>
          </a:p>
          <a:p>
            <a:pPr lvl="1"/>
            <a:endParaRPr lang="en-US" b="0" i="0" dirty="0">
              <a:solidFill>
                <a:srgbClr val="081C2A"/>
              </a:solidFill>
              <a:effectLst/>
              <a:latin typeface="system-ui"/>
            </a:endParaRPr>
          </a:p>
          <a:p>
            <a:pPr lvl="1"/>
            <a:r>
              <a:rPr lang="zh-CN" altLang="en-US" b="0" i="0" dirty="0">
                <a:solidFill>
                  <a:srgbClr val="081C2A"/>
                </a:solidFill>
                <a:effectLst/>
                <a:latin typeface="system-ui"/>
              </a:rPr>
              <a:t>罗马书</a:t>
            </a:r>
            <a:r>
              <a:rPr lang="en-US" altLang="zh-CN" b="0" i="0" dirty="0">
                <a:solidFill>
                  <a:srgbClr val="081C2A"/>
                </a:solidFill>
                <a:effectLst/>
                <a:latin typeface="system-ui"/>
              </a:rPr>
              <a:t>8:18</a:t>
            </a:r>
            <a:r>
              <a:rPr lang="zh-CN" altLang="en-US" b="0" i="0" dirty="0">
                <a:solidFill>
                  <a:srgbClr val="081C2A"/>
                </a:solidFill>
                <a:effectLst/>
                <a:latin typeface="system-ui"/>
              </a:rPr>
              <a:t> 我想现在的苦楚、若比起将来要显于我们的荣耀、就不足介意了。</a:t>
            </a:r>
            <a:endParaRPr lang="en-US" altLang="zh-CN" b="0" i="0" dirty="0">
              <a:solidFill>
                <a:srgbClr val="081C2A"/>
              </a:solidFill>
              <a:effectLst/>
              <a:latin typeface="system-ui"/>
            </a:endParaRPr>
          </a:p>
          <a:p>
            <a:pPr lvl="1"/>
            <a:endParaRPr lang="en-US" b="0" i="0" dirty="0">
              <a:solidFill>
                <a:srgbClr val="081C2A"/>
              </a:solidFill>
              <a:effectLst/>
              <a:latin typeface="system-ui"/>
            </a:endParaRPr>
          </a:p>
          <a:p>
            <a:pPr lvl="0"/>
            <a:r>
              <a:rPr lang="zh-CN" altLang="en-US" dirty="0"/>
              <a:t>第</a:t>
            </a:r>
            <a:r>
              <a:rPr lang="en-US" altLang="zh-CN" dirty="0"/>
              <a:t>3</a:t>
            </a:r>
            <a:r>
              <a:rPr lang="zh-CN" altLang="en-US" dirty="0"/>
              <a:t>、</a:t>
            </a:r>
            <a:r>
              <a:rPr lang="en-US" altLang="zh-CN" dirty="0"/>
              <a:t>4</a:t>
            </a:r>
            <a:r>
              <a:rPr lang="zh-CN" altLang="en-US" dirty="0"/>
              <a:t>节：“</a:t>
            </a:r>
            <a:r>
              <a:rPr lang="zh-CN" altLang="en-US" sz="1200" b="0" i="0" dirty="0">
                <a:solidFill>
                  <a:srgbClr val="3D3D3D"/>
                </a:solidFill>
                <a:effectLst/>
                <a:latin typeface="FangSong" panose="02010609060101010101" pitchFamily="49" charset="-122"/>
                <a:ea typeface="FangSong" panose="02010609060101010101" pitchFamily="49" charset="-122"/>
              </a:rPr>
              <a:t>主以</a:t>
            </a:r>
            <a:r>
              <a:rPr lang="zh-CN" altLang="en-US" sz="1200" b="1" i="0" dirty="0">
                <a:solidFill>
                  <a:srgbClr val="2F0BB5"/>
                </a:solidFill>
                <a:effectLst/>
                <a:latin typeface="FangSong" panose="02010609060101010101" pitchFamily="49" charset="-122"/>
                <a:ea typeface="FangSong" panose="02010609060101010101" pitchFamily="49" charset="-122"/>
              </a:rPr>
              <a:t>公义的灵和焚烧的灵</a:t>
            </a:r>
            <a:r>
              <a:rPr lang="zh-CN" altLang="en-US" sz="1200" b="0" i="0" dirty="0">
                <a:solidFill>
                  <a:srgbClr val="3D3D3D"/>
                </a:solidFill>
                <a:effectLst/>
                <a:latin typeface="FangSong" panose="02010609060101010101" pitchFamily="49" charset="-122"/>
                <a:ea typeface="FangSong" panose="02010609060101010101" pitchFamily="49" charset="-122"/>
              </a:rPr>
              <a:t>，将</a:t>
            </a:r>
            <a:r>
              <a:rPr lang="zh-CN" altLang="en-US" sz="1200" b="1" i="0" dirty="0">
                <a:solidFill>
                  <a:srgbClr val="2F0BB5"/>
                </a:solidFill>
                <a:effectLst/>
                <a:latin typeface="FangSong" panose="02010609060101010101" pitchFamily="49" charset="-122"/>
                <a:ea typeface="FangSong" panose="02010609060101010101" pitchFamily="49" charset="-122"/>
              </a:rPr>
              <a:t>锡安女子</a:t>
            </a:r>
            <a:r>
              <a:rPr lang="zh-CN" altLang="en-US" sz="1200" b="0" i="0" dirty="0">
                <a:solidFill>
                  <a:srgbClr val="3D3D3D"/>
                </a:solidFill>
                <a:effectLst/>
                <a:latin typeface="FangSong" panose="02010609060101010101" pitchFamily="49" charset="-122"/>
                <a:ea typeface="FangSong" panose="02010609060101010101" pitchFamily="49" charset="-122"/>
              </a:rPr>
              <a:t>的污秽洗去，又将耶路撒冷中杀人的血除净”，从文字表面看，这里似乎和前面第</a:t>
            </a:r>
            <a:r>
              <a:rPr lang="en-US" altLang="zh-CN" sz="1200" b="0" i="0" dirty="0">
                <a:solidFill>
                  <a:srgbClr val="3D3D3D"/>
                </a:solidFill>
                <a:effectLst/>
                <a:latin typeface="FangSong" panose="02010609060101010101" pitchFamily="49" charset="-122"/>
                <a:ea typeface="FangSong" panose="02010609060101010101" pitchFamily="49" charset="-122"/>
              </a:rPr>
              <a:t>1</a:t>
            </a:r>
            <a:r>
              <a:rPr lang="zh-CN" altLang="en-US" sz="1200" b="0" i="0" dirty="0">
                <a:solidFill>
                  <a:srgbClr val="3D3D3D"/>
                </a:solidFill>
                <a:effectLst/>
                <a:latin typeface="FangSong" panose="02010609060101010101" pitchFamily="49" charset="-122"/>
                <a:ea typeface="FangSong" panose="02010609060101010101" pitchFamily="49" charset="-122"/>
              </a:rPr>
              <a:t>节一样、继续在讲关于“女人”的事，但实际上，通常“锡安女子”就是指耶路撒冷。圣经上说，在新天新地开启之时，新耶路撒冷城从天而降，如新妇装饰整齐等候丈夫，每一个圣徒都荣耀地进入耶路撒冷城与神同住。 </a:t>
            </a:r>
            <a:r>
              <a:rPr lang="zh-CN" altLang="en-US" b="1" i="0" baseline="30000" dirty="0">
                <a:solidFill>
                  <a:srgbClr val="000000"/>
                </a:solidFill>
                <a:effectLst/>
                <a:latin typeface="system-ui"/>
              </a:rPr>
              <a:t>“</a:t>
            </a:r>
            <a:r>
              <a:rPr lang="zh-CN" altLang="en-US" b="0" i="0" dirty="0">
                <a:solidFill>
                  <a:srgbClr val="000000"/>
                </a:solidFill>
                <a:effectLst/>
                <a:latin typeface="system-ui"/>
              </a:rPr>
              <a:t>我又看见圣城新耶路撒冷由神那里从天而降，预备好了，就如新妇妆饰整齐，等候丈夫”（启示录</a:t>
            </a:r>
            <a:r>
              <a:rPr lang="en-US" altLang="zh-CN" b="0" i="0" dirty="0">
                <a:solidFill>
                  <a:srgbClr val="000000"/>
                </a:solidFill>
                <a:effectLst/>
                <a:latin typeface="system-ui"/>
              </a:rPr>
              <a:t>21</a:t>
            </a:r>
            <a:r>
              <a:rPr lang="zh-CN" altLang="en-US" b="0" i="0" dirty="0">
                <a:solidFill>
                  <a:srgbClr val="000000"/>
                </a:solidFill>
                <a:effectLst/>
                <a:latin typeface="system-ui"/>
              </a:rPr>
              <a:t>：</a:t>
            </a:r>
            <a:r>
              <a:rPr lang="en-US" altLang="zh-CN" b="0" i="0" dirty="0">
                <a:solidFill>
                  <a:srgbClr val="000000"/>
                </a:solidFill>
                <a:effectLst/>
                <a:latin typeface="system-ui"/>
              </a:rPr>
              <a:t>2</a:t>
            </a:r>
            <a:r>
              <a:rPr lang="zh-CN" altLang="en-US" b="0" i="0" dirty="0">
                <a:solidFill>
                  <a:srgbClr val="000000"/>
                </a:solidFill>
                <a:effectLst/>
                <a:latin typeface="system-ui"/>
              </a:rPr>
              <a:t>），</a:t>
            </a:r>
            <a:r>
              <a:rPr lang="zh-CN" altLang="en-US" sz="1200" b="0" i="0" dirty="0">
                <a:solidFill>
                  <a:srgbClr val="3D3D3D"/>
                </a:solidFill>
                <a:effectLst/>
                <a:latin typeface="FangSong" panose="02010609060101010101" pitchFamily="49" charset="-122"/>
                <a:ea typeface="FangSong" panose="02010609060101010101" pitchFamily="49" charset="-122"/>
              </a:rPr>
              <a:t>这是一个比喻。把教会和基督的关系比作夫妻的关系，是合一亲密的关系，丈夫爱妻子、妻子顺服丈夫。</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r>
              <a:rPr lang="zh-CN" altLang="en-US" sz="1200" b="0" i="0" dirty="0">
                <a:solidFill>
                  <a:srgbClr val="3D3D3D"/>
                </a:solidFill>
                <a:effectLst/>
                <a:latin typeface="FangSong" panose="02010609060101010101" pitchFamily="49" charset="-122"/>
                <a:ea typeface="FangSong" panose="02010609060101010101" pitchFamily="49" charset="-122"/>
              </a:rPr>
              <a:t>先知以赛亚在文字造诣方面的恩赐令人惊叹，他用词非常精炼准确，“羞耻”和“尊荣”对应，“锡安女子”有一语双关的涵义。（圣经是神的话，是神启示先知写下的；同时，圣经也是非凡的文学作品 。我们仔细研读圣经会提高我们文学学习能力，我们提高文学研究能力也会有助于我们深刻准确理解圣经）。</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r>
              <a:rPr lang="zh-CN" altLang="en-US" sz="1200" b="0" i="0" dirty="0">
                <a:solidFill>
                  <a:srgbClr val="3D3D3D"/>
                </a:solidFill>
                <a:effectLst/>
                <a:latin typeface="FangSong" panose="02010609060101010101" pitchFamily="49" charset="-122"/>
                <a:ea typeface="FangSong" panose="02010609060101010101" pitchFamily="49" charset="-122"/>
              </a:rPr>
              <a:t>“锡安女子”有一语双关的涵义，一方面指锡安被掳之后剩下的女子难以寻找到丈夫的窘境；一方面指以色列民的羞耻和污秽亟需“主公义的灵和焚烧的灵”来洗去。当我们读了启示录，我们这些外邦人，因为信靠基督，我们也可以荣耀的进入圣城耶路撒冷。我们在基督里是被神保护、被神疼爱的，有神所赐的尊荣，我们还求什么呢</a:t>
            </a:r>
            <a:r>
              <a:rPr lang="en-US" altLang="zh-CN" sz="1200" b="0" i="0" dirty="0">
                <a:solidFill>
                  <a:srgbClr val="3D3D3D"/>
                </a:solidFill>
                <a:effectLst/>
                <a:latin typeface="FangSong" panose="02010609060101010101" pitchFamily="49" charset="-122"/>
                <a:ea typeface="FangSong" panose="02010609060101010101" pitchFamily="49" charset="-122"/>
              </a:rPr>
              <a:t>?</a:t>
            </a:r>
            <a:r>
              <a:rPr lang="zh-CN" altLang="en-US" sz="1200" b="0" i="0" dirty="0">
                <a:solidFill>
                  <a:srgbClr val="3D3D3D"/>
                </a:solidFill>
                <a:effectLst/>
                <a:latin typeface="FangSong" panose="02010609060101010101" pitchFamily="49" charset="-122"/>
                <a:ea typeface="FangSong" panose="02010609060101010101" pitchFamily="49" charset="-122"/>
              </a:rPr>
              <a:t>（所以一定要抛弃偶像</a:t>
            </a:r>
            <a:r>
              <a:rPr lang="en-US" altLang="zh-CN" sz="1200" b="0" i="0" dirty="0">
                <a:solidFill>
                  <a:srgbClr val="3D3D3D"/>
                </a:solidFill>
                <a:effectLst/>
                <a:latin typeface="FangSong" panose="02010609060101010101" pitchFamily="49" charset="-122"/>
                <a:ea typeface="FangSong" panose="02010609060101010101" pitchFamily="49" charset="-122"/>
              </a:rPr>
              <a:t>!</a:t>
            </a:r>
            <a:r>
              <a:rPr lang="zh-CN" altLang="en-US" sz="1200" b="0" i="0" dirty="0">
                <a:solidFill>
                  <a:srgbClr val="3D3D3D"/>
                </a:solidFill>
                <a:effectLst/>
                <a:latin typeface="FangSong" panose="02010609060101010101" pitchFamily="49" charset="-122"/>
                <a:ea typeface="FangSong" panose="02010609060101010101" pitchFamily="49" charset="-122"/>
              </a:rPr>
              <a:t>）</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r>
              <a:rPr lang="zh-CN" altLang="en-US" sz="1200" b="0" i="0" dirty="0">
                <a:solidFill>
                  <a:srgbClr val="3D3D3D"/>
                </a:solidFill>
                <a:effectLst/>
                <a:latin typeface="FangSong" panose="02010609060101010101" pitchFamily="49" charset="-122"/>
                <a:ea typeface="FangSong" panose="02010609060101010101" pitchFamily="49" charset="-122"/>
              </a:rPr>
              <a:t>这里也提到“生命册”，通常“生命册”与神的最后的审判有关。</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0"/>
            <a:r>
              <a:rPr lang="zh-CN" altLang="en-US" dirty="0"/>
              <a:t>第</a:t>
            </a:r>
            <a:r>
              <a:rPr lang="en-US" altLang="zh-CN" dirty="0"/>
              <a:t>5</a:t>
            </a:r>
            <a:r>
              <a:rPr lang="zh-CN" altLang="en-US" dirty="0"/>
              <a:t>、</a:t>
            </a:r>
            <a:r>
              <a:rPr lang="en-US" altLang="zh-CN" dirty="0"/>
              <a:t>6</a:t>
            </a:r>
            <a:r>
              <a:rPr lang="zh-CN" altLang="en-US" dirty="0"/>
              <a:t>节：“白日有烟云，黑夜有火焰的光”，这让我们回忆起以色列出埃及。神与以色列人同在的情形。有亭子作“藏身之处”以躲避狂风暴雨，与前面骄傲的人躲在灰尘洞穴中躲避神的愤怒，形成了对比。大卫是一个战士，也是一个罪人，他作赞美诗，称神是他的藏身之处。耶稣基督是我们的藏身之处，因为谁能禁受得住白色大宝座前的审判、躲避神的愤怒呢？谦卑信靠耶稣、神就施恩典、不定我们罪。</a:t>
            </a:r>
            <a:endParaRPr lang="en-US" altLang="zh-CN" dirty="0"/>
          </a:p>
          <a:p>
            <a:pPr lvl="0"/>
            <a:endParaRPr lang="en-US" altLang="zh-CN" dirty="0"/>
          </a:p>
          <a:p>
            <a:pPr lvl="1"/>
            <a:r>
              <a:rPr lang="zh-CN" altLang="en-US" b="0" i="0" dirty="0">
                <a:solidFill>
                  <a:srgbClr val="000000"/>
                </a:solidFill>
                <a:effectLst/>
                <a:latin typeface="system-ui"/>
              </a:rPr>
              <a:t>诗篇</a:t>
            </a:r>
            <a:r>
              <a:rPr lang="en-US" altLang="zh-CN" b="0" i="0" dirty="0">
                <a:solidFill>
                  <a:srgbClr val="000000"/>
                </a:solidFill>
                <a:effectLst/>
                <a:latin typeface="system-ui"/>
              </a:rPr>
              <a:t>32</a:t>
            </a:r>
            <a:r>
              <a:rPr lang="zh-CN" altLang="en-US" b="0" i="0" dirty="0">
                <a:solidFill>
                  <a:srgbClr val="000000"/>
                </a:solidFill>
                <a:effectLst/>
                <a:latin typeface="system-ui"/>
              </a:rPr>
              <a:t>：</a:t>
            </a:r>
            <a:r>
              <a:rPr lang="en-US" altLang="zh-CN" b="0" i="0" dirty="0">
                <a:solidFill>
                  <a:srgbClr val="000000"/>
                </a:solidFill>
                <a:effectLst/>
                <a:latin typeface="system-ui"/>
              </a:rPr>
              <a:t>7</a:t>
            </a:r>
            <a:r>
              <a:rPr lang="zh-CN" altLang="en-US" b="0" i="0" dirty="0">
                <a:solidFill>
                  <a:srgbClr val="000000"/>
                </a:solidFill>
                <a:effectLst/>
                <a:latin typeface="system-ui"/>
              </a:rPr>
              <a:t>你是我</a:t>
            </a:r>
            <a:r>
              <a:rPr lang="zh-CN" altLang="en-US" b="1" i="0" dirty="0">
                <a:solidFill>
                  <a:srgbClr val="000000"/>
                </a:solidFill>
                <a:effectLst/>
                <a:latin typeface="system-ui"/>
              </a:rPr>
              <a:t>藏身之处</a:t>
            </a:r>
            <a:r>
              <a:rPr lang="zh-CN" altLang="en-US" b="0" i="0" dirty="0">
                <a:solidFill>
                  <a:srgbClr val="000000"/>
                </a:solidFill>
                <a:effectLst/>
                <a:latin typeface="system-ui"/>
              </a:rPr>
              <a:t>；你必保佑我脱离苦难，以得救的乐歌四面环绕我。 </a:t>
            </a:r>
            <a:endParaRPr lang="en-US" altLang="zh-CN" dirty="0"/>
          </a:p>
          <a:p>
            <a:pPr lvl="0"/>
            <a:endParaRPr lang="en-US" altLang="zh-CN" dirty="0"/>
          </a:p>
          <a:p>
            <a:pPr lvl="0"/>
            <a:endParaRPr lang="en-US" altLang="zh-CN" dirty="0"/>
          </a:p>
          <a:p>
            <a:pPr lvl="0"/>
            <a:r>
              <a:rPr lang="zh-CN" altLang="en-US" dirty="0"/>
              <a:t>第</a:t>
            </a:r>
            <a:r>
              <a:rPr lang="en-US" altLang="zh-CN" dirty="0"/>
              <a:t>2</a:t>
            </a:r>
            <a:r>
              <a:rPr lang="zh-CN" altLang="en-US" dirty="0"/>
              <a:t>节的“在那日”到底指什么时候？是接续第</a:t>
            </a:r>
            <a:r>
              <a:rPr lang="en-US" altLang="zh-CN" dirty="0"/>
              <a:t>3</a:t>
            </a:r>
            <a:r>
              <a:rPr lang="zh-CN" altLang="en-US" dirty="0"/>
              <a:t>章的内容，聚焦一百多年后神使用巴比伦来管教、审判以色列民，七十年后又使他们回归呢？还是聚焦更远的将来，就是主耶稣再次降临、施行审判和救赎的日子？我想这两者应该都有。</a:t>
            </a:r>
            <a:endParaRPr lang="en-US" altLang="zh-CN" dirty="0"/>
          </a:p>
          <a:p>
            <a:pPr lvl="0"/>
            <a:endParaRPr lang="en-US" altLang="zh-CN" dirty="0"/>
          </a:p>
          <a:p>
            <a:pPr lvl="0"/>
            <a:r>
              <a:rPr lang="zh-CN" altLang="en-US" dirty="0"/>
              <a:t>这个字“苗”，在这里的上下文也是双关的，</a:t>
            </a:r>
            <a:r>
              <a:rPr lang="zh-CN" altLang="en-US" u="sng" dirty="0"/>
              <a:t>既可以指以色列民</a:t>
            </a:r>
            <a:r>
              <a:rPr lang="zh-CN" altLang="en-US" dirty="0"/>
              <a:t>，就是那些“以色列逃脱的人”（第</a:t>
            </a:r>
            <a:r>
              <a:rPr lang="en-US" altLang="zh-CN" dirty="0"/>
              <a:t>2</a:t>
            </a:r>
            <a:r>
              <a:rPr lang="zh-CN" altLang="en-US" dirty="0"/>
              <a:t>节），</a:t>
            </a:r>
            <a:r>
              <a:rPr lang="zh-CN" altLang="en-US" u="sng" dirty="0"/>
              <a:t>也可以指特定的一位，就是耶稣基督</a:t>
            </a:r>
            <a:r>
              <a:rPr lang="zh-CN" altLang="en-US" dirty="0"/>
              <a:t>。</a:t>
            </a:r>
            <a:endParaRPr lang="en-US" altLang="zh-CN" dirty="0"/>
          </a:p>
          <a:p>
            <a:pPr lvl="0"/>
            <a:endParaRPr lang="en-US" altLang="zh-CN" dirty="0"/>
          </a:p>
          <a:p>
            <a:pPr lvl="1"/>
            <a:r>
              <a:rPr lang="zh-CN" altLang="en-US" dirty="0"/>
              <a:t>以赛亚</a:t>
            </a:r>
            <a:r>
              <a:rPr lang="en-US" altLang="zh-CN" dirty="0"/>
              <a:t>60</a:t>
            </a:r>
            <a:r>
              <a:rPr lang="zh-CN" altLang="en-US" dirty="0"/>
              <a:t>：</a:t>
            </a:r>
            <a:r>
              <a:rPr lang="en-US" altLang="zh-CN" dirty="0"/>
              <a:t>21</a:t>
            </a:r>
            <a:r>
              <a:rPr lang="zh-CN" altLang="en-US" b="0" i="0" dirty="0">
                <a:solidFill>
                  <a:srgbClr val="000000"/>
                </a:solidFill>
                <a:effectLst/>
                <a:latin typeface="system-ui"/>
              </a:rPr>
              <a:t>你 的 </a:t>
            </a:r>
            <a:r>
              <a:rPr lang="zh-CN" altLang="en-US" b="1" i="0" dirty="0">
                <a:solidFill>
                  <a:srgbClr val="000000"/>
                </a:solidFill>
                <a:effectLst/>
                <a:latin typeface="system-ui"/>
              </a:rPr>
              <a:t>居 民</a:t>
            </a:r>
            <a:r>
              <a:rPr lang="zh-CN" altLang="en-US" b="0" i="0" dirty="0">
                <a:solidFill>
                  <a:srgbClr val="000000"/>
                </a:solidFill>
                <a:effectLst/>
                <a:latin typeface="system-ui"/>
              </a:rPr>
              <a:t> 都 成 为 义 人 ， 永 远 得 地 为 业 ； 是 我 种 的 </a:t>
            </a:r>
            <a:r>
              <a:rPr lang="zh-CN" altLang="en-US" b="1" i="0" dirty="0">
                <a:solidFill>
                  <a:srgbClr val="000000"/>
                </a:solidFill>
                <a:effectLst/>
                <a:latin typeface="system-ui"/>
              </a:rPr>
              <a:t>栽 子</a:t>
            </a:r>
            <a:r>
              <a:rPr lang="zh-CN" altLang="en-US" b="0" i="0" dirty="0">
                <a:solidFill>
                  <a:srgbClr val="000000"/>
                </a:solidFill>
                <a:effectLst/>
                <a:latin typeface="system-ui"/>
              </a:rPr>
              <a:t> ， 我 手 的 工 作 ， 使 我 得 荣 耀 。</a:t>
            </a:r>
            <a:endParaRPr lang="en-US" altLang="zh-CN" b="0" i="0" dirty="0">
              <a:solidFill>
                <a:srgbClr val="000000"/>
              </a:solidFill>
              <a:effectLst/>
              <a:latin typeface="system-ui"/>
            </a:endParaRPr>
          </a:p>
          <a:p>
            <a:pPr lvl="1"/>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耶利米书</a:t>
            </a:r>
            <a:r>
              <a:rPr lang="en-US" altLang="zh-CN" b="0" i="0" dirty="0">
                <a:solidFill>
                  <a:srgbClr val="000000"/>
                </a:solidFill>
                <a:effectLst/>
                <a:latin typeface="system-ui"/>
              </a:rPr>
              <a:t>23</a:t>
            </a:r>
            <a:r>
              <a:rPr lang="zh-CN" altLang="en-US" b="0" i="0" dirty="0">
                <a:solidFill>
                  <a:srgbClr val="000000"/>
                </a:solidFill>
                <a:effectLst/>
                <a:latin typeface="system-ui"/>
              </a:rPr>
              <a:t>：</a:t>
            </a:r>
            <a:r>
              <a:rPr lang="en-US" altLang="zh-CN" b="1" i="0" baseline="30000" dirty="0">
                <a:solidFill>
                  <a:srgbClr val="000000"/>
                </a:solidFill>
                <a:effectLst/>
                <a:latin typeface="system-ui"/>
              </a:rPr>
              <a:t>5 </a:t>
            </a:r>
            <a:r>
              <a:rPr lang="zh-CN" altLang="en-US" b="0" i="0" dirty="0">
                <a:solidFill>
                  <a:srgbClr val="000000"/>
                </a:solidFill>
                <a:effectLst/>
                <a:latin typeface="system-ui"/>
              </a:rPr>
              <a:t>耶 和 华 说 ： 日 子 将 到 ， 我 要 给 大 卫 兴 起 一 个 公 义 的 </a:t>
            </a:r>
            <a:r>
              <a:rPr lang="zh-CN" altLang="en-US" b="1" i="0" dirty="0">
                <a:solidFill>
                  <a:srgbClr val="000000"/>
                </a:solidFill>
                <a:effectLst/>
                <a:latin typeface="system-ui"/>
              </a:rPr>
              <a:t>苗 裔</a:t>
            </a:r>
            <a:r>
              <a:rPr lang="zh-CN" altLang="en-US" b="0" i="0" dirty="0">
                <a:solidFill>
                  <a:srgbClr val="000000"/>
                </a:solidFill>
                <a:effectLst/>
                <a:latin typeface="system-ui"/>
              </a:rPr>
              <a:t> ； </a:t>
            </a:r>
            <a:r>
              <a:rPr lang="zh-CN" altLang="en-US" b="1" i="0" dirty="0">
                <a:solidFill>
                  <a:srgbClr val="000000"/>
                </a:solidFill>
                <a:effectLst/>
                <a:latin typeface="system-ui"/>
              </a:rPr>
              <a:t>他 必 掌 王 权 </a:t>
            </a:r>
            <a:r>
              <a:rPr lang="zh-CN" altLang="en-US" b="0" i="0" dirty="0">
                <a:solidFill>
                  <a:srgbClr val="000000"/>
                </a:solidFill>
                <a:effectLst/>
                <a:latin typeface="system-ui"/>
              </a:rPr>
              <a:t>， 行 事 有 智 慧 ， 在 地 上 施 行 公 平 和 公 义 。</a:t>
            </a:r>
          </a:p>
          <a:p>
            <a:pPr lvl="1" algn="l"/>
            <a:r>
              <a:rPr lang="en-US" altLang="zh-CN" b="1" i="0" baseline="30000" dirty="0">
                <a:solidFill>
                  <a:srgbClr val="000000"/>
                </a:solidFill>
                <a:effectLst/>
                <a:latin typeface="system-ui"/>
              </a:rPr>
              <a:t>6 </a:t>
            </a:r>
            <a:r>
              <a:rPr lang="zh-CN" altLang="en-US" b="0" i="0" dirty="0">
                <a:solidFill>
                  <a:srgbClr val="000000"/>
                </a:solidFill>
                <a:effectLst/>
                <a:latin typeface="system-ui"/>
              </a:rPr>
              <a:t>在 他 的 日 子 ， 犹 大 必 得 救 ， 以 色 列 也 安 然 居 住 。 </a:t>
            </a:r>
            <a:r>
              <a:rPr lang="zh-CN" altLang="en-US" b="1" i="0" dirty="0">
                <a:solidFill>
                  <a:srgbClr val="000000"/>
                </a:solidFill>
                <a:effectLst/>
                <a:latin typeface="system-ui"/>
              </a:rPr>
              <a:t>他 的 名 必 称 为 耶 和 华 ─ 我 们 的 义 </a:t>
            </a:r>
            <a:r>
              <a:rPr lang="zh-CN" altLang="en-US" b="0" i="0" dirty="0">
                <a:solidFill>
                  <a:srgbClr val="000000"/>
                </a:solidFill>
                <a:effectLst/>
                <a:latin typeface="system-ui"/>
              </a:rPr>
              <a:t>。</a:t>
            </a:r>
            <a:endParaRPr lang="en-US" altLang="zh-CN" b="0" i="0" dirty="0">
              <a:solidFill>
                <a:srgbClr val="000000"/>
              </a:solidFill>
              <a:effectLst/>
              <a:latin typeface="system-ui"/>
            </a:endParaRPr>
          </a:p>
          <a:p>
            <a:pPr lvl="1" algn="l"/>
            <a:endParaRPr lang="en-US" altLang="zh-CN" b="0" i="0" dirty="0">
              <a:solidFill>
                <a:srgbClr val="000000"/>
              </a:solidFill>
              <a:effectLst/>
              <a:latin typeface="system-ui"/>
            </a:endParaRPr>
          </a:p>
          <a:p>
            <a:pPr lvl="1" algn="l"/>
            <a:r>
              <a:rPr lang="zh-CN" altLang="en-US" b="0" i="0" dirty="0">
                <a:solidFill>
                  <a:srgbClr val="000000"/>
                </a:solidFill>
                <a:effectLst/>
                <a:latin typeface="system-ui"/>
              </a:rPr>
              <a:t>撒迦利亚书</a:t>
            </a:r>
            <a:r>
              <a:rPr lang="en-US" altLang="zh-CN" b="0" i="0" dirty="0">
                <a:solidFill>
                  <a:srgbClr val="000000"/>
                </a:solidFill>
                <a:effectLst/>
                <a:latin typeface="system-ui"/>
              </a:rPr>
              <a:t>3</a:t>
            </a:r>
            <a:r>
              <a:rPr lang="zh-CN" altLang="en-US" b="0" i="0" dirty="0">
                <a:solidFill>
                  <a:srgbClr val="000000"/>
                </a:solidFill>
                <a:effectLst/>
                <a:latin typeface="system-ui"/>
              </a:rPr>
              <a:t>：</a:t>
            </a:r>
            <a:r>
              <a:rPr lang="en-US" altLang="zh-CN" b="1" i="0" baseline="30000" dirty="0">
                <a:solidFill>
                  <a:srgbClr val="000000"/>
                </a:solidFill>
                <a:effectLst/>
                <a:latin typeface="system-ui"/>
              </a:rPr>
              <a:t>8 </a:t>
            </a:r>
            <a:r>
              <a:rPr lang="zh-CN" altLang="en-US" b="0" i="0" dirty="0">
                <a:solidFill>
                  <a:srgbClr val="000000"/>
                </a:solidFill>
                <a:effectLst/>
                <a:latin typeface="system-ui"/>
              </a:rPr>
              <a:t>大 祭 司 约 书 亚 啊 ， 你 和 坐 在 你 面 前 的 同 伴 都 当 听 。 他 们 是 作 预 兆 的 。 我 必 使 我 仆 人 大 卫 的 </a:t>
            </a:r>
            <a:r>
              <a:rPr lang="zh-CN" altLang="en-US" b="1" i="0" dirty="0">
                <a:solidFill>
                  <a:srgbClr val="000000"/>
                </a:solidFill>
                <a:effectLst/>
                <a:latin typeface="system-ui"/>
              </a:rPr>
              <a:t>苗 裔</a:t>
            </a:r>
            <a:r>
              <a:rPr lang="zh-CN" altLang="en-US" b="0" i="0" dirty="0">
                <a:solidFill>
                  <a:srgbClr val="000000"/>
                </a:solidFill>
                <a:effectLst/>
                <a:latin typeface="system-ui"/>
              </a:rPr>
              <a:t> 发 出 。</a:t>
            </a:r>
            <a:endParaRPr lang="en-US" altLang="zh-CN" dirty="0"/>
          </a:p>
          <a:p>
            <a:pPr lvl="0"/>
            <a:endParaRPr lang="en-US" altLang="zh-CN" dirty="0"/>
          </a:p>
          <a:p>
            <a:pPr lvl="0"/>
            <a:r>
              <a:rPr lang="zh-CN" altLang="en-US" dirty="0"/>
              <a:t>圣经先知书常常使用“苗”来比喻神的百姓或者神的义仆基督耶稣。这个比喻的使用似乎是从以赛亚书开始的。</a:t>
            </a:r>
            <a:endParaRPr lang="en-US" altLang="zh-CN" dirty="0"/>
          </a:p>
          <a:p>
            <a:pPr lvl="0"/>
            <a:endParaRPr lang="en-US" altLang="zh-CN" dirty="0"/>
          </a:p>
          <a:p>
            <a:pPr lvl="0"/>
            <a:r>
              <a:rPr lang="zh-CN" altLang="en-US" dirty="0"/>
              <a:t>既然这一段讲到“苗”，讲到“地的出产”，那我们接着讲葡萄园的故事。</a:t>
            </a:r>
            <a:endParaRPr lang="en-US" altLang="zh-CN" dirty="0"/>
          </a:p>
          <a:p>
            <a:pPr lvl="0"/>
            <a:endParaRPr lang="en-US" dirty="0"/>
          </a:p>
          <a:p>
            <a:pPr lvl="0"/>
            <a:endParaRPr lang="en-US" dirty="0"/>
          </a:p>
          <a:p>
            <a:pPr lvl="0"/>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4</a:t>
            </a:fld>
            <a:endParaRPr lang="en-US"/>
          </a:p>
        </p:txBody>
      </p:sp>
    </p:spTree>
    <p:extLst>
      <p:ext uri="{BB962C8B-B14F-4D97-AF65-F5344CB8AC3E}">
        <p14:creationId xmlns:p14="http://schemas.microsoft.com/office/powerpoint/2010/main" val="1818310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a:r>
              <a:rPr lang="zh-CN" altLang="en-US" b="0" i="0" dirty="0">
                <a:solidFill>
                  <a:srgbClr val="000000"/>
                </a:solidFill>
                <a:effectLst/>
                <a:latin typeface="system-ui"/>
              </a:rPr>
              <a:t>这里“我所亲爱的”是谁呢？就是这位葡萄园的栽种者。</a:t>
            </a:r>
            <a:endParaRPr lang="en-US" altLang="zh-CN" b="0" i="0" dirty="0">
              <a:solidFill>
                <a:srgbClr val="000000"/>
              </a:solidFill>
              <a:effectLst/>
              <a:latin typeface="system-ui"/>
            </a:endParaRPr>
          </a:p>
          <a:p>
            <a:pPr lvl="0" algn="l"/>
            <a:endParaRPr lang="en-US" altLang="zh-TW" b="0" i="0" dirty="0">
              <a:solidFill>
                <a:srgbClr val="000000"/>
              </a:solidFill>
              <a:effectLst/>
              <a:latin typeface="system-ui"/>
            </a:endParaRPr>
          </a:p>
          <a:p>
            <a:pPr lvl="0" algn="l"/>
            <a:r>
              <a:rPr lang="zh-CN" altLang="en-US" b="0" i="0" dirty="0">
                <a:solidFill>
                  <a:srgbClr val="000000"/>
                </a:solidFill>
                <a:effectLst/>
                <a:latin typeface="system-ui"/>
              </a:rPr>
              <a:t>以赛亚的描写很有画面感。这位葡萄园的园主、葡萄的栽种者在肥美的山冈上栽种了上等的葡萄树，他精心护理、刨挖园子、捡去石头。他盖了“一座楼”，就是看守的楼台，并且“凿出了压酒池”，作什么用呢？当然是压葡萄制作佳酿。</a:t>
            </a:r>
            <a:r>
              <a:rPr lang="zh-CN" altLang="en-US" b="1" i="0" dirty="0">
                <a:solidFill>
                  <a:srgbClr val="000000"/>
                </a:solidFill>
                <a:effectLst/>
                <a:latin typeface="system-ui"/>
              </a:rPr>
              <a:t>葡萄园的园主栽种葡萄为了自己享用，这是不是很合理的事</a:t>
            </a:r>
            <a:r>
              <a:rPr lang="zh-CN" altLang="en-US" b="0" i="0" dirty="0">
                <a:solidFill>
                  <a:srgbClr val="000000"/>
                </a:solidFill>
                <a:effectLst/>
                <a:latin typeface="system-ui"/>
              </a:rPr>
              <a:t>？</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r>
              <a:rPr lang="zh-CN" altLang="en-US" b="0" i="0" dirty="0">
                <a:solidFill>
                  <a:srgbClr val="000000"/>
                </a:solidFill>
                <a:effectLst/>
                <a:latin typeface="system-ui"/>
              </a:rPr>
              <a:t>可惜，园主的葡萄园却结了坏葡萄。</a:t>
            </a:r>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a:p>
            <a:pPr lvl="0" algn="l"/>
            <a:endParaRPr lang="en-US" altLang="zh-CN"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6</a:t>
            </a:fld>
            <a:endParaRPr lang="en-US"/>
          </a:p>
        </p:txBody>
      </p:sp>
    </p:spTree>
    <p:extLst>
      <p:ext uri="{BB962C8B-B14F-4D97-AF65-F5344CB8AC3E}">
        <p14:creationId xmlns:p14="http://schemas.microsoft.com/office/powerpoint/2010/main" val="2393156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indent="-228600" algn="l" fontAlgn="base">
              <a:spcBef>
                <a:spcPts val="900"/>
              </a:spcBef>
            </a:pPr>
            <a:r>
              <a:rPr lang="zh-CN" altLang="en-US" b="0" i="0" dirty="0">
                <a:solidFill>
                  <a:srgbClr val="000000"/>
                </a:solidFill>
                <a:effectLst/>
                <a:latin typeface="system-ui"/>
              </a:rPr>
              <a:t>这一段改用第一人称的记述方法，直接抒发园主的情感。园主无论如何精心呵护照看葡萄园，却仍然结坏葡萄。坏葡萄无用，那园主怎样行呢？“</a:t>
            </a:r>
            <a:r>
              <a:rPr lang="zh-CN" altLang="en-US" sz="1200" b="1" i="0" dirty="0">
                <a:solidFill>
                  <a:srgbClr val="3D3D3D"/>
                </a:solidFill>
                <a:effectLst/>
                <a:latin typeface="FangSong" panose="02010609060101010101" pitchFamily="49" charset="-122"/>
                <a:ea typeface="FangSong" panose="02010609060101010101" pitchFamily="49" charset="-122"/>
              </a:rPr>
              <a:t>我必撤去篱笆，使它被吞灭</a:t>
            </a:r>
            <a:r>
              <a:rPr lang="zh-CN" altLang="en-US" sz="12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1200" b="1" i="0" dirty="0">
                <a:solidFill>
                  <a:srgbClr val="3D3D3D"/>
                </a:solidFill>
                <a:effectLst/>
                <a:latin typeface="FangSong" panose="02010609060101010101" pitchFamily="49" charset="-122"/>
                <a:ea typeface="FangSong" panose="02010609060101010101" pitchFamily="49" charset="-122"/>
              </a:rPr>
              <a:t>拆毁墙垣，使它被践踏</a:t>
            </a:r>
            <a:r>
              <a:rPr lang="zh-CN" altLang="en-US" sz="1200" b="0" i="0" dirty="0">
                <a:solidFill>
                  <a:srgbClr val="3D3D3D"/>
                </a:solidFill>
                <a:effectLst/>
                <a:latin typeface="FangSong" panose="02010609060101010101" pitchFamily="49" charset="-122"/>
                <a:ea typeface="FangSong" panose="02010609060101010101" pitchFamily="49" charset="-122"/>
              </a:rPr>
              <a:t>。</a:t>
            </a:r>
            <a:r>
              <a:rPr lang="zh-CN" altLang="en-US" sz="1200" b="1" i="0" dirty="0">
                <a:solidFill>
                  <a:srgbClr val="3D3D3D"/>
                </a:solidFill>
                <a:effectLst/>
                <a:latin typeface="FangSong" panose="02010609060101010101" pitchFamily="49" charset="-122"/>
                <a:ea typeface="FangSong" panose="02010609060101010101" pitchFamily="49" charset="-122"/>
              </a:rPr>
              <a:t>我必使它荒废，不再修理，不再锄刨，荆棘蒺藜倒要生长。我也必命云不降雨在其上“，</a:t>
            </a:r>
            <a:r>
              <a:rPr lang="zh-CN" altLang="en-US" sz="1200" b="0" i="0" dirty="0">
                <a:solidFill>
                  <a:srgbClr val="3D3D3D"/>
                </a:solidFill>
                <a:effectLst/>
                <a:latin typeface="FangSong" panose="02010609060101010101" pitchFamily="49" charset="-122"/>
                <a:ea typeface="FangSong" panose="02010609060101010101" pitchFamily="49" charset="-122"/>
              </a:rPr>
              <a:t>如此这般，坏葡萄就不能茁壮成长了。这位能命令云不降雨的园主是谁呢？</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spcBef>
                <a:spcPts val="900"/>
              </a:spcBef>
            </a:pP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spcBef>
                <a:spcPts val="900"/>
              </a:spcBef>
            </a:pPr>
            <a:r>
              <a:rPr lang="zh-CN" altLang="en-US" sz="1200" b="0" i="0" dirty="0">
                <a:solidFill>
                  <a:srgbClr val="3D3D3D"/>
                </a:solidFill>
                <a:effectLst/>
                <a:latin typeface="FangSong" panose="02010609060101010101" pitchFamily="49" charset="-122"/>
                <a:ea typeface="FangSong" panose="02010609060101010101" pitchFamily="49" charset="-122"/>
              </a:rPr>
              <a:t>第</a:t>
            </a:r>
            <a:r>
              <a:rPr lang="en-US" altLang="zh-CN" sz="1200" b="0" i="0" dirty="0">
                <a:solidFill>
                  <a:srgbClr val="3D3D3D"/>
                </a:solidFill>
                <a:effectLst/>
                <a:latin typeface="FangSong" panose="02010609060101010101" pitchFamily="49" charset="-122"/>
                <a:ea typeface="FangSong" panose="02010609060101010101" pitchFamily="49" charset="-122"/>
              </a:rPr>
              <a:t>7</a:t>
            </a:r>
            <a:r>
              <a:rPr lang="zh-CN" altLang="en-US" sz="1200" b="0" i="0" dirty="0">
                <a:solidFill>
                  <a:srgbClr val="3D3D3D"/>
                </a:solidFill>
                <a:effectLst/>
                <a:latin typeface="FangSong" panose="02010609060101010101" pitchFamily="49" charset="-122"/>
                <a:ea typeface="FangSong" panose="02010609060101010101" pitchFamily="49" charset="-122"/>
              </a:rPr>
              <a:t>节，作者终于点题，“万军之耶和华的葡萄园就是以色列家；他所喜爱的树就是犹大人“。所以，这是一个比喻，这位栽种葡萄园的园主就是耶和华神，祂养育儿女，儿女们却悖逆祂，不遵行祂的话，他们中间满是暴虐和冤声，</a:t>
            </a:r>
            <a:r>
              <a:rPr lang="zh-CN" altLang="en-US" sz="1200" b="1" i="0" dirty="0">
                <a:solidFill>
                  <a:srgbClr val="3D3D3D"/>
                </a:solidFill>
                <a:effectLst/>
                <a:latin typeface="FangSong" panose="02010609060101010101" pitchFamily="49" charset="-122"/>
                <a:ea typeface="FangSong" panose="02010609060101010101" pitchFamily="49" charset="-122"/>
              </a:rPr>
              <a:t>没有神所要的公平和公义</a:t>
            </a:r>
            <a:r>
              <a:rPr lang="zh-CN" altLang="en-US" sz="1200" b="0" i="0" dirty="0">
                <a:solidFill>
                  <a:srgbClr val="3D3D3D"/>
                </a:solidFill>
                <a:effectLst/>
                <a:latin typeface="FangSong" panose="02010609060101010101" pitchFamily="49" charset="-122"/>
                <a:ea typeface="FangSong" panose="02010609060101010101" pitchFamily="49" charset="-122"/>
              </a:rPr>
              <a:t>。   大家记得在撒母耳记里，先知拿单批评和忠告以色列的君王大卫，也是使用比喻、打比方的方法，用简单的比喻把显而易见的道理讲出来，再应用到听者的实际情况中。我们在传福音、传悔改的道时，也可以借鉴这个方法。</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spcBef>
                <a:spcPts val="900"/>
              </a:spcBef>
            </a:pP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spcBef>
                <a:spcPts val="900"/>
              </a:spcBef>
            </a:pPr>
            <a:r>
              <a:rPr lang="zh-CN" altLang="en-US" sz="1200" b="0" i="0" dirty="0">
                <a:solidFill>
                  <a:srgbClr val="3D3D3D"/>
                </a:solidFill>
                <a:effectLst/>
                <a:latin typeface="FangSong" panose="02010609060101010101" pitchFamily="49" charset="-122"/>
                <a:ea typeface="FangSong" panose="02010609060101010101" pitchFamily="49" charset="-122"/>
              </a:rPr>
              <a:t>圣经常常使用比喻，主耶稣传道的过程中也用了许多的比喻，而且，圣经的背景是农业社会，所以圣经中的比喻常常和农牧业有关，让那些在农牧业方面有常识的人一听就能抓住要点。</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spcBef>
                <a:spcPts val="900"/>
              </a:spcBef>
            </a:pPr>
            <a:endParaRPr lang="en-US" altLang="zh-CN" sz="1200" b="0" i="0" dirty="0">
              <a:solidFill>
                <a:srgbClr val="3D3D3D"/>
              </a:solidFill>
              <a:effectLst/>
              <a:latin typeface="FangSong" panose="02010609060101010101" pitchFamily="49" charset="-122"/>
              <a:ea typeface="FangSong" panose="02010609060101010101" pitchFamily="49" charset="-122"/>
            </a:endParaRPr>
          </a:p>
          <a:p>
            <a:pPr lvl="1">
              <a:lnSpc>
                <a:spcPct val="107000"/>
              </a:lnSpc>
              <a:spcAft>
                <a:spcPts val="800"/>
              </a:spcAft>
            </a:pPr>
            <a:r>
              <a:rPr lang="zh-CN" sz="1800" dirty="0">
                <a:effectLst/>
                <a:latin typeface="Calibri" panose="020F0502020204030204" pitchFamily="34" charset="0"/>
                <a:ea typeface="DengXian" panose="02010600030101010101" pitchFamily="2" charset="-122"/>
                <a:cs typeface="Times New Roman" panose="02020603050405020304" pitchFamily="18" charset="0"/>
              </a:rPr>
              <a:t>第</a:t>
            </a:r>
            <a:r>
              <a:rPr lang="en-US" sz="1800" dirty="0">
                <a:effectLst/>
                <a:latin typeface="Calibri" panose="020F0502020204030204" pitchFamily="34" charset="0"/>
                <a:ea typeface="DengXian" panose="02010600030101010101" pitchFamily="2" charset="-122"/>
                <a:cs typeface="Times New Roman" panose="02020603050405020304" pitchFamily="18" charset="0"/>
              </a:rPr>
              <a:t>6</a:t>
            </a:r>
            <a:r>
              <a:rPr lang="zh-CN" sz="1800" dirty="0">
                <a:effectLst/>
                <a:latin typeface="Calibri" panose="020F0502020204030204" pitchFamily="34" charset="0"/>
                <a:ea typeface="DengXian" panose="02010600030101010101" pitchFamily="2" charset="-122"/>
                <a:cs typeface="Times New Roman" panose="02020603050405020304" pitchFamily="18" charset="0"/>
              </a:rPr>
              <a:t>节，“不再</a:t>
            </a:r>
            <a:r>
              <a:rPr lang="zh-CN" sz="1800" u="sng" dirty="0">
                <a:effectLst/>
                <a:latin typeface="Calibri" panose="020F0502020204030204" pitchFamily="34" charset="0"/>
                <a:ea typeface="DengXian" panose="02010600030101010101" pitchFamily="2" charset="-122"/>
                <a:cs typeface="Times New Roman" panose="02020603050405020304" pitchFamily="18" charset="0"/>
              </a:rPr>
              <a:t>修理</a:t>
            </a:r>
            <a:r>
              <a:rPr lang="zh-CN" sz="1800" dirty="0">
                <a:effectLst/>
                <a:latin typeface="Calibri" panose="020F0502020204030204" pitchFamily="34" charset="0"/>
                <a:ea typeface="DengXian" panose="02010600030101010101" pitchFamily="2" charset="-122"/>
                <a:cs typeface="Times New Roman" panose="02020603050405020304" pitchFamily="18" charset="0"/>
              </a:rPr>
              <a:t>，不再锄刨”，神是如何修理和锄刨的祂的葡萄园的，阅读思考历代志、列王记可以帮助我们来理解这句话。最近读历代志</a:t>
            </a:r>
            <a:r>
              <a:rPr lang="en-US" sz="1800" dirty="0">
                <a:effectLst/>
                <a:latin typeface="Calibri" panose="020F0502020204030204" pitchFamily="34" charset="0"/>
                <a:ea typeface="DengXian" panose="02010600030101010101" pitchFamily="2" charset="-122"/>
                <a:cs typeface="Times New Roman" panose="02020603050405020304" pitchFamily="18" charset="0"/>
              </a:rPr>
              <a:t>22</a:t>
            </a:r>
            <a:r>
              <a:rPr lang="zh-CN" sz="1800" dirty="0">
                <a:effectLst/>
                <a:latin typeface="Calibri" panose="020F0502020204030204" pitchFamily="34" charset="0"/>
                <a:ea typeface="DengXian" panose="02010600030101010101" pitchFamily="2" charset="-122"/>
                <a:cs typeface="Times New Roman" panose="02020603050405020304" pitchFamily="18" charset="0"/>
              </a:rPr>
              <a:t>章至</a:t>
            </a:r>
            <a:r>
              <a:rPr lang="en-US" sz="1800" dirty="0">
                <a:effectLst/>
                <a:latin typeface="Calibri" panose="020F0502020204030204" pitchFamily="34" charset="0"/>
                <a:ea typeface="DengXian" panose="02010600030101010101" pitchFamily="2" charset="-122"/>
                <a:cs typeface="Times New Roman" panose="02020603050405020304" pitchFamily="18" charset="0"/>
              </a:rPr>
              <a:t>24</a:t>
            </a:r>
            <a:r>
              <a:rPr lang="zh-CN" sz="1800" dirty="0">
                <a:effectLst/>
                <a:latin typeface="Calibri" panose="020F0502020204030204" pitchFamily="34" charset="0"/>
                <a:ea typeface="DengXian" panose="02010600030101010101" pitchFamily="2" charset="-122"/>
                <a:cs typeface="Times New Roman" panose="02020603050405020304" pitchFamily="18" charset="0"/>
              </a:rPr>
              <a:t>章看到犹大的君王约阿施和祭司耶何耶大的故事，我挺有感触的。勇敢敬虔的祭司耶何耶大保护了吃奶的幼小婴孩约阿施，帮助约阿施作王、作一个敬虔的王，虽然约阿施在敬虔的事上有始无终，但是，神保守耶何耶大活了</a:t>
            </a:r>
            <a:r>
              <a:rPr lang="en-US" sz="1800" dirty="0">
                <a:effectLst/>
                <a:latin typeface="Calibri" panose="020F0502020204030204" pitchFamily="34" charset="0"/>
                <a:ea typeface="DengXian" panose="02010600030101010101" pitchFamily="2" charset="-122"/>
                <a:cs typeface="Times New Roman" panose="02020603050405020304" pitchFamily="18" charset="0"/>
              </a:rPr>
              <a:t>130</a:t>
            </a:r>
            <a:r>
              <a:rPr lang="zh-CN" sz="1800" dirty="0">
                <a:effectLst/>
                <a:latin typeface="Calibri" panose="020F0502020204030204" pitchFamily="34" charset="0"/>
                <a:ea typeface="DengXian" panose="02010600030101010101" pitchFamily="2" charset="-122"/>
                <a:cs typeface="Times New Roman" panose="02020603050405020304" pitchFamily="18" charset="0"/>
              </a:rPr>
              <a:t>岁，神兴起耶何耶大保护和教导约阿施，这是神的保守和怜悯，对大卫家的怜悯、对以色列人的怜悯。</a:t>
            </a:r>
            <a:endParaRPr lang="en-US" sz="1800" dirty="0">
              <a:effectLst/>
              <a:latin typeface="Calibri" panose="020F0502020204030204" pitchFamily="34" charset="0"/>
              <a:ea typeface="DengXian" panose="02010600030101010101" pitchFamily="2" charset="-122"/>
              <a:cs typeface="Times New Roman" panose="02020603050405020304" pitchFamily="18" charset="0"/>
            </a:endParaRPr>
          </a:p>
          <a:p>
            <a:pPr lvl="0" algn="l"/>
            <a:endParaRPr lang="en-US" altLang="zh-TW" b="0" i="0" dirty="0">
              <a:solidFill>
                <a:srgbClr val="000000"/>
              </a:solidFill>
              <a:effectLst/>
              <a:latin typeface="system-ui"/>
            </a:endParaRPr>
          </a:p>
          <a:p>
            <a:pPr lvl="0" algn="l"/>
            <a:endParaRPr lang="en-US" altLang="zh-TW"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7</a:t>
            </a:fld>
            <a:endParaRPr lang="en-US"/>
          </a:p>
        </p:txBody>
      </p:sp>
    </p:spTree>
    <p:extLst>
      <p:ext uri="{BB962C8B-B14F-4D97-AF65-F5344CB8AC3E}">
        <p14:creationId xmlns:p14="http://schemas.microsoft.com/office/powerpoint/2010/main" val="4214832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zh-CN" altLang="en-US" b="0" i="0" dirty="0">
                <a:solidFill>
                  <a:srgbClr val="000000"/>
                </a:solidFill>
                <a:effectLst/>
                <a:latin typeface="system-ui"/>
              </a:rPr>
              <a:t>接下来的经文有六个“祸哉”。</a:t>
            </a:r>
            <a:endParaRPr lang="en-US" altLang="zh-CN" b="0" i="0" dirty="0">
              <a:solidFill>
                <a:srgbClr val="000000"/>
              </a:solidFill>
              <a:effectLst/>
              <a:latin typeface="system-ui"/>
            </a:endParaRPr>
          </a:p>
          <a:p>
            <a:pPr algn="l"/>
            <a:endParaRPr lang="en-US" altLang="zh-CN" b="0" i="0" dirty="0">
              <a:solidFill>
                <a:srgbClr val="000000"/>
              </a:solidFill>
              <a:effectLst/>
              <a:latin typeface="system-ui"/>
            </a:endParaRPr>
          </a:p>
          <a:p>
            <a:pPr algn="l"/>
            <a:r>
              <a:rPr lang="zh-CN" altLang="en-US" b="0" i="0" dirty="0">
                <a:solidFill>
                  <a:srgbClr val="000000"/>
                </a:solidFill>
                <a:effectLst/>
                <a:latin typeface="system-ui"/>
              </a:rPr>
              <a:t>第</a:t>
            </a:r>
            <a:r>
              <a:rPr lang="en-US" altLang="zh-CN" b="0" i="0" dirty="0">
                <a:solidFill>
                  <a:srgbClr val="000000"/>
                </a:solidFill>
                <a:effectLst/>
                <a:latin typeface="system-ui"/>
              </a:rPr>
              <a:t>8</a:t>
            </a:r>
            <a:r>
              <a:rPr lang="zh-CN" altLang="en-US" b="0" i="0" dirty="0">
                <a:solidFill>
                  <a:srgbClr val="000000"/>
                </a:solidFill>
                <a:effectLst/>
                <a:latin typeface="system-ui"/>
              </a:rPr>
              <a:t>节：我们来了解一下以色列的社会经济背景。神应许迦南地给以色列人，并且让约书亚为以色列各支派、各家族、各家分配土地。 按照摩西律法，希伯来人、也就是以色列</a:t>
            </a:r>
            <a:r>
              <a:rPr lang="zh-CN" altLang="en-US" dirty="0"/>
              <a:t>人可能陷入贫穷以至于出卖自己的劳力成为奴隶（出埃及记</a:t>
            </a:r>
            <a:r>
              <a:rPr lang="en-US" altLang="zh-CN" dirty="0"/>
              <a:t>21</a:t>
            </a:r>
            <a:r>
              <a:rPr lang="zh-CN" altLang="en-US" dirty="0"/>
              <a:t>章），当然也包括出卖自己的土地 （或者由于经营不善或者因为遭遇什 么灾难）。但是，摩西律法有关禧年</a:t>
            </a:r>
            <a:r>
              <a:rPr lang="en-US" altLang="zh-CN" dirty="0"/>
              <a:t>(</a:t>
            </a:r>
            <a:r>
              <a:rPr lang="zh-CN" altLang="en-US" dirty="0"/>
              <a:t>每 </a:t>
            </a:r>
            <a:r>
              <a:rPr lang="en-US" altLang="zh-CN" dirty="0"/>
              <a:t>50 </a:t>
            </a:r>
            <a:r>
              <a:rPr lang="zh-CN" altLang="en-US" dirty="0"/>
              <a:t>年为禧年</a:t>
            </a:r>
            <a:r>
              <a:rPr lang="en-US" altLang="zh-CN" dirty="0"/>
              <a:t>)</a:t>
            </a:r>
            <a:r>
              <a:rPr lang="zh-CN" altLang="en-US" dirty="0"/>
              <a:t>的规定，让这些穷困的家庭每逢禧年（也就是不出两代人）可以有机会开拓新生活。 每逢禧年，奴仆得自由，债务免除，各人重新拥有自己家族的土地</a:t>
            </a:r>
            <a:r>
              <a:rPr lang="en-US" altLang="zh-CN" dirty="0"/>
              <a:t>(</a:t>
            </a:r>
            <a:r>
              <a:rPr lang="zh-CN" altLang="en-US" dirty="0"/>
              <a:t>利未记 </a:t>
            </a:r>
            <a:r>
              <a:rPr lang="en-US" altLang="zh-CN" dirty="0"/>
              <a:t>25:8-17)</a:t>
            </a:r>
            <a:r>
              <a:rPr lang="zh-CN" altLang="en-US" dirty="0"/>
              <a:t>。所以土地是不能永远卖给别人的，总是可以收回的</a:t>
            </a:r>
            <a:r>
              <a:rPr lang="en-US" altLang="zh-CN" dirty="0"/>
              <a:t>(</a:t>
            </a:r>
            <a:r>
              <a:rPr lang="zh-CN" altLang="en-US" dirty="0"/>
              <a:t>利未记 </a:t>
            </a:r>
            <a:r>
              <a:rPr lang="en-US" altLang="zh-CN" dirty="0"/>
              <a:t>25:23)</a:t>
            </a:r>
            <a:r>
              <a:rPr lang="zh-CN" altLang="en-US" dirty="0"/>
              <a:t>。因为土地是农业社会的必要生产资源，对于丧失土地的贫穷的家庭来说，能够重新获得土地，从经济层面讲，这就是他们生活的盼望，神的律法满有智慧、满有恩典。</a:t>
            </a:r>
            <a:endParaRPr lang="en-US" altLang="zh-CN" dirty="0"/>
          </a:p>
          <a:p>
            <a:pPr algn="l"/>
            <a:endParaRPr lang="en-US" altLang="zh-CN" dirty="0"/>
          </a:p>
          <a:p>
            <a:pPr algn="l"/>
            <a:r>
              <a:rPr lang="zh-CN" altLang="en-US" dirty="0"/>
              <a:t>同时，律法也规定，土地上的住宅可以永卖</a:t>
            </a:r>
            <a:r>
              <a:rPr lang="en-US" altLang="zh-CN" dirty="0"/>
              <a:t>(</a:t>
            </a:r>
            <a:r>
              <a:rPr lang="zh-CN" altLang="en-US" dirty="0"/>
              <a:t>利未记 </a:t>
            </a:r>
            <a:r>
              <a:rPr lang="en-US" altLang="zh-CN" dirty="0"/>
              <a:t>25:30)</a:t>
            </a:r>
            <a:r>
              <a:rPr lang="zh-CN" altLang="en-US" dirty="0"/>
              <a:t>，也就是说，如果我买了你的土地，然后在土地上修建了住宅，到了禧年，土地要回归原主，但是住宅可以留下，因为修建的人付出了代价。 这是律法的规定，也是公平合理的。  所以，神的律法既有公平合理、又有恩典怜悯。 可是，当人败坏了，他们是不会体会神在律法中的心意，各人千方百计地损人利己。</a:t>
            </a:r>
            <a:endParaRPr lang="en-US" altLang="zh-CN" dirty="0"/>
          </a:p>
          <a:p>
            <a:pPr algn="l"/>
            <a:endParaRPr lang="en-US" altLang="zh-CN" dirty="0"/>
          </a:p>
          <a:p>
            <a:pPr algn="l"/>
            <a:r>
              <a:rPr lang="zh-CN" altLang="en-US" dirty="0"/>
              <a:t>这一节经文告诉我们，犹大国那些善于经营，买了别人的土地（许多土地），在上面修建房子、房子接房子，以至于到了禧年，土地的原主无法收回自己的土地，剥夺了他们重新得到土地、重建家园的希望。这是非常贪婪、自私的。</a:t>
            </a:r>
            <a:endParaRPr lang="en-US" altLang="zh-CN" dirty="0"/>
          </a:p>
          <a:p>
            <a:pPr algn="l"/>
            <a:endParaRPr lang="en-US" altLang="zh-CN" dirty="0"/>
          </a:p>
          <a:p>
            <a:pPr algn="l"/>
            <a:r>
              <a:rPr lang="zh-CN" altLang="en-US" dirty="0"/>
              <a:t>今天我们的社会，也是存在这样的问题，如何制定法律既有公平合理、又有恩典怜悯？人贪婪的心膨胀，不断的寻找法律的漏洞。如果立法、司法的人敬虔廉洁，对建立公平公正的社会当然会有帮助。</a:t>
            </a:r>
            <a:endParaRPr lang="en-US" altLang="zh-CN" dirty="0"/>
          </a:p>
          <a:p>
            <a:pPr algn="l"/>
            <a:endParaRPr lang="en-US" altLang="zh-CN" dirty="0"/>
          </a:p>
          <a:p>
            <a:pPr algn="l"/>
            <a:r>
              <a:rPr lang="zh-CN" altLang="en-US" dirty="0"/>
              <a:t>如若不然，神的惩罚将到。神任凭犹大的百姓被掳，这些又大又美的房屋就成为荒凉、无人居住，土地也荒凉、无人耕种。</a:t>
            </a:r>
            <a:endParaRPr lang="en-US" altLang="zh-CN" dirty="0"/>
          </a:p>
          <a:p>
            <a:pPr algn="l"/>
            <a:endParaRPr lang="en-US" altLang="zh-CN" dirty="0"/>
          </a:p>
          <a:p>
            <a:pPr algn="l"/>
            <a:r>
              <a:rPr lang="zh-CN" altLang="en-US" dirty="0"/>
              <a:t>第</a:t>
            </a:r>
            <a:r>
              <a:rPr lang="en-US" altLang="zh-CN" dirty="0"/>
              <a:t>11</a:t>
            </a:r>
            <a:r>
              <a:rPr lang="zh-CN" altLang="en-US" dirty="0"/>
              <a:t>节：祸哉，那些从早到晚，喝酒宴乐的人，这些人奉行享乐主义。</a:t>
            </a:r>
            <a:endParaRPr lang="en-US" altLang="zh-CN" dirty="0"/>
          </a:p>
          <a:p>
            <a:pPr algn="l"/>
            <a:endParaRPr lang="en-US" altLang="zh-CN" dirty="0"/>
          </a:p>
          <a:p>
            <a:pPr algn="l"/>
            <a:r>
              <a:rPr lang="zh-CN" altLang="en-US" dirty="0"/>
              <a:t>第</a:t>
            </a:r>
            <a:r>
              <a:rPr lang="en-US" altLang="zh-CN" dirty="0"/>
              <a:t>8</a:t>
            </a:r>
            <a:r>
              <a:rPr lang="zh-CN" altLang="en-US" dirty="0"/>
              <a:t>节描述了贪婪自私、不断扩张自己产业的人，第</a:t>
            </a:r>
            <a:r>
              <a:rPr lang="en-US" altLang="zh-CN" dirty="0"/>
              <a:t>11</a:t>
            </a:r>
            <a:r>
              <a:rPr lang="zh-CN" altLang="en-US" dirty="0"/>
              <a:t>节描述了那些享乐主义的人，他们的共同点是，“</a:t>
            </a:r>
            <a:r>
              <a:rPr lang="zh-CN" altLang="en-US" sz="1200" b="1" i="0" dirty="0">
                <a:solidFill>
                  <a:srgbClr val="2F0BB5"/>
                </a:solidFill>
                <a:effectLst/>
                <a:highlight>
                  <a:srgbClr val="FFFF00"/>
                </a:highlight>
                <a:latin typeface="FangSong" panose="02010609060101010101" pitchFamily="49" charset="-122"/>
                <a:ea typeface="FangSong" panose="02010609060101010101" pitchFamily="49" charset="-122"/>
              </a:rPr>
              <a:t>不顾念耶和华的作为”，“不留心他手所做的”。</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神的眼目并未离开我们，“我父做事到如今”（约翰福音</a:t>
            </a:r>
            <a:r>
              <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rPr>
              <a:t>5</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a:t>
            </a:r>
            <a:r>
              <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rPr>
              <a:t>17</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），这位葡萄园的栽种者，他看护他的葡萄园，当葡萄园尽是坏葡萄时，他管教的手就伸出来。教会要知道神的作为，传讲先知性的信息，唤醒这些“无知”的人。</a:t>
            </a:r>
            <a:endParaRPr lang="en-US" altLang="zh-CN" sz="1200" b="1" i="0" dirty="0">
              <a:solidFill>
                <a:srgbClr val="2F0BB5"/>
              </a:solidFill>
              <a:effectLst/>
              <a:highlight>
                <a:srgbClr val="FFFF00"/>
              </a:highlight>
              <a:latin typeface="FangSong" panose="02010609060101010101" pitchFamily="49" charset="-122"/>
              <a:ea typeface="FangSong" panose="02010609060101010101" pitchFamily="49" charset="-122"/>
            </a:endParaRPr>
          </a:p>
          <a:p>
            <a:pPr lvl="1" algn="l"/>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约翰福音</a:t>
            </a:r>
            <a:r>
              <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rPr>
              <a:t>5:17 </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耶稣就回答他们：“我父做事直到如今，我也做事。”</a:t>
            </a:r>
            <a:endPar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endParaRPr>
          </a:p>
          <a:p>
            <a:pPr algn="l"/>
            <a:endParaRPr lang="en-US" altLang="zh-CN" sz="1200" b="1" i="0" dirty="0">
              <a:solidFill>
                <a:srgbClr val="2F0BB5"/>
              </a:solidFill>
              <a:effectLst/>
              <a:highlight>
                <a:srgbClr val="FFFF00"/>
              </a:highlight>
              <a:latin typeface="FangSong" panose="02010609060101010101" pitchFamily="49" charset="-122"/>
              <a:ea typeface="FangSong" panose="02010609060101010101" pitchFamily="49"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今天神的作为有什么？</a:t>
            </a:r>
            <a:endPar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神不知道我们经历了三年的瘟疫吗？有多少教会每周为瘟疫祷告，我们承认瘟疫是神对悖逆的人的管教吗？</a:t>
            </a:r>
            <a:endPar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政府在瘟疫治理过程中暴露出来的各种腐败、暴戾、误导，我们视而不见，对罪保持无知吗？</a:t>
            </a:r>
            <a:endPar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在两党政治角逐中，暴露出来美国社会的千疮百孔和道德底线的不断下滑。这种情况下，教会还在岁月静好，依然保持无知么？前面我们学习以赛亚</a:t>
            </a:r>
            <a:r>
              <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rPr>
              <a:t>2</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a:t>
            </a:r>
            <a:r>
              <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rPr>
              <a:t>3</a:t>
            </a:r>
            <a:r>
              <a:rPr lang="zh-CN" altLang="en-US" sz="1200" b="0" i="0" dirty="0">
                <a:solidFill>
                  <a:srgbClr val="2F0BB5"/>
                </a:solidFill>
                <a:effectLst/>
                <a:highlight>
                  <a:srgbClr val="FFFF00"/>
                </a:highlight>
                <a:latin typeface="FangSong" panose="02010609060101010101" pitchFamily="49" charset="-122"/>
                <a:ea typeface="FangSong" panose="02010609060101010101" pitchFamily="49" charset="-122"/>
              </a:rPr>
              <a:t>章，以赛亚有清晰的社会洞察力，今天的教会为什么要抛弃社会视角，以至于教会与社会脱节，不能作光作盐，教会沦为温吞水、躲避属灵争战。</a:t>
            </a:r>
            <a:endParaRPr lang="en-US" altLang="zh-CN" sz="1200" b="0" i="0" dirty="0">
              <a:solidFill>
                <a:srgbClr val="2F0BB5"/>
              </a:solidFill>
              <a:effectLst/>
              <a:highlight>
                <a:srgbClr val="FFFF00"/>
              </a:highlight>
              <a:latin typeface="FangSong" panose="02010609060101010101" pitchFamily="49" charset="-122"/>
              <a:ea typeface="FangSong" panose="02010609060101010101" pitchFamily="49" charset="-122"/>
            </a:endParaRPr>
          </a:p>
          <a:p>
            <a:pPr algn="l"/>
            <a:endParaRPr lang="en-US" altLang="zh-CN" dirty="0"/>
          </a:p>
          <a:p>
            <a:pPr algn="l"/>
            <a:r>
              <a:rPr lang="zh-CN" altLang="en-US" dirty="0"/>
              <a:t>“无知”、不知道神的作为的后果是什么呢？不仅仅是以色列人被掳，“</a:t>
            </a:r>
            <a:r>
              <a:rPr lang="zh-CN" altLang="en-US" sz="1200" b="0" i="0" dirty="0">
                <a:solidFill>
                  <a:srgbClr val="3D3D3D"/>
                </a:solidFill>
                <a:effectLst/>
                <a:latin typeface="FangSong" panose="02010609060101010101" pitchFamily="49" charset="-122"/>
                <a:ea typeface="FangSong" panose="02010609060101010101" pitchFamily="49" charset="-122"/>
              </a:rPr>
              <a:t>阴间扩张其欲”（第</a:t>
            </a:r>
            <a:r>
              <a:rPr lang="en-US" altLang="zh-CN" sz="1200" b="0" i="0" dirty="0">
                <a:solidFill>
                  <a:srgbClr val="3D3D3D"/>
                </a:solidFill>
                <a:effectLst/>
                <a:latin typeface="FangSong" panose="02010609060101010101" pitchFamily="49" charset="-122"/>
                <a:ea typeface="FangSong" panose="02010609060101010101" pitchFamily="49" charset="-122"/>
              </a:rPr>
              <a:t>14</a:t>
            </a:r>
            <a:r>
              <a:rPr lang="zh-CN" altLang="en-US" sz="1200" b="0" i="0" dirty="0">
                <a:solidFill>
                  <a:srgbClr val="3D3D3D"/>
                </a:solidFill>
                <a:effectLst/>
                <a:latin typeface="FangSong" panose="02010609060101010101" pitchFamily="49" charset="-122"/>
                <a:ea typeface="FangSong" panose="02010609060101010101" pitchFamily="49" charset="-122"/>
              </a:rPr>
              <a:t>节），这些人也在无知中丧失了灵魂。教会不讲罪、任凭人陷在无知中丧失了灵魂，这不是基督的爱，这是教会的软弱。</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r>
              <a:rPr lang="zh-CN" altLang="en-US" sz="1200" b="0" i="0" dirty="0">
                <a:solidFill>
                  <a:srgbClr val="3D3D3D"/>
                </a:solidFill>
                <a:effectLst/>
                <a:latin typeface="FangSong" panose="02010609060101010101" pitchFamily="49" charset="-122"/>
                <a:ea typeface="FangSong" panose="02010609060101010101" pitchFamily="49" charset="-122"/>
              </a:rPr>
              <a:t>第</a:t>
            </a:r>
            <a:r>
              <a:rPr lang="en-US" altLang="zh-CN" sz="1200" b="0" i="0" dirty="0">
                <a:solidFill>
                  <a:srgbClr val="3D3D3D"/>
                </a:solidFill>
                <a:effectLst/>
                <a:latin typeface="FangSong" panose="02010609060101010101" pitchFamily="49" charset="-122"/>
                <a:ea typeface="FangSong" panose="02010609060101010101" pitchFamily="49" charset="-122"/>
              </a:rPr>
              <a:t>15</a:t>
            </a:r>
            <a:r>
              <a:rPr lang="zh-CN" altLang="en-US" sz="1200" b="0" i="0" dirty="0">
                <a:solidFill>
                  <a:srgbClr val="3D3D3D"/>
                </a:solidFill>
                <a:effectLst/>
                <a:latin typeface="FangSong" panose="02010609060101010101" pitchFamily="49" charset="-122"/>
                <a:ea typeface="FangSong" panose="02010609060101010101" pitchFamily="49" charset="-122"/>
              </a:rPr>
              <a:t>节的经文，我们很熟悉，“高傲的人降为卑”，正是上一次我们查考的内容。</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r>
              <a:rPr lang="zh-CN" altLang="en-US" sz="1200" b="0" i="0" dirty="0">
                <a:solidFill>
                  <a:srgbClr val="3D3D3D"/>
                </a:solidFill>
                <a:effectLst/>
                <a:latin typeface="FangSong" panose="02010609060101010101" pitchFamily="49" charset="-122"/>
                <a:ea typeface="FangSong" panose="02010609060101010101" pitchFamily="49" charset="-122"/>
              </a:rPr>
              <a:t>第</a:t>
            </a:r>
            <a:r>
              <a:rPr lang="en-US" altLang="zh-CN" sz="1200" b="0" i="0" dirty="0">
                <a:solidFill>
                  <a:srgbClr val="3D3D3D"/>
                </a:solidFill>
                <a:effectLst/>
                <a:latin typeface="FangSong" panose="02010609060101010101" pitchFamily="49" charset="-122"/>
                <a:ea typeface="FangSong" panose="02010609060101010101" pitchFamily="49" charset="-122"/>
              </a:rPr>
              <a:t>16</a:t>
            </a:r>
            <a:r>
              <a:rPr lang="zh-CN" altLang="en-US" sz="1200" b="0" i="0" dirty="0">
                <a:solidFill>
                  <a:srgbClr val="3D3D3D"/>
                </a:solidFill>
                <a:effectLst/>
                <a:latin typeface="FangSong" panose="02010609060101010101" pitchFamily="49" charset="-122"/>
                <a:ea typeface="FangSong" panose="02010609060101010101" pitchFamily="49" charset="-122"/>
              </a:rPr>
              <a:t>节，</a:t>
            </a:r>
            <a:r>
              <a:rPr lang="en-US" altLang="zh-CN" sz="1200" b="0" i="0" dirty="0">
                <a:solidFill>
                  <a:srgbClr val="3D3D3D"/>
                </a:solidFill>
                <a:effectLst/>
                <a:latin typeface="FangSong" panose="02010609060101010101" pitchFamily="49" charset="-122"/>
                <a:ea typeface="FangSong" panose="02010609060101010101" pitchFamily="49" charset="-122"/>
              </a:rPr>
              <a:t>”</a:t>
            </a:r>
            <a:r>
              <a:rPr lang="zh-CN" altLang="en-US" sz="1200" b="0" i="0" dirty="0">
                <a:solidFill>
                  <a:srgbClr val="3D3D3D"/>
                </a:solidFill>
                <a:effectLst/>
                <a:latin typeface="FangSong" panose="02010609060101010101" pitchFamily="49" charset="-122"/>
                <a:ea typeface="FangSong" panose="02010609060101010101" pitchFamily="49" charset="-122"/>
              </a:rPr>
              <a:t>公平“和”公义“这两个词再一次出现，虽然以色列民没有公平公义（第</a:t>
            </a:r>
            <a:r>
              <a:rPr lang="en-US" altLang="zh-CN" sz="1200" b="0" i="0" dirty="0">
                <a:solidFill>
                  <a:srgbClr val="3D3D3D"/>
                </a:solidFill>
                <a:effectLst/>
                <a:latin typeface="FangSong" panose="02010609060101010101" pitchFamily="49" charset="-122"/>
                <a:ea typeface="FangSong" panose="02010609060101010101" pitchFamily="49" charset="-122"/>
              </a:rPr>
              <a:t>7</a:t>
            </a:r>
            <a:r>
              <a:rPr lang="zh-CN" altLang="en-US" sz="1200" b="0" i="0" dirty="0">
                <a:solidFill>
                  <a:srgbClr val="3D3D3D"/>
                </a:solidFill>
                <a:effectLst/>
                <a:latin typeface="FangSong" panose="02010609060101010101" pitchFamily="49" charset="-122"/>
                <a:ea typeface="FangSong" panose="02010609060101010101" pitchFamily="49" charset="-122"/>
              </a:rPr>
              <a:t>节），神却因公平和公义显为崇高。公平公义是神的属性，属神的人要荣耀神，就是在我们的言行中要彰显神的属性。犹大国的社会缺失公平公义、亏缺神的荣耀、这就是罪。所以，圣经有讲社会公义。但是，世俗的社会公义常常是非颠倒、黑白混肴，使人远离神。</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r>
              <a:rPr lang="zh-CN" altLang="en-US" sz="1200" b="0" i="0" dirty="0">
                <a:solidFill>
                  <a:srgbClr val="3D3D3D"/>
                </a:solidFill>
                <a:effectLst/>
                <a:latin typeface="FangSong" panose="02010609060101010101" pitchFamily="49" charset="-122"/>
                <a:ea typeface="FangSong" panose="02010609060101010101" pitchFamily="49" charset="-122"/>
              </a:rPr>
              <a:t>教会应该按照圣经来定义什么是社会公义，并且督促政府立法支持圣经定义的社会公义，免得让邪恶势力占了先、混肴是非、分裂社会 </a:t>
            </a:r>
            <a:r>
              <a:rPr lang="en-US" altLang="zh-CN" sz="1200" b="0" i="0" dirty="0">
                <a:solidFill>
                  <a:srgbClr val="3D3D3D"/>
                </a:solidFill>
                <a:effectLst/>
                <a:latin typeface="FangSong" panose="02010609060101010101" pitchFamily="49" charset="-122"/>
                <a:ea typeface="FangSong" panose="02010609060101010101" pitchFamily="49" charset="-122"/>
              </a:rPr>
              <a:t>——</a:t>
            </a:r>
            <a:r>
              <a:rPr lang="zh-CN" altLang="en-US" sz="1200" b="0" i="0" dirty="0">
                <a:solidFill>
                  <a:srgbClr val="3D3D3D"/>
                </a:solidFill>
                <a:effectLst/>
                <a:latin typeface="FangSong" panose="02010609060101010101" pitchFamily="49" charset="-122"/>
                <a:ea typeface="FangSong" panose="02010609060101010101" pitchFamily="49" charset="-122"/>
              </a:rPr>
              <a:t>这正是民主党为首的邪恶势力在美国正在做的事。教会不按照圣经谈社会公义、却迎合世俗谈社会公义，就是与邪恶势力为伍。</a:t>
            </a:r>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endParaRPr lang="en-US" altLang="zh-CN" sz="1200" b="0" i="0" dirty="0">
              <a:solidFill>
                <a:srgbClr val="3D3D3D"/>
              </a:solidFill>
              <a:effectLst/>
              <a:latin typeface="FangSong" panose="02010609060101010101" pitchFamily="49" charset="-122"/>
              <a:ea typeface="FangSong" panose="02010609060101010101" pitchFamily="49" charset="-122"/>
            </a:endParaRPr>
          </a:p>
          <a:p>
            <a:pPr algn="l"/>
            <a:endParaRPr lang="en-US" altLang="zh-CN" dirty="0"/>
          </a:p>
          <a:p>
            <a:pPr algn="l"/>
            <a:endParaRPr lang="en-US" altLang="zh-CN" dirty="0"/>
          </a:p>
          <a:p>
            <a:pPr algn="l"/>
            <a:endParaRPr lang="en-US" altLang="zh-CN" dirty="0"/>
          </a:p>
        </p:txBody>
      </p:sp>
      <p:sp>
        <p:nvSpPr>
          <p:cNvPr id="4" name="Slide Number Placeholder 3"/>
          <p:cNvSpPr>
            <a:spLocks noGrp="1"/>
          </p:cNvSpPr>
          <p:nvPr>
            <p:ph type="sldNum" sz="quarter" idx="5"/>
          </p:nvPr>
        </p:nvSpPr>
        <p:spPr/>
        <p:txBody>
          <a:bodyPr/>
          <a:lstStyle/>
          <a:p>
            <a:fld id="{B97BE212-1383-4AC2-8024-A7F09EB30E51}" type="slidenum">
              <a:rPr lang="en-US" smtClean="0"/>
              <a:t>8</a:t>
            </a:fld>
            <a:endParaRPr lang="en-US"/>
          </a:p>
        </p:txBody>
      </p:sp>
    </p:spTree>
    <p:extLst>
      <p:ext uri="{BB962C8B-B14F-4D97-AF65-F5344CB8AC3E}">
        <p14:creationId xmlns:p14="http://schemas.microsoft.com/office/powerpoint/2010/main" val="3316809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a:r>
              <a:rPr lang="zh-CN" altLang="en-US" b="0" i="0" dirty="0">
                <a:solidFill>
                  <a:srgbClr val="001320"/>
                </a:solidFill>
                <a:effectLst/>
                <a:latin typeface="Trebuchet"/>
              </a:rPr>
              <a:t>前面一段有两个“祸哉”，这一段有四个“祸哉”。</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第</a:t>
            </a:r>
            <a:r>
              <a:rPr lang="en-US" altLang="zh-CN" b="0" i="0" dirty="0">
                <a:solidFill>
                  <a:srgbClr val="001320"/>
                </a:solidFill>
                <a:effectLst/>
                <a:latin typeface="Trebuchet"/>
              </a:rPr>
              <a:t>18</a:t>
            </a:r>
            <a:r>
              <a:rPr lang="zh-CN" altLang="en-US" b="0" i="0" dirty="0">
                <a:solidFill>
                  <a:srgbClr val="001320"/>
                </a:solidFill>
                <a:effectLst/>
                <a:latin typeface="Trebuchet"/>
              </a:rPr>
              <a:t>节，“</a:t>
            </a:r>
            <a:r>
              <a:rPr lang="zh-CN" altLang="en-US" sz="1200" b="0" i="0" dirty="0">
                <a:solidFill>
                  <a:srgbClr val="3D3D3D"/>
                </a:solidFill>
                <a:effectLst/>
                <a:latin typeface="FangSong" panose="02010609060101010101" pitchFamily="49" charset="-122"/>
                <a:ea typeface="FangSong" panose="02010609060101010101" pitchFamily="49" charset="-122"/>
              </a:rPr>
              <a:t>牵罪孽</a:t>
            </a:r>
            <a:r>
              <a:rPr lang="zh-CN" altLang="en-US" b="0" i="0" dirty="0">
                <a:solidFill>
                  <a:srgbClr val="001320"/>
                </a:solidFill>
                <a:effectLst/>
                <a:latin typeface="Trebuchet"/>
              </a:rPr>
              <a:t>“、”拉罪恶”，就是犯罪的意思。</a:t>
            </a:r>
            <a:r>
              <a:rPr lang="en-US" altLang="zh-CN" b="0" i="0" dirty="0">
                <a:solidFill>
                  <a:srgbClr val="001320"/>
                </a:solidFill>
                <a:effectLst/>
                <a:latin typeface="Trebuchet"/>
              </a:rPr>
              <a:t>”</a:t>
            </a:r>
            <a:r>
              <a:rPr lang="zh-CN" altLang="en-US" b="0" i="0" dirty="0">
                <a:solidFill>
                  <a:srgbClr val="001320"/>
                </a:solidFill>
                <a:effectLst/>
                <a:latin typeface="Trebuchet"/>
              </a:rPr>
              <a:t>虚假之细绳“和”套绳“的区别是什么呢？这些人开始犯罪时，还要隐藏、掩蔽一下，”细绳“表明罪孽的规模还不是很大，后来罪孽繁衍长大就要以套绳马车来搬运了。这些人和前面</a:t>
            </a:r>
            <a:r>
              <a:rPr lang="en-US" altLang="zh-CN" b="0" i="0" dirty="0">
                <a:solidFill>
                  <a:srgbClr val="001320"/>
                </a:solidFill>
                <a:effectLst/>
                <a:latin typeface="Trebuchet"/>
              </a:rPr>
              <a:t>8</a:t>
            </a:r>
            <a:r>
              <a:rPr lang="zh-CN" altLang="en-US" b="0" i="0" dirty="0">
                <a:solidFill>
                  <a:srgbClr val="001320"/>
                </a:solidFill>
                <a:effectLst/>
                <a:latin typeface="Trebuchet"/>
              </a:rPr>
              <a:t>至</a:t>
            </a:r>
            <a:r>
              <a:rPr lang="en-US" altLang="zh-CN" b="0" i="0" dirty="0">
                <a:solidFill>
                  <a:srgbClr val="001320"/>
                </a:solidFill>
                <a:effectLst/>
                <a:latin typeface="Trebuchet"/>
              </a:rPr>
              <a:t>17</a:t>
            </a:r>
            <a:r>
              <a:rPr lang="zh-CN" altLang="en-US" b="0" i="0" dirty="0">
                <a:solidFill>
                  <a:srgbClr val="001320"/>
                </a:solidFill>
                <a:effectLst/>
                <a:latin typeface="Trebuchet"/>
              </a:rPr>
              <a:t>节中描述的人，属灵状况还不太一样。前面的人贪图今生的享乐，不留心神的作为而无知。这一段的人更加</a:t>
            </a:r>
            <a:r>
              <a:rPr lang="zh-CN" altLang="en-US" b="1" i="0" dirty="0">
                <a:solidFill>
                  <a:srgbClr val="001320"/>
                </a:solidFill>
                <a:effectLst/>
                <a:latin typeface="Trebuchet"/>
              </a:rPr>
              <a:t>存心悖逆，试探神</a:t>
            </a:r>
            <a:r>
              <a:rPr lang="zh-CN" altLang="en-US" b="0" i="0" dirty="0">
                <a:solidFill>
                  <a:srgbClr val="001320"/>
                </a:solidFill>
                <a:effectLst/>
                <a:latin typeface="Trebuchet"/>
              </a:rPr>
              <a:t>、怀疑神，他们嘲笑说，让我们看看神的作为，神的谋划吧。律法和良心都能够让人晓得自己的罪孽，我们知道自己所做的与神的旨意、神的计划相悖，却常常存心悖逆神。</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这里的用词“那些”、“我们”，这是对社会群体、社会现象的描述。 一个社会的犯罪现象，开始的时候人少一些、规模小一些，还要找一些借口，后来，因为越来越多的人卷进去，就变得明目张胆。</a:t>
            </a:r>
            <a:r>
              <a:rPr lang="en-US" altLang="zh-CN" b="0" i="0" dirty="0">
                <a:solidFill>
                  <a:srgbClr val="001320"/>
                </a:solidFill>
                <a:effectLst/>
                <a:latin typeface="Trebuchet"/>
              </a:rPr>
              <a:t>LGBT</a:t>
            </a:r>
            <a:r>
              <a:rPr lang="zh-CN" altLang="en-US" b="0" i="0" dirty="0">
                <a:solidFill>
                  <a:srgbClr val="001320"/>
                </a:solidFill>
                <a:effectLst/>
                <a:latin typeface="Trebuchet"/>
              </a:rPr>
              <a:t>运动开始的时候，还是处于寻求同情、反对歧视的姿态，常常辩论是不是有基因、有先天的原因。现在，</a:t>
            </a:r>
            <a:r>
              <a:rPr lang="en-US" altLang="zh-CN" b="0" i="0" dirty="0">
                <a:solidFill>
                  <a:srgbClr val="001320"/>
                </a:solidFill>
                <a:effectLst/>
                <a:latin typeface="Trebuchet"/>
              </a:rPr>
              <a:t>LGBTQ+</a:t>
            </a:r>
            <a:r>
              <a:rPr lang="zh-CN" altLang="en-US" b="0" i="0" dirty="0">
                <a:solidFill>
                  <a:srgbClr val="001320"/>
                </a:solidFill>
                <a:effectLst/>
                <a:latin typeface="Trebuchet"/>
              </a:rPr>
              <a:t>这个群体的花样越来越多，也不再讨论基因的问题了，并且每年有一个月高调游行庆祝，而且他们到孩子中间去宣传，也有法律为他们开绿灯、承认同性婚姻。</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大家读一读利未记</a:t>
            </a:r>
            <a:r>
              <a:rPr lang="en-US" altLang="zh-CN" b="0" i="0" dirty="0">
                <a:solidFill>
                  <a:srgbClr val="001320"/>
                </a:solidFill>
                <a:effectLst/>
                <a:latin typeface="Trebuchet"/>
              </a:rPr>
              <a:t>18</a:t>
            </a:r>
            <a:r>
              <a:rPr lang="zh-CN" altLang="en-US" b="0" i="0" dirty="0">
                <a:solidFill>
                  <a:srgbClr val="001320"/>
                </a:solidFill>
                <a:effectLst/>
                <a:latin typeface="Trebuchet"/>
              </a:rPr>
              <a:t>章，里面的每一条都是大罪，包括同性恋、有极严重的惩罚。当一个国家的法律包容这样的大罪、政府提倡这样的大罪，教会闭口不言论，后果是严重的。难道我们基督徒也在试探神吗？</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第</a:t>
            </a:r>
            <a:r>
              <a:rPr lang="en-US" altLang="zh-CN" b="0" i="0" dirty="0">
                <a:solidFill>
                  <a:srgbClr val="001320"/>
                </a:solidFill>
                <a:effectLst/>
                <a:latin typeface="Trebuchet"/>
              </a:rPr>
              <a:t>20</a:t>
            </a:r>
            <a:r>
              <a:rPr lang="zh-CN" altLang="en-US" b="0" i="0" dirty="0">
                <a:solidFill>
                  <a:srgbClr val="001320"/>
                </a:solidFill>
                <a:effectLst/>
                <a:latin typeface="Trebuchet"/>
              </a:rPr>
              <a:t>节，那些有权柄、有说话权的人，他们颠倒善恶标准、混肴是非。</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今天的信息社会、民主社会，控制媒体有说话权的人可以颠倒是非黑白；在这样的舆论下，司法、立法、行政可以“名正言顺”的惩善奖恶，使社会失去公正公义、充满罪孽。以赛亚所面对的就是这样强大的社会势力。</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我们今天的环境也是这样，今天世俗定义的社会公义是 </a:t>
            </a:r>
            <a:r>
              <a:rPr lang="en-US" altLang="zh-CN" b="0" i="0" dirty="0">
                <a:solidFill>
                  <a:srgbClr val="001320"/>
                </a:solidFill>
                <a:effectLst/>
                <a:latin typeface="Trebuchet"/>
              </a:rPr>
              <a:t>equity </a:t>
            </a:r>
            <a:r>
              <a:rPr lang="zh-CN" altLang="en-US" b="0" i="0" dirty="0">
                <a:solidFill>
                  <a:srgbClr val="001320"/>
                </a:solidFill>
                <a:effectLst/>
                <a:latin typeface="Trebuchet"/>
              </a:rPr>
              <a:t>（</a:t>
            </a:r>
            <a:r>
              <a:rPr lang="en-US" altLang="zh-CN" b="0" i="0" dirty="0">
                <a:solidFill>
                  <a:srgbClr val="001320"/>
                </a:solidFill>
                <a:effectLst/>
                <a:latin typeface="Trebuchet"/>
              </a:rPr>
              <a:t>equity </a:t>
            </a:r>
            <a:r>
              <a:rPr lang="zh-CN" altLang="en-US" b="0" i="0" dirty="0">
                <a:solidFill>
                  <a:srgbClr val="001320"/>
                </a:solidFill>
                <a:effectLst/>
                <a:latin typeface="Trebuchet"/>
              </a:rPr>
              <a:t>不是强调各族群、各群体机会平等，而是强调结果一样，试图抹杀劳动付出与回报的联系，甚至抹杀犯罪与刑罚之间的联系），政客乐于在这上面大做文章，制造种族分裂、宗教仇恨，坚持基督信仰的人被逼迫却被污蔑成仇恨者。</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第</a:t>
            </a:r>
            <a:r>
              <a:rPr lang="en-US" altLang="zh-CN" b="0" i="0" dirty="0">
                <a:solidFill>
                  <a:srgbClr val="001320"/>
                </a:solidFill>
                <a:effectLst/>
                <a:latin typeface="Trebuchet"/>
              </a:rPr>
              <a:t>21</a:t>
            </a:r>
            <a:r>
              <a:rPr lang="zh-CN" altLang="en-US" b="0" i="0" dirty="0">
                <a:solidFill>
                  <a:srgbClr val="001320"/>
                </a:solidFill>
                <a:effectLst/>
                <a:latin typeface="Trebuchet"/>
              </a:rPr>
              <a:t>节，还有那些不依靠神、自以为有办法有智慧的人，对周围的罪恶泛滥熟视无睹，可能还和周围的罪人为伍，他们并不是无知、他们是悖逆。</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那些对社会有影响力的人，却对罪恶姑息，在这个是非颠倒的社会不发声谴责、走自己“通达的道路”。罪恶的社会堕落到一个地步，我们没有灰色地带中间立场可站了，对这个社会中泛滥的罪保持缄默、或者大罪化为小罪，可能让你在这个世界里成为一个很受欢迎的人、很吃得开的人，但是主耶稣亲自说，“</a:t>
            </a:r>
            <a:r>
              <a:rPr lang="zh-CN" altLang="en-US" b="0" i="0" dirty="0">
                <a:solidFill>
                  <a:srgbClr val="000000"/>
                </a:solidFill>
                <a:effectLst/>
                <a:latin typeface="system-ui"/>
              </a:rPr>
              <a:t>人 都 说 你 们 好 的 时 候 ， 你 们 就 有 祸 了 ！ 因 为 他 们 的 祖 宗 待 假 先 知 也 是 这 样 ”</a:t>
            </a:r>
            <a:r>
              <a:rPr lang="zh-CN" altLang="en-US" b="0" i="0" dirty="0">
                <a:solidFill>
                  <a:srgbClr val="001320"/>
                </a:solidFill>
                <a:effectLst/>
                <a:latin typeface="Trebuchet"/>
              </a:rPr>
              <a:t>。我们今天没有时间来讨论</a:t>
            </a:r>
            <a:r>
              <a:rPr lang="en-US" altLang="zh-CN" b="0" i="0" dirty="0">
                <a:solidFill>
                  <a:srgbClr val="001320"/>
                </a:solidFill>
                <a:effectLst/>
                <a:latin typeface="Trebuchet"/>
              </a:rPr>
              <a:t>Tim Keller </a:t>
            </a:r>
            <a:r>
              <a:rPr lang="zh-CN" altLang="en-US" b="0" i="0" dirty="0">
                <a:solidFill>
                  <a:srgbClr val="001320"/>
                </a:solidFill>
                <a:effectLst/>
                <a:latin typeface="Trebuchet"/>
              </a:rPr>
              <a:t>的神学问题和他的影响力，如果展开，今天就没有时间了。</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路加福音</a:t>
            </a:r>
            <a:r>
              <a:rPr lang="en-US" altLang="zh-CN" b="0" i="0" dirty="0">
                <a:solidFill>
                  <a:srgbClr val="001320"/>
                </a:solidFill>
                <a:effectLst/>
                <a:latin typeface="Trebuchet"/>
              </a:rPr>
              <a:t>6</a:t>
            </a:r>
            <a:r>
              <a:rPr lang="zh-CN" altLang="en-US" b="0" i="0" dirty="0">
                <a:solidFill>
                  <a:srgbClr val="001320"/>
                </a:solidFill>
                <a:effectLst/>
                <a:latin typeface="Trebuchet"/>
              </a:rPr>
              <a:t>：</a:t>
            </a:r>
            <a:r>
              <a:rPr lang="en-US" altLang="zh-CN" b="1" i="0" baseline="30000" dirty="0">
                <a:solidFill>
                  <a:srgbClr val="000000"/>
                </a:solidFill>
                <a:effectLst/>
                <a:latin typeface="system-ui"/>
              </a:rPr>
              <a:t>26 </a:t>
            </a:r>
            <a:r>
              <a:rPr lang="zh-CN" altLang="en-US" b="0" i="0" dirty="0">
                <a:solidFill>
                  <a:srgbClr val="000000"/>
                </a:solidFill>
                <a:effectLst/>
                <a:latin typeface="system-ui"/>
              </a:rPr>
              <a:t>人 都 说 你 们 好 的 时 候 ， 你 们 就 有 祸 了 ！ 因 为 他 们 的 祖 宗 待 假 先 知 也 是 这 样 。</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第</a:t>
            </a:r>
            <a:r>
              <a:rPr lang="en-US" altLang="zh-CN" b="0" i="0" dirty="0">
                <a:solidFill>
                  <a:srgbClr val="001320"/>
                </a:solidFill>
                <a:effectLst/>
                <a:latin typeface="Trebuchet"/>
              </a:rPr>
              <a:t>22</a:t>
            </a:r>
            <a:r>
              <a:rPr lang="zh-CN" altLang="en-US" b="0" i="0" dirty="0">
                <a:solidFill>
                  <a:srgbClr val="001320"/>
                </a:solidFill>
                <a:effectLst/>
                <a:latin typeface="Trebuchet"/>
              </a:rPr>
              <a:t>节，那些本该公正断案的人，他们醉酒享乐（也是形容他们心智昏暗），为了自己的好处收受贿赂，把作奸犯科的恶人当成是义人推举，却冤枉正直人、构陷无辜的人。</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1" algn="l"/>
            <a:r>
              <a:rPr lang="zh-CN" altLang="en-US" b="1" i="0" dirty="0">
                <a:solidFill>
                  <a:srgbClr val="001320"/>
                </a:solidFill>
                <a:effectLst/>
                <a:latin typeface="Trebuchet"/>
              </a:rPr>
              <a:t>为什么义人被冤枉？因为义人挡了恶人的路！</a:t>
            </a:r>
            <a:r>
              <a:rPr lang="zh-CN" altLang="en-US" b="0" i="0" dirty="0">
                <a:solidFill>
                  <a:srgbClr val="001320"/>
                </a:solidFill>
                <a:effectLst/>
                <a:latin typeface="Trebuchet"/>
              </a:rPr>
              <a:t>自古以来，敬畏神的人和悖逆神的人之间的冲突就是不可调和的。教会与世界也是不可调和的。我们的主耶稣和法利赛人之间的冲突也是不可调和的。他们恨祂、将耶稣钉上十字架。</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在善恶颠倒、“惩善奖恶”的大环境下，抵挡这个邪恶势力的义人被报复，司法腐败，司法的人收受贿赂，就冤枉义人和无辜的人；恶人却被心智昏昧的审判官保护，被邪恶势力所控制的媒体夸赞。我想大家都很清楚，川普总统遭受构陷的“通俄门”经过四年的特别调查，终于冤案洗清，但是调查结果出来后，媒体轻描淡写，而构陷者却逍遥法外；另一方面，白登家族的“电脑门”事件被媒体隐藏、众官员说谎辩护、被司法包庇。</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1" algn="l"/>
            <a:r>
              <a:rPr lang="zh-CN" altLang="en-US" b="0" i="0" dirty="0">
                <a:solidFill>
                  <a:srgbClr val="001320"/>
                </a:solidFill>
                <a:effectLst/>
                <a:latin typeface="Trebuchet"/>
              </a:rPr>
              <a:t>司法不公的例子不会是个案，会被争相效法的。我们祷告，求神帮助，我也相信神一直在帮助看顾专心仰望祂的人。</a:t>
            </a:r>
            <a:endParaRPr lang="en-US" altLang="zh-CN" b="0" i="0" dirty="0">
              <a:solidFill>
                <a:srgbClr val="001320"/>
              </a:solidFill>
              <a:effectLst/>
              <a:latin typeface="Trebuchet"/>
            </a:endParaRPr>
          </a:p>
          <a:p>
            <a:pPr lvl="1"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第</a:t>
            </a:r>
            <a:r>
              <a:rPr lang="en-US" altLang="zh-CN" b="0" i="0" dirty="0">
                <a:solidFill>
                  <a:srgbClr val="001320"/>
                </a:solidFill>
                <a:effectLst/>
                <a:latin typeface="Trebuchet"/>
              </a:rPr>
              <a:t>24</a:t>
            </a:r>
            <a:r>
              <a:rPr lang="zh-CN" altLang="en-US" b="0" i="0" dirty="0">
                <a:solidFill>
                  <a:srgbClr val="001320"/>
                </a:solidFill>
                <a:effectLst/>
                <a:latin typeface="Trebuchet"/>
              </a:rPr>
              <a:t>节，神公义的灵和焚烧的灵（第</a:t>
            </a:r>
            <a:r>
              <a:rPr lang="en-US" altLang="zh-CN" b="0" i="0" dirty="0">
                <a:solidFill>
                  <a:srgbClr val="001320"/>
                </a:solidFill>
                <a:effectLst/>
                <a:latin typeface="Trebuchet"/>
              </a:rPr>
              <a:t>4</a:t>
            </a:r>
            <a:r>
              <a:rPr lang="zh-CN" altLang="en-US" b="0" i="0" dirty="0">
                <a:solidFill>
                  <a:srgbClr val="001320"/>
                </a:solidFill>
                <a:effectLst/>
                <a:latin typeface="Trebuchet"/>
              </a:rPr>
              <a:t>章</a:t>
            </a:r>
            <a:r>
              <a:rPr lang="en-US" altLang="zh-CN" b="0" i="0" dirty="0">
                <a:solidFill>
                  <a:srgbClr val="001320"/>
                </a:solidFill>
                <a:effectLst/>
                <a:latin typeface="Trebuchet"/>
              </a:rPr>
              <a:t>3 </a:t>
            </a:r>
            <a:r>
              <a:rPr lang="zh-CN" altLang="en-US" b="0" i="0" dirty="0">
                <a:solidFill>
                  <a:srgbClr val="001320"/>
                </a:solidFill>
                <a:effectLst/>
                <a:latin typeface="Trebuchet"/>
              </a:rPr>
              <a:t>节）将使刑罚临到他们，使他们全然烧毁，如碎秸和干草，连花和根都不落下。神公义的审判必定不会缺席。</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万事互相效力，我们在等候神的公义的路上，信心增长，也愿这些触目惊心的罪会让更多的人苏醒过来、看见神的作为、回转向神。</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a:p>
            <a:pPr lvl="0" algn="l"/>
            <a:r>
              <a:rPr lang="zh-CN" altLang="en-US" b="0" i="0" dirty="0">
                <a:solidFill>
                  <a:srgbClr val="001320"/>
                </a:solidFill>
                <a:effectLst/>
                <a:latin typeface="Trebuchet"/>
              </a:rPr>
              <a:t>大家可以读一下马太福音</a:t>
            </a:r>
            <a:r>
              <a:rPr lang="en-US" altLang="zh-CN" b="0" i="0" dirty="0">
                <a:solidFill>
                  <a:srgbClr val="001320"/>
                </a:solidFill>
                <a:effectLst/>
                <a:latin typeface="Trebuchet"/>
              </a:rPr>
              <a:t>23</a:t>
            </a:r>
            <a:r>
              <a:rPr lang="zh-CN" altLang="en-US" b="0" i="0" dirty="0">
                <a:solidFill>
                  <a:srgbClr val="001320"/>
                </a:solidFill>
                <a:effectLst/>
                <a:latin typeface="Trebuchet"/>
              </a:rPr>
              <a:t>章，有主耶稣所发出的“七个祸哉”和对耶路撒冷的发出的预言，看看与以赛亚的预言有什么相似之处。旧约和新约所启示的是同一位信实的神。</a:t>
            </a:r>
            <a:endParaRPr lang="en-US" altLang="zh-CN" b="0" i="0" dirty="0">
              <a:solidFill>
                <a:srgbClr val="001320"/>
              </a:solidFill>
              <a:effectLst/>
              <a:latin typeface="Trebuchet"/>
            </a:endParaRPr>
          </a:p>
          <a:p>
            <a:pPr lvl="0" algn="l"/>
            <a:endParaRPr lang="en-US" altLang="zh-CN" b="0" i="0" dirty="0">
              <a:solidFill>
                <a:srgbClr val="001320"/>
              </a:solidFill>
              <a:effectLst/>
              <a:latin typeface="Trebuchet"/>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9</a:t>
            </a:fld>
            <a:endParaRPr lang="en-US"/>
          </a:p>
        </p:txBody>
      </p:sp>
    </p:spTree>
    <p:extLst>
      <p:ext uri="{BB962C8B-B14F-4D97-AF65-F5344CB8AC3E}">
        <p14:creationId xmlns:p14="http://schemas.microsoft.com/office/powerpoint/2010/main" val="2444149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0" indent="-228600" algn="l" fontAlgn="base"/>
            <a:r>
              <a:rPr lang="zh-CN" altLang="en-US" b="0" i="0" dirty="0">
                <a:solidFill>
                  <a:srgbClr val="000000"/>
                </a:solidFill>
                <a:effectLst/>
                <a:latin typeface="system-ui"/>
              </a:rPr>
              <a:t>神如何审判、管教祂的百姓呢？</a:t>
            </a:r>
            <a:r>
              <a:rPr lang="zh-CN" altLang="en-US" sz="1200" b="0" i="0" dirty="0">
                <a:solidFill>
                  <a:srgbClr val="2F0BB5"/>
                </a:solidFill>
                <a:effectLst/>
                <a:latin typeface="FangSong" panose="02010609060101010101" pitchFamily="49" charset="-122"/>
                <a:ea typeface="FangSong" panose="02010609060101010101" pitchFamily="49" charset="-122"/>
              </a:rPr>
              <a:t>山岭震动，就是地震（迦南地处于地壳运动比较频繁的地震带），街市上也尸首遍地，但神的怒气还未转消。神使用远方的国民、外族的侵略来管教祂的百姓。这里可能指亚述的威胁和围困，也指巴比伦对犹大的倾覆。经文用形象化的语言来描述战争的恐怖。若不是神设立篱笆、墙垣保护葡萄园（神有能力保护各国各族），这个世界早就弱肉强食，生灵涂炭，战争是恐怖的。</a:t>
            </a:r>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r>
              <a:rPr lang="zh-CN" altLang="en-US" sz="1200" b="0" i="0" dirty="0">
                <a:solidFill>
                  <a:srgbClr val="2F0BB5"/>
                </a:solidFill>
                <a:effectLst/>
                <a:latin typeface="FangSong" panose="02010609060101010101" pitchFamily="49" charset="-122"/>
                <a:ea typeface="FangSong" panose="02010609060101010101" pitchFamily="49" charset="-122"/>
              </a:rPr>
              <a:t>我们的神是掌管自然的神，雨水、地震、瘟疫祂都能掌管，祂是那位可以决定降不降雨给葡萄园的园主；</a:t>
            </a:r>
            <a:r>
              <a:rPr lang="en-US" altLang="zh-CN" sz="1200" b="0" i="0" dirty="0">
                <a:solidFill>
                  <a:srgbClr val="2F0BB5"/>
                </a:solidFill>
                <a:effectLst/>
                <a:latin typeface="FangSong" panose="02010609060101010101" pitchFamily="49" charset="-122"/>
                <a:ea typeface="FangSong" panose="02010609060101010101" pitchFamily="49" charset="-122"/>
              </a:rPr>
              <a:t> </a:t>
            </a:r>
            <a:r>
              <a:rPr lang="zh-CN" altLang="en-US" sz="1200" b="0" i="0" dirty="0">
                <a:solidFill>
                  <a:srgbClr val="2F0BB5"/>
                </a:solidFill>
                <a:effectLst/>
                <a:latin typeface="FangSong" panose="02010609060101010101" pitchFamily="49" charset="-122"/>
                <a:ea typeface="FangSong" panose="02010609060101010101" pitchFamily="49" charset="-122"/>
              </a:rPr>
              <a:t>帝王将相的心如垄沟里的水，在神的手中任意翻转（箴言</a:t>
            </a:r>
            <a:r>
              <a:rPr lang="en-US" altLang="zh-CN" sz="1200" b="0" i="0" dirty="0">
                <a:solidFill>
                  <a:srgbClr val="2F0BB5"/>
                </a:solidFill>
                <a:effectLst/>
                <a:latin typeface="FangSong" panose="02010609060101010101" pitchFamily="49" charset="-122"/>
                <a:ea typeface="FangSong" panose="02010609060101010101" pitchFamily="49" charset="-122"/>
              </a:rPr>
              <a:t>21</a:t>
            </a:r>
            <a:r>
              <a:rPr lang="zh-CN" altLang="en-US" sz="1200" b="0" i="0" dirty="0">
                <a:solidFill>
                  <a:srgbClr val="2F0BB5"/>
                </a:solidFill>
                <a:effectLst/>
                <a:latin typeface="FangSong" panose="02010609060101010101" pitchFamily="49" charset="-122"/>
                <a:ea typeface="FangSong" panose="02010609060101010101" pitchFamily="49" charset="-122"/>
              </a:rPr>
              <a:t>：</a:t>
            </a:r>
            <a:r>
              <a:rPr lang="en-US" altLang="zh-CN" sz="1200" b="0" i="0" dirty="0">
                <a:solidFill>
                  <a:srgbClr val="2F0BB5"/>
                </a:solidFill>
                <a:effectLst/>
                <a:latin typeface="FangSong" panose="02010609060101010101" pitchFamily="49" charset="-122"/>
                <a:ea typeface="FangSong" panose="02010609060101010101" pitchFamily="49" charset="-122"/>
              </a:rPr>
              <a:t>1</a:t>
            </a:r>
            <a:r>
              <a:rPr lang="zh-CN" altLang="en-US" sz="1200" b="0" i="0" dirty="0">
                <a:solidFill>
                  <a:srgbClr val="2F0BB5"/>
                </a:solidFill>
                <a:effectLst/>
                <a:latin typeface="FangSong" panose="02010609060101010101" pitchFamily="49" charset="-122"/>
                <a:ea typeface="FangSong" panose="02010609060101010101" pitchFamily="49" charset="-122"/>
              </a:rPr>
              <a:t>），战争也在神的掌管之中，我们信吗？</a:t>
            </a:r>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r>
              <a:rPr lang="zh-CN" altLang="en-US" sz="1200" b="0" i="0" dirty="0">
                <a:solidFill>
                  <a:srgbClr val="2F0BB5"/>
                </a:solidFill>
                <a:effectLst/>
                <a:latin typeface="FangSong" panose="02010609060101010101" pitchFamily="49" charset="-122"/>
                <a:ea typeface="FangSong" panose="02010609060101010101" pitchFamily="49" charset="-122"/>
              </a:rPr>
              <a:t>我们常常是不信的。过去三年的瘟疫，许多教会每周例行公事的祈祷，求神除去瘟疫。他们祷告求神怜悯地上的人，却不祷告求神使地上的人向神悔改。神是有怜悯的神，神也是公义、施行审判的神。神的管教已经来到，教会却还是不敢发出使人悔改的信息。人不悔改，神管教审判的“</a:t>
            </a:r>
            <a:r>
              <a:rPr lang="zh-CN" altLang="en-US" sz="1200" b="1" i="0" dirty="0">
                <a:solidFill>
                  <a:srgbClr val="2F0BB5"/>
                </a:solidFill>
                <a:effectLst/>
                <a:latin typeface="FangSong" panose="02010609060101010101" pitchFamily="49" charset="-122"/>
                <a:ea typeface="FangSong" panose="02010609060101010101" pitchFamily="49" charset="-122"/>
              </a:rPr>
              <a:t>手就仍伸不缩</a:t>
            </a:r>
            <a:r>
              <a:rPr lang="zh-CN" altLang="en-US" sz="1200" b="0" i="0" dirty="0">
                <a:solidFill>
                  <a:srgbClr val="2F0BB5"/>
                </a:solidFill>
                <a:effectLst/>
                <a:latin typeface="FangSong" panose="02010609060101010101" pitchFamily="49" charset="-122"/>
                <a:ea typeface="FangSong" panose="02010609060101010101" pitchFamily="49" charset="-122"/>
              </a:rPr>
              <a:t>”。教会不传使人悔改的信息，这是出于基督的爱吗？还是出于对人的惧怕？讨好人、拉人入教，这是草木禾秸的工作，神审判的火一烧就没了，不被神纪念。</a:t>
            </a:r>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endParaRPr lang="en-US" altLang="zh-CN" sz="1200" b="0" i="0" dirty="0">
              <a:solidFill>
                <a:srgbClr val="2F0BB5"/>
              </a:solidFill>
              <a:effectLst/>
              <a:latin typeface="FangSong" panose="02010609060101010101" pitchFamily="49" charset="-122"/>
              <a:ea typeface="FangSong" panose="02010609060101010101" pitchFamily="49" charset="-122"/>
            </a:endParaRPr>
          </a:p>
          <a:p>
            <a:pPr marL="685800" indent="-228600" algn="l" fontAlgn="base"/>
            <a:r>
              <a:rPr lang="zh-CN" altLang="en-US" sz="1200" b="0" i="0" dirty="0">
                <a:solidFill>
                  <a:srgbClr val="2F0BB5"/>
                </a:solidFill>
                <a:effectLst/>
                <a:latin typeface="FangSong" panose="02010609060101010101" pitchFamily="49" charset="-122"/>
                <a:ea typeface="FangSong" panose="02010609060101010101" pitchFamily="49" charset="-122"/>
              </a:rPr>
              <a:t>“那日，他们要向以色列人吼叫，像海浪匉訇；人若望地，只见黑暗艰难，光明在云中变为昏暗“。这里描述仇敌吼叫的声音，昏天暗地，令人绝望的景象。</a:t>
            </a:r>
            <a:endParaRPr lang="zh-TW" alt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B97BE212-1383-4AC2-8024-A7F09EB30E51}" type="slidenum">
              <a:rPr lang="en-US" smtClean="0"/>
              <a:t>10</a:t>
            </a:fld>
            <a:endParaRPr lang="en-US"/>
          </a:p>
        </p:txBody>
      </p:sp>
    </p:spTree>
    <p:extLst>
      <p:ext uri="{BB962C8B-B14F-4D97-AF65-F5344CB8AC3E}">
        <p14:creationId xmlns:p14="http://schemas.microsoft.com/office/powerpoint/2010/main" val="3656775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2619B-946E-974C-4132-7E300E5485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C1129F-F7F5-7F5E-F922-E3D6492302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B5A0A2-BD71-A789-F4A3-F54385FC2864}"/>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D59B1FB6-F526-0E2D-056C-53A5882CC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25BA65-0BF8-2707-4533-5EB2040550CA}"/>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270572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62B10-E0A9-2C10-2580-B6AF90199D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72AC08-69C4-B374-33BA-204B0491CE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7B33E9-ECAF-2F7A-99C1-C006DD389528}"/>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D5A2EA41-D67A-D4BA-BD75-FC812D5D9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F9916D-D3AE-6D10-D760-DB4ED0B03943}"/>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74714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1EDBC9-7BB3-14F6-B251-9A16E44409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5025EE-C882-2E8D-F2B2-8F1350961A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37FEA5-F156-0D7D-E948-AA13C892942F}"/>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AB62D6EF-6D3F-1D02-7374-94931DD15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ECDA0-5BA8-9540-EBA0-908AE705F1CF}"/>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678200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9BEB3-2CED-9DB2-3984-1DFE975E32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D7E73-4C90-1F65-A1B4-F12098930C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3DD06-B662-A7C8-47AA-F4BAD35D3E04}"/>
              </a:ext>
            </a:extLst>
          </p:cNvPr>
          <p:cNvSpPr>
            <a:spLocks noGrp="1"/>
          </p:cNvSpPr>
          <p:nvPr>
            <p:ph type="dt" sz="half" idx="10"/>
          </p:nvPr>
        </p:nvSpPr>
        <p:spPr/>
        <p:txBody>
          <a:bodyPr/>
          <a:lstStyle/>
          <a:p>
            <a:fld id="{F6873BD4-8569-483A-A97F-76378FC7FBE0}" type="datetimeFigureOut">
              <a:rPr lang="en-US" smtClean="0"/>
              <a:t>5/26/2023</a:t>
            </a:fld>
            <a:endParaRPr lang="en-US"/>
          </a:p>
        </p:txBody>
      </p:sp>
      <p:sp>
        <p:nvSpPr>
          <p:cNvPr id="5" name="Footer Placeholder 4">
            <a:extLst>
              <a:ext uri="{FF2B5EF4-FFF2-40B4-BE49-F238E27FC236}">
                <a16:creationId xmlns:a16="http://schemas.microsoft.com/office/drawing/2014/main" id="{7802E3E8-BE73-1050-BB40-457DC1ECB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12577-DCF7-F792-570E-65FB0E20BE01}"/>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28272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6CE7C-6941-F8BD-6159-1A9440169C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62C5B-08CD-786E-E7C4-B745BE4D06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45A31D-498D-FF99-2600-4F4EE5AD7EAA}"/>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778D5CAE-F77D-2473-5EF9-4CF095C232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1EBB11-5FC9-CDD2-0294-D2F7BEC5097D}"/>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38102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821A2-743F-D2CF-EC7D-9C46C96D45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DD0E71-7219-8067-2B77-2DCB677A65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79309E-5284-3668-3DB9-F7FB81FC60F6}"/>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D7F69F98-F888-F1B2-395B-CFE82A7FA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9A758-CE9B-D048-9FA3-41105A3E5BD6}"/>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47212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D2EC-D526-DC92-7910-078A920C8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8001AD-735B-0818-584F-23C00EF02A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CA438-0E9C-C935-07C1-2853AB4E23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E3AC4F-0E37-A148-6C68-48D6F92AC467}"/>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6" name="Footer Placeholder 5">
            <a:extLst>
              <a:ext uri="{FF2B5EF4-FFF2-40B4-BE49-F238E27FC236}">
                <a16:creationId xmlns:a16="http://schemas.microsoft.com/office/drawing/2014/main" id="{F0321CF6-E041-F501-5DDB-5B1929924E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1247A7-C4E2-5F8C-B43E-729C73E576C6}"/>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961791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ECA4-0C17-3A1E-98AA-7A12538717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E53704-B1FB-E455-8B42-897A2F5056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DDA7D1-598A-9A5C-CB5F-9643D73E82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4F8E2A-D4C7-B298-A811-4F3ED748EC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EC5BF-C9C2-1C6E-9BC9-C6D9F185CA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7AB1A1-A754-877E-4583-2E05EDB96608}"/>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8" name="Footer Placeholder 7">
            <a:extLst>
              <a:ext uri="{FF2B5EF4-FFF2-40B4-BE49-F238E27FC236}">
                <a16:creationId xmlns:a16="http://schemas.microsoft.com/office/drawing/2014/main" id="{7E3D9560-352D-54C0-2738-0BA2C68B18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ED9302-A2C1-E6FC-52D9-6E246792E407}"/>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3989082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1DC7C-63BB-20F4-199C-7A381211BF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C6FC3B-BBF6-798E-44DC-3D37957665D3}"/>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4" name="Footer Placeholder 3">
            <a:extLst>
              <a:ext uri="{FF2B5EF4-FFF2-40B4-BE49-F238E27FC236}">
                <a16:creationId xmlns:a16="http://schemas.microsoft.com/office/drawing/2014/main" id="{49AB42C1-7C8C-3572-003F-917D4B900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BCBB59-8875-3796-F29F-482106159FB8}"/>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62812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275BA6-26E9-C19B-8647-E4A4FA573E59}"/>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3" name="Footer Placeholder 2">
            <a:extLst>
              <a:ext uri="{FF2B5EF4-FFF2-40B4-BE49-F238E27FC236}">
                <a16:creationId xmlns:a16="http://schemas.microsoft.com/office/drawing/2014/main" id="{19EA4BE4-71D3-6E74-91AB-5EAC7E2FEF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070CDD-A977-A70D-B496-5050E81D866F}"/>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90829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E13F-97C2-1656-24D5-9EA5938B1F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9FD05D-8FDF-5AD1-8B61-2621322E93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FC7FC5-ED6A-1B00-1D73-98DBDA2A8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5247A6-D786-C8B3-0244-7DC8B76838CE}"/>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6" name="Footer Placeholder 5">
            <a:extLst>
              <a:ext uri="{FF2B5EF4-FFF2-40B4-BE49-F238E27FC236}">
                <a16:creationId xmlns:a16="http://schemas.microsoft.com/office/drawing/2014/main" id="{797BF0CA-84D4-41B8-E0BE-52D4D048E8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D382DA-B7DC-082E-683D-AF467E2C3F75}"/>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2833043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41667-D7D7-7D93-9A88-D0DC7D338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EF69DF-CB51-3453-774B-6A167755D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AEF5CC-5238-E3B1-725F-4BF7CA90C2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549DB-AB3F-EC2D-E3A3-61F46CEA79C3}"/>
              </a:ext>
            </a:extLst>
          </p:cNvPr>
          <p:cNvSpPr>
            <a:spLocks noGrp="1"/>
          </p:cNvSpPr>
          <p:nvPr>
            <p:ph type="dt" sz="half" idx="10"/>
          </p:nvPr>
        </p:nvSpPr>
        <p:spPr/>
        <p:txBody>
          <a:bodyPr/>
          <a:lstStyle/>
          <a:p>
            <a:fld id="{638608DD-F8D3-40EA-80B2-AD70618F25B1}" type="datetimeFigureOut">
              <a:rPr lang="en-US" smtClean="0"/>
              <a:t>5/26/2023</a:t>
            </a:fld>
            <a:endParaRPr lang="en-US"/>
          </a:p>
        </p:txBody>
      </p:sp>
      <p:sp>
        <p:nvSpPr>
          <p:cNvPr id="6" name="Footer Placeholder 5">
            <a:extLst>
              <a:ext uri="{FF2B5EF4-FFF2-40B4-BE49-F238E27FC236}">
                <a16:creationId xmlns:a16="http://schemas.microsoft.com/office/drawing/2014/main" id="{FEE4DEC2-F1D8-1706-EC09-6953C3591F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6F7ADF-D131-AEFD-5A5A-642D5DE8D06D}"/>
              </a:ext>
            </a:extLst>
          </p:cNvPr>
          <p:cNvSpPr>
            <a:spLocks noGrp="1"/>
          </p:cNvSpPr>
          <p:nvPr>
            <p:ph type="sldNum" sz="quarter" idx="12"/>
          </p:nvPr>
        </p:nvSpPr>
        <p:spPr/>
        <p:txBody>
          <a:bodyPr/>
          <a:lstStyle/>
          <a:p>
            <a:fld id="{02864B4C-8349-415A-8CB6-22B44710AC5E}" type="slidenum">
              <a:rPr lang="en-US" smtClean="0"/>
              <a:t>‹#›</a:t>
            </a:fld>
            <a:endParaRPr lang="en-US"/>
          </a:p>
        </p:txBody>
      </p:sp>
    </p:spTree>
    <p:extLst>
      <p:ext uri="{BB962C8B-B14F-4D97-AF65-F5344CB8AC3E}">
        <p14:creationId xmlns:p14="http://schemas.microsoft.com/office/powerpoint/2010/main" val="162265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EC8FED-35AF-4ECC-F2BD-136A12D56F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F98CCA-A978-A9F1-32BE-C02E4A0B8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B348AB-C284-416A-5D70-87BE9C4BC5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608DD-F8D3-40EA-80B2-AD70618F25B1}" type="datetimeFigureOut">
              <a:rPr lang="en-US" smtClean="0"/>
              <a:t>5/26/2023</a:t>
            </a:fld>
            <a:endParaRPr lang="en-US"/>
          </a:p>
        </p:txBody>
      </p:sp>
      <p:sp>
        <p:nvSpPr>
          <p:cNvPr id="5" name="Footer Placeholder 4">
            <a:extLst>
              <a:ext uri="{FF2B5EF4-FFF2-40B4-BE49-F238E27FC236}">
                <a16:creationId xmlns:a16="http://schemas.microsoft.com/office/drawing/2014/main" id="{F01EF3EC-3558-ECFA-63F2-7555BFD8B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B9D4C9-135A-E6E4-66FC-D65A65FCFC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864B4C-8349-415A-8CB6-22B44710AC5E}" type="slidenum">
              <a:rPr lang="en-US" smtClean="0"/>
              <a:t>‹#›</a:t>
            </a:fld>
            <a:endParaRPr lang="en-US"/>
          </a:p>
        </p:txBody>
      </p:sp>
    </p:spTree>
    <p:extLst>
      <p:ext uri="{BB962C8B-B14F-4D97-AF65-F5344CB8AC3E}">
        <p14:creationId xmlns:p14="http://schemas.microsoft.com/office/powerpoint/2010/main" val="4210725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C436B-C0BB-C14D-C7D9-8AEFF590A3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49A83C-6B0A-8B6E-45D2-CCAFD256D2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129C9-6F68-CFF8-124C-E1B7B7B2E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73BD4-8569-483A-A97F-76378FC7FBE0}" type="datetimeFigureOut">
              <a:rPr lang="en-US" smtClean="0"/>
              <a:t>5/26/2023</a:t>
            </a:fld>
            <a:endParaRPr lang="en-US"/>
          </a:p>
        </p:txBody>
      </p:sp>
      <p:sp>
        <p:nvSpPr>
          <p:cNvPr id="5" name="Footer Placeholder 4">
            <a:extLst>
              <a:ext uri="{FF2B5EF4-FFF2-40B4-BE49-F238E27FC236}">
                <a16:creationId xmlns:a16="http://schemas.microsoft.com/office/drawing/2014/main" id="{54958774-04CC-F2B0-249C-0DB86CB2C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86C8B2-D746-1E5D-F3EC-9410ED171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16931-78EC-4D0B-A232-BD1FC9E7B0CC}" type="slidenum">
              <a:rPr lang="en-US" smtClean="0"/>
              <a:t>‹#›</a:t>
            </a:fld>
            <a:endParaRPr lang="en-US"/>
          </a:p>
        </p:txBody>
      </p:sp>
    </p:spTree>
    <p:extLst>
      <p:ext uri="{BB962C8B-B14F-4D97-AF65-F5344CB8AC3E}">
        <p14:creationId xmlns:p14="http://schemas.microsoft.com/office/powerpoint/2010/main" val="861126314"/>
      </p:ext>
    </p:extLst>
  </p:cSld>
  <p:clrMap bg1="lt1" tx1="dk1" bg2="lt2" tx2="dk2" accent1="accent1" accent2="accent2" accent3="accent3" accent4="accent4" accent5="accent5" accent6="accent6" hlink="hlink" folHlink="folHlink"/>
  <p:sldLayoutIdLst>
    <p:sldLayoutId id="214748365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7C0E-31E3-FD26-FD9C-FBACCE0C4204}"/>
              </a:ext>
            </a:extLst>
          </p:cNvPr>
          <p:cNvSpPr>
            <a:spLocks noGrp="1"/>
          </p:cNvSpPr>
          <p:nvPr>
            <p:ph type="ctrTitle"/>
          </p:nvPr>
        </p:nvSpPr>
        <p:spPr/>
        <p:txBody>
          <a:bodyPr/>
          <a:lstStyle/>
          <a:p>
            <a:r>
              <a:rPr lang="en-US" altLang="zh-CN" dirty="0"/>
              <a:t>《</a:t>
            </a:r>
            <a:r>
              <a:rPr lang="zh-CN" altLang="en-US" dirty="0"/>
              <a:t>以赛亚书</a:t>
            </a:r>
            <a:r>
              <a:rPr lang="en-US" altLang="zh-CN" dirty="0"/>
              <a:t>》</a:t>
            </a:r>
            <a:r>
              <a:rPr lang="zh-CN" altLang="en-US" dirty="0"/>
              <a:t>查经</a:t>
            </a:r>
            <a:endParaRPr lang="en-US" dirty="0"/>
          </a:p>
        </p:txBody>
      </p:sp>
      <p:sp>
        <p:nvSpPr>
          <p:cNvPr id="3" name="Subtitle 2">
            <a:extLst>
              <a:ext uri="{FF2B5EF4-FFF2-40B4-BE49-F238E27FC236}">
                <a16:creationId xmlns:a16="http://schemas.microsoft.com/office/drawing/2014/main" id="{55745D0F-2587-486A-1912-9C506C90FD21}"/>
              </a:ext>
            </a:extLst>
          </p:cNvPr>
          <p:cNvSpPr>
            <a:spLocks noGrp="1"/>
          </p:cNvSpPr>
          <p:nvPr>
            <p:ph type="subTitle" idx="1"/>
          </p:nvPr>
        </p:nvSpPr>
        <p:spPr/>
        <p:txBody>
          <a:bodyPr>
            <a:normAutofit/>
          </a:bodyPr>
          <a:lstStyle/>
          <a:p>
            <a:r>
              <a:rPr lang="zh-CN" altLang="en-US" sz="3200" dirty="0"/>
              <a:t>经文：以赛亚书</a:t>
            </a:r>
            <a:r>
              <a:rPr lang="en-US" altLang="zh-CN" sz="3200" dirty="0"/>
              <a:t>4-5</a:t>
            </a:r>
            <a:r>
              <a:rPr lang="zh-CN" altLang="en-US" sz="3200" dirty="0"/>
              <a:t>章</a:t>
            </a:r>
            <a:endParaRPr lang="en-US" sz="3200" dirty="0"/>
          </a:p>
        </p:txBody>
      </p:sp>
    </p:spTree>
    <p:extLst>
      <p:ext uri="{BB962C8B-B14F-4D97-AF65-F5344CB8AC3E}">
        <p14:creationId xmlns:p14="http://schemas.microsoft.com/office/powerpoint/2010/main" val="1386786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5:25 – 5:30</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27969" y="1159983"/>
            <a:ext cx="5863454" cy="4524315"/>
          </a:xfrm>
          <a:prstGeom prst="rect">
            <a:avLst/>
          </a:prstGeom>
          <a:noFill/>
        </p:spPr>
        <p:txBody>
          <a:bodyPr wrap="square" rtlCol="0">
            <a:spAutoFit/>
          </a:bodyPr>
          <a:lstStyle/>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25</a:t>
            </a:r>
            <a:r>
              <a:rPr lang="zh-CN" altLang="en-US" sz="2400" b="0" i="0" dirty="0">
                <a:solidFill>
                  <a:srgbClr val="3D3D3D"/>
                </a:solidFill>
                <a:effectLst/>
                <a:latin typeface="FangSong" panose="02010609060101010101" pitchFamily="49" charset="-122"/>
                <a:ea typeface="FangSong" panose="02010609060101010101" pitchFamily="49" charset="-122"/>
              </a:rPr>
              <a:t>所以，耶和华的怒气向他的百姓发作。</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他的手伸出攻击他们，</a:t>
            </a:r>
            <a:r>
              <a:rPr lang="zh-CN" altLang="en-US" sz="2400" b="1" i="0" dirty="0">
                <a:solidFill>
                  <a:srgbClr val="2F0BB5"/>
                </a:solidFill>
                <a:effectLst/>
                <a:latin typeface="FangSong" panose="02010609060101010101" pitchFamily="49" charset="-122"/>
                <a:ea typeface="FangSong" panose="02010609060101010101" pitchFamily="49" charset="-122"/>
              </a:rPr>
              <a:t>山岭就震动</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他们的</a:t>
            </a:r>
            <a:r>
              <a:rPr lang="zh-CN" altLang="en-US" sz="2400" b="1" i="0" dirty="0">
                <a:solidFill>
                  <a:srgbClr val="2F0BB5"/>
                </a:solidFill>
                <a:effectLst/>
                <a:latin typeface="FangSong" panose="02010609060101010101" pitchFamily="49" charset="-122"/>
                <a:ea typeface="FangSong" panose="02010609060101010101" pitchFamily="49" charset="-122"/>
              </a:rPr>
              <a:t>尸首在街市上</a:t>
            </a:r>
            <a:r>
              <a:rPr lang="zh-CN" altLang="en-US" sz="2400" b="0" i="0" dirty="0">
                <a:solidFill>
                  <a:srgbClr val="3D3D3D"/>
                </a:solidFill>
                <a:effectLst/>
                <a:latin typeface="FangSong" panose="02010609060101010101" pitchFamily="49" charset="-122"/>
                <a:ea typeface="FangSong" panose="02010609060101010101" pitchFamily="49" charset="-122"/>
              </a:rPr>
              <a:t>好像粪土。</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虽然如此，他的怒气还未转消；</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他的</a:t>
            </a:r>
            <a:r>
              <a:rPr lang="zh-CN" altLang="en-US" sz="2400" b="1" i="0" dirty="0">
                <a:solidFill>
                  <a:srgbClr val="2F0BB5"/>
                </a:solidFill>
                <a:effectLst/>
                <a:latin typeface="FangSong" panose="02010609060101010101" pitchFamily="49" charset="-122"/>
                <a:ea typeface="FangSong" panose="02010609060101010101" pitchFamily="49" charset="-122"/>
              </a:rPr>
              <a:t>手仍伸不缩</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26</a:t>
            </a:r>
            <a:r>
              <a:rPr lang="zh-CN" altLang="en-US" sz="2400" b="0" i="0" dirty="0">
                <a:solidFill>
                  <a:srgbClr val="3D3D3D"/>
                </a:solidFill>
                <a:effectLst/>
                <a:latin typeface="FangSong" panose="02010609060101010101" pitchFamily="49" charset="-122"/>
                <a:ea typeface="FangSong" panose="02010609060101010101" pitchFamily="49" charset="-122"/>
              </a:rPr>
              <a:t>他必竖立大旗，</a:t>
            </a:r>
            <a:r>
              <a:rPr lang="zh-CN" altLang="en-US" sz="2400" b="1" i="0" dirty="0">
                <a:solidFill>
                  <a:srgbClr val="2F0BB5"/>
                </a:solidFill>
                <a:effectLst/>
                <a:latin typeface="FangSong" panose="02010609060101010101" pitchFamily="49" charset="-122"/>
                <a:ea typeface="FangSong" panose="02010609060101010101" pitchFamily="49" charset="-122"/>
              </a:rPr>
              <a:t>招远方的国民</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发嘶声叫他们从地极而来；</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看哪，他们必急速奔来。</a:t>
            </a:r>
            <a:endParaRPr lang="en-US" altLang="zh-CN" sz="2400" b="0" i="0" dirty="0">
              <a:solidFill>
                <a:srgbClr val="3D3D3D"/>
              </a:solidFill>
              <a:effectLst/>
              <a:latin typeface="FangSong" panose="02010609060101010101" pitchFamily="49" charset="-122"/>
              <a:ea typeface="FangSong" panose="02010609060101010101" pitchFamily="49" charset="-122"/>
            </a:endParaRP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27</a:t>
            </a:r>
            <a:r>
              <a:rPr lang="zh-CN" altLang="en-US" sz="2400" b="0" i="0" dirty="0">
                <a:solidFill>
                  <a:srgbClr val="3D3D3D"/>
                </a:solidFill>
                <a:effectLst/>
                <a:latin typeface="FangSong" panose="02010609060101010101" pitchFamily="49" charset="-122"/>
                <a:ea typeface="FangSong" panose="02010609060101010101" pitchFamily="49" charset="-122"/>
              </a:rPr>
              <a:t>其中没有疲倦的，绊跌的；</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没有打盹的，睡觉的；</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腰带并不放松，</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鞋带也不折断。</a:t>
            </a:r>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7710491" y="5809129"/>
            <a:ext cx="3789433" cy="1048871"/>
          </a:xfrm>
          <a:prstGeom prst="wedgeRoundRectCallout">
            <a:avLst>
              <a:gd name="adj1" fmla="val -68596"/>
              <a:gd name="adj2" fmla="val -4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dirty="0"/>
          </a:p>
          <a:p>
            <a:r>
              <a:rPr lang="zh-CN" altLang="en-US" dirty="0"/>
              <a:t>神使用自然灾害和外族的侵略来管教和审判祂的子民。</a:t>
            </a:r>
            <a:endParaRPr lang="en-US" altLang="zh-CN" dirty="0"/>
          </a:p>
          <a:p>
            <a:endParaRPr lang="en-US" dirty="0"/>
          </a:p>
        </p:txBody>
      </p:sp>
      <p:sp>
        <p:nvSpPr>
          <p:cNvPr id="6" name="TextBox 5">
            <a:extLst>
              <a:ext uri="{FF2B5EF4-FFF2-40B4-BE49-F238E27FC236}">
                <a16:creationId xmlns:a16="http://schemas.microsoft.com/office/drawing/2014/main" id="{E2EE7CB4-4C7B-0FC6-E764-66BBD610E3D8}"/>
              </a:ext>
            </a:extLst>
          </p:cNvPr>
          <p:cNvSpPr txBox="1"/>
          <p:nvPr/>
        </p:nvSpPr>
        <p:spPr>
          <a:xfrm>
            <a:off x="6518922" y="1124662"/>
            <a:ext cx="5262979" cy="4524315"/>
          </a:xfrm>
          <a:prstGeom prst="rect">
            <a:avLst/>
          </a:prstGeom>
          <a:noFill/>
        </p:spPr>
        <p:txBody>
          <a:bodyPr wrap="none" rtlCol="0">
            <a:spAutoFit/>
          </a:bodyPr>
          <a:lstStyle/>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28</a:t>
            </a:r>
            <a:r>
              <a:rPr lang="zh-CN" altLang="en-US" sz="2400" b="0" i="0" dirty="0">
                <a:solidFill>
                  <a:srgbClr val="3D3D3D"/>
                </a:solidFill>
                <a:effectLst/>
                <a:latin typeface="FangSong" panose="02010609060101010101" pitchFamily="49" charset="-122"/>
                <a:ea typeface="FangSong" panose="02010609060101010101" pitchFamily="49" charset="-122"/>
              </a:rPr>
              <a:t>他们的箭快利，</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弓也上了弦。</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马蹄算如坚石，</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车轮好像旋风。</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29</a:t>
            </a:r>
            <a:r>
              <a:rPr lang="zh-CN" altLang="en-US" sz="2400" b="0" i="0" dirty="0">
                <a:solidFill>
                  <a:srgbClr val="3D3D3D"/>
                </a:solidFill>
                <a:effectLst/>
                <a:latin typeface="FangSong" panose="02010609060101010101" pitchFamily="49" charset="-122"/>
                <a:ea typeface="FangSong" panose="02010609060101010101" pitchFamily="49" charset="-122"/>
              </a:rPr>
              <a:t>他们要吼叫，像母狮子，</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咆哮，像少壮狮子；</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他们要咆哮抓食，</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坦然叼去，无人救回。</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30</a:t>
            </a:r>
            <a:r>
              <a:rPr lang="zh-CN" altLang="en-US" sz="2400" b="1" i="0" dirty="0">
                <a:solidFill>
                  <a:srgbClr val="2F0BB5"/>
                </a:solidFill>
                <a:effectLst/>
                <a:latin typeface="FangSong" panose="02010609060101010101" pitchFamily="49" charset="-122"/>
                <a:ea typeface="FangSong" panose="02010609060101010101" pitchFamily="49" charset="-122"/>
              </a:rPr>
              <a:t>那日，他们要向以色列人吼叫，</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像海浪匉訇</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人若望地，只见黑暗艰难，</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光明在云中变为昏暗</a:t>
            </a:r>
            <a:r>
              <a:rPr lang="zh-CN" altLang="en-US" sz="2400" b="0" i="0" dirty="0">
                <a:solidFill>
                  <a:srgbClr val="3D3D3D"/>
                </a:solidFill>
                <a:effectLst/>
                <a:latin typeface="FangSong" panose="02010609060101010101" pitchFamily="49" charset="-122"/>
                <a:ea typeface="FangSong" panose="02010609060101010101" pitchFamily="49" charset="-122"/>
              </a:rPr>
              <a:t>。</a:t>
            </a:r>
            <a:endParaRPr lang="en-US" sz="2400" dirty="0"/>
          </a:p>
        </p:txBody>
      </p:sp>
    </p:spTree>
    <p:extLst>
      <p:ext uri="{BB962C8B-B14F-4D97-AF65-F5344CB8AC3E}">
        <p14:creationId xmlns:p14="http://schemas.microsoft.com/office/powerpoint/2010/main" val="197704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4:2 – 4:3 </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591671" y="1104952"/>
            <a:ext cx="4660554" cy="4991751"/>
          </a:xfrm>
          <a:prstGeom prst="rect">
            <a:avLst/>
          </a:prstGeom>
          <a:noFill/>
        </p:spPr>
        <p:txBody>
          <a:bodyPr wrap="square" rtlCol="0">
            <a:spAutoFit/>
          </a:bodyPr>
          <a:lstStyle/>
          <a:p>
            <a:pPr algn="l" fontAlgn="base">
              <a:lnSpc>
                <a:spcPct val="150000"/>
              </a:lnSpc>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2</a:t>
            </a:r>
            <a:r>
              <a:rPr lang="zh-CN" altLang="en-US" sz="2400" b="1" i="0" dirty="0">
                <a:solidFill>
                  <a:srgbClr val="2F0BB5"/>
                </a:solidFill>
                <a:effectLst/>
                <a:latin typeface="FangSong" panose="02010609060101010101" pitchFamily="49" charset="-122"/>
                <a:ea typeface="FangSong" panose="02010609060101010101" pitchFamily="49" charset="-122"/>
              </a:rPr>
              <a:t>到那日</a:t>
            </a:r>
            <a:r>
              <a:rPr lang="zh-CN" altLang="en-US" sz="2400" b="0" i="0" dirty="0">
                <a:solidFill>
                  <a:srgbClr val="3D3D3D"/>
                </a:solidFill>
                <a:effectLst/>
                <a:latin typeface="FangSong" panose="02010609060101010101" pitchFamily="49" charset="-122"/>
                <a:ea typeface="FangSong" panose="02010609060101010101" pitchFamily="49" charset="-122"/>
              </a:rPr>
              <a:t>，耶和华发生的</a:t>
            </a:r>
            <a:r>
              <a:rPr lang="zh-CN" altLang="en-US" sz="2400" b="1" i="0" dirty="0">
                <a:solidFill>
                  <a:srgbClr val="2F0BB5"/>
                </a:solidFill>
                <a:effectLst/>
                <a:highlight>
                  <a:srgbClr val="FFC305"/>
                </a:highlight>
                <a:latin typeface="FangSong" panose="02010609060101010101" pitchFamily="49" charset="-122"/>
                <a:ea typeface="FangSong" panose="02010609060101010101" pitchFamily="49" charset="-122"/>
              </a:rPr>
              <a:t>苗必华美尊荣</a:t>
            </a:r>
            <a:r>
              <a:rPr lang="zh-CN" altLang="en-US" sz="2400" b="0" i="0" dirty="0">
                <a:solidFill>
                  <a:srgbClr val="3D3D3D"/>
                </a:solidFill>
                <a:effectLst/>
                <a:latin typeface="FangSong" panose="02010609060101010101" pitchFamily="49" charset="-122"/>
                <a:ea typeface="FangSong" panose="02010609060101010101" pitchFamily="49" charset="-122"/>
              </a:rPr>
              <a:t>，</a:t>
            </a:r>
            <a:r>
              <a:rPr lang="zh-CN" altLang="en-US" sz="2400" b="1" i="0" dirty="0">
                <a:solidFill>
                  <a:srgbClr val="2F0BB5"/>
                </a:solidFill>
                <a:effectLst/>
                <a:highlight>
                  <a:srgbClr val="FFC305"/>
                </a:highlight>
                <a:latin typeface="FangSong" panose="02010609060101010101" pitchFamily="49" charset="-122"/>
                <a:ea typeface="FangSong" panose="02010609060101010101" pitchFamily="49" charset="-122"/>
              </a:rPr>
              <a:t>地的出产</a:t>
            </a:r>
            <a:r>
              <a:rPr lang="zh-CN" altLang="en-US" sz="2400" b="0" i="0" dirty="0">
                <a:solidFill>
                  <a:srgbClr val="3D3D3D"/>
                </a:solidFill>
                <a:effectLst/>
                <a:latin typeface="FangSong" panose="02010609060101010101" pitchFamily="49" charset="-122"/>
                <a:ea typeface="FangSong" panose="02010609060101010101" pitchFamily="49" charset="-122"/>
              </a:rPr>
              <a:t>必为以色列逃脱的人显为</a:t>
            </a:r>
            <a:r>
              <a:rPr lang="zh-CN" altLang="en-US" sz="2400" b="0" i="0" dirty="0">
                <a:solidFill>
                  <a:srgbClr val="3D3D3D"/>
                </a:solidFill>
                <a:effectLst/>
                <a:highlight>
                  <a:srgbClr val="FFC305"/>
                </a:highlight>
                <a:latin typeface="FangSong" panose="02010609060101010101" pitchFamily="49" charset="-122"/>
                <a:ea typeface="FangSong" panose="02010609060101010101" pitchFamily="49" charset="-122"/>
              </a:rPr>
              <a:t>荣华茂盛</a:t>
            </a:r>
            <a:r>
              <a:rPr lang="zh-CN" altLang="en-US" sz="2400" b="0" i="0" dirty="0">
                <a:solidFill>
                  <a:srgbClr val="3D3D3D"/>
                </a:solidFill>
                <a:effectLst/>
                <a:latin typeface="FangSong" panose="02010609060101010101" pitchFamily="49" charset="-122"/>
                <a:ea typeface="FangSong" panose="02010609060101010101" pitchFamily="49" charset="-122"/>
              </a:rPr>
              <a:t>。 </a:t>
            </a:r>
            <a:r>
              <a:rPr lang="en-US" altLang="zh-CN" sz="2400" b="0" i="0" dirty="0">
                <a:solidFill>
                  <a:srgbClr val="3D3D3D"/>
                </a:solidFill>
                <a:effectLst/>
                <a:latin typeface="FangSong" panose="02010609060101010101" pitchFamily="49" charset="-122"/>
                <a:ea typeface="FangSong" panose="02010609060101010101" pitchFamily="49" charset="-122"/>
              </a:rPr>
              <a:t>3-4</a:t>
            </a:r>
            <a:r>
              <a:rPr lang="zh-CN" altLang="en-US" sz="2400" b="0" i="0" dirty="0">
                <a:solidFill>
                  <a:srgbClr val="3D3D3D"/>
                </a:solidFill>
                <a:effectLst/>
                <a:latin typeface="FangSong" panose="02010609060101010101" pitchFamily="49" charset="-122"/>
                <a:ea typeface="FangSong" panose="02010609060101010101" pitchFamily="49" charset="-122"/>
              </a:rPr>
              <a:t>主以</a:t>
            </a:r>
            <a:r>
              <a:rPr lang="zh-CN" altLang="en-US" sz="2400" b="1" i="0" dirty="0">
                <a:solidFill>
                  <a:srgbClr val="2F0BB5"/>
                </a:solidFill>
                <a:effectLst/>
                <a:latin typeface="FangSong" panose="02010609060101010101" pitchFamily="49" charset="-122"/>
                <a:ea typeface="FangSong" panose="02010609060101010101" pitchFamily="49" charset="-122"/>
              </a:rPr>
              <a:t>公义的灵和焚烧的灵</a:t>
            </a:r>
            <a:r>
              <a:rPr lang="zh-CN" altLang="en-US" sz="2400" b="0" i="0" dirty="0">
                <a:solidFill>
                  <a:srgbClr val="3D3D3D"/>
                </a:solidFill>
                <a:effectLst/>
                <a:latin typeface="FangSong" panose="02010609060101010101" pitchFamily="49" charset="-122"/>
                <a:ea typeface="FangSong" panose="02010609060101010101" pitchFamily="49" charset="-122"/>
              </a:rPr>
              <a:t>，将</a:t>
            </a:r>
            <a:r>
              <a:rPr lang="zh-CN" altLang="en-US" sz="2400" i="0" dirty="0">
                <a:effectLst/>
                <a:latin typeface="FangSong" panose="02010609060101010101" pitchFamily="49" charset="-122"/>
                <a:ea typeface="FangSong" panose="02010609060101010101" pitchFamily="49" charset="-122"/>
              </a:rPr>
              <a:t>锡安女子</a:t>
            </a:r>
            <a:r>
              <a:rPr lang="zh-CN" altLang="en-US" sz="2400" b="0" i="0" dirty="0">
                <a:solidFill>
                  <a:srgbClr val="3D3D3D"/>
                </a:solidFill>
                <a:effectLst/>
                <a:latin typeface="FangSong" panose="02010609060101010101" pitchFamily="49" charset="-122"/>
                <a:ea typeface="FangSong" panose="02010609060101010101" pitchFamily="49" charset="-122"/>
              </a:rPr>
              <a:t>的污秽洗去，又将耶路撒冷中杀人的血除净。那时，剩在锡安、留在耶路撒冷的，就是一切住耶路撒冷、在生命册上记名的，必称为圣。</a:t>
            </a:r>
            <a:endParaRPr lang="zh-TW" altLang="en-US" sz="2400" b="0" i="0" dirty="0">
              <a:solidFill>
                <a:srgbClr val="3D3D3D"/>
              </a:solidFill>
              <a:effectLst/>
              <a:latin typeface="FangSong" panose="02010609060101010101" pitchFamily="49" charset="-122"/>
              <a:ea typeface="FangSong" panose="02010609060101010101" pitchFamily="49" charset="-122"/>
            </a:endParaRPr>
          </a:p>
        </p:txBody>
      </p:sp>
      <p:sp>
        <p:nvSpPr>
          <p:cNvPr id="12" name="Speech Bubble: Rectangle with Corners Rounded 11">
            <a:extLst>
              <a:ext uri="{FF2B5EF4-FFF2-40B4-BE49-F238E27FC236}">
                <a16:creationId xmlns:a16="http://schemas.microsoft.com/office/drawing/2014/main" id="{0D57B9E0-6A6C-E9C9-819A-4EA742AB90C6}"/>
              </a:ext>
            </a:extLst>
          </p:cNvPr>
          <p:cNvSpPr/>
          <p:nvPr/>
        </p:nvSpPr>
        <p:spPr>
          <a:xfrm>
            <a:off x="3010829" y="5756923"/>
            <a:ext cx="2899318" cy="1101077"/>
          </a:xfrm>
          <a:prstGeom prst="wedgeRoundRectCallout">
            <a:avLst>
              <a:gd name="adj1" fmla="val -54777"/>
              <a:gd name="adj2" fmla="val -6330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葡萄园故事的美好结局。</a:t>
            </a:r>
            <a:endParaRPr lang="en-US" dirty="0"/>
          </a:p>
        </p:txBody>
      </p:sp>
      <p:sp>
        <p:nvSpPr>
          <p:cNvPr id="3" name="TextBox 2">
            <a:extLst>
              <a:ext uri="{FF2B5EF4-FFF2-40B4-BE49-F238E27FC236}">
                <a16:creationId xmlns:a16="http://schemas.microsoft.com/office/drawing/2014/main" id="{B3BE3CA7-B82E-011D-4422-9A9D9001258C}"/>
              </a:ext>
            </a:extLst>
          </p:cNvPr>
          <p:cNvSpPr txBox="1"/>
          <p:nvPr/>
        </p:nvSpPr>
        <p:spPr>
          <a:xfrm>
            <a:off x="5910149" y="948690"/>
            <a:ext cx="6153881" cy="5909310"/>
          </a:xfrm>
          <a:prstGeom prst="rect">
            <a:avLst/>
          </a:prstGeom>
          <a:noFill/>
        </p:spPr>
        <p:txBody>
          <a:bodyPr wrap="square" rtlCol="0">
            <a:spAutoFit/>
          </a:bodyPr>
          <a:lstStyle/>
          <a:p>
            <a:pPr algn="l"/>
            <a:r>
              <a:rPr lang="zh-CN" altLang="en-US" sz="2000" b="0" i="0" dirty="0">
                <a:solidFill>
                  <a:srgbClr val="777A7B"/>
                </a:solidFill>
                <a:effectLst/>
                <a:latin typeface="FangSong" panose="02010609060101010101" pitchFamily="49" charset="-122"/>
                <a:ea typeface="FangSong" panose="02010609060101010101" pitchFamily="49" charset="-122"/>
              </a:rPr>
              <a:t>约翰福音</a:t>
            </a:r>
            <a:r>
              <a:rPr lang="en-US" altLang="zh-CN" sz="2000" b="0" i="0" dirty="0">
                <a:solidFill>
                  <a:srgbClr val="777A7B"/>
                </a:solidFill>
                <a:effectLst/>
                <a:latin typeface="FangSong" panose="02010609060101010101" pitchFamily="49" charset="-122"/>
                <a:ea typeface="FangSong" panose="02010609060101010101" pitchFamily="49" charset="-122"/>
              </a:rPr>
              <a:t>15</a:t>
            </a:r>
            <a:r>
              <a:rPr lang="zh-CN" altLang="en-US" sz="2000" b="0" i="0" dirty="0">
                <a:solidFill>
                  <a:srgbClr val="777A7B"/>
                </a:solidFill>
                <a:effectLst/>
                <a:latin typeface="FangSong" panose="02010609060101010101" pitchFamily="49" charset="-122"/>
                <a:ea typeface="FangSong" panose="02010609060101010101" pitchFamily="49" charset="-122"/>
              </a:rPr>
              <a:t>：</a:t>
            </a:r>
            <a:r>
              <a:rPr lang="en-US" altLang="zh-CN" sz="2000" b="0" i="0" dirty="0">
                <a:solidFill>
                  <a:srgbClr val="777A7B"/>
                </a:solidFill>
                <a:effectLst/>
                <a:latin typeface="FangSong" panose="02010609060101010101" pitchFamily="49" charset="-122"/>
                <a:ea typeface="FangSong" panose="02010609060101010101" pitchFamily="49" charset="-122"/>
              </a:rPr>
              <a:t>1</a:t>
            </a:r>
            <a:r>
              <a:rPr lang="zh-CN" altLang="en-US" sz="2000" b="0" i="0" dirty="0">
                <a:solidFill>
                  <a:srgbClr val="121212"/>
                </a:solidFill>
                <a:effectLst/>
                <a:latin typeface="FangSong" panose="02010609060101010101" pitchFamily="49" charset="-122"/>
                <a:ea typeface="FangSong" panose="02010609060101010101" pitchFamily="49" charset="-122"/>
              </a:rPr>
              <a:t>我是真葡萄树，我父是栽培的人。 </a:t>
            </a:r>
            <a:r>
              <a:rPr lang="en-US" altLang="zh-CN" sz="2000" b="0" i="0" dirty="0">
                <a:solidFill>
                  <a:srgbClr val="777A7B"/>
                </a:solidFill>
                <a:effectLst/>
                <a:latin typeface="FangSong" panose="02010609060101010101" pitchFamily="49" charset="-122"/>
                <a:ea typeface="FangSong" panose="02010609060101010101" pitchFamily="49" charset="-122"/>
              </a:rPr>
              <a:t>2</a:t>
            </a:r>
            <a:r>
              <a:rPr lang="zh-CN" altLang="en-US" sz="2000" b="0" i="0" dirty="0">
                <a:solidFill>
                  <a:srgbClr val="121212"/>
                </a:solidFill>
                <a:effectLst/>
                <a:latin typeface="FangSong" panose="02010609060101010101" pitchFamily="49" charset="-122"/>
                <a:ea typeface="FangSong" panose="02010609060101010101" pitchFamily="49" charset="-122"/>
              </a:rPr>
              <a:t>凡属我不结果子的枝子，他就剪去；凡结果子的，他就修理干净，使枝子结果子更多。 </a:t>
            </a:r>
            <a:r>
              <a:rPr lang="en-US" altLang="zh-CN" sz="2000" b="0" i="0" dirty="0">
                <a:solidFill>
                  <a:srgbClr val="777A7B"/>
                </a:solidFill>
                <a:effectLst/>
                <a:latin typeface="FangSong" panose="02010609060101010101" pitchFamily="49" charset="-122"/>
                <a:ea typeface="FangSong" panose="02010609060101010101" pitchFamily="49" charset="-122"/>
              </a:rPr>
              <a:t>3</a:t>
            </a:r>
            <a:r>
              <a:rPr lang="zh-CN" altLang="en-US" sz="2000" b="0" i="0" dirty="0">
                <a:solidFill>
                  <a:srgbClr val="121212"/>
                </a:solidFill>
                <a:effectLst/>
                <a:latin typeface="FangSong" panose="02010609060101010101" pitchFamily="49" charset="-122"/>
                <a:ea typeface="FangSong" panose="02010609060101010101" pitchFamily="49" charset="-122"/>
              </a:rPr>
              <a:t>现在你们因我讲给你们的道，已经干净了。 </a:t>
            </a:r>
            <a:r>
              <a:rPr lang="en-US" altLang="zh-CN" sz="2000" b="0" i="0" dirty="0">
                <a:solidFill>
                  <a:srgbClr val="777A7B"/>
                </a:solidFill>
                <a:effectLst/>
                <a:latin typeface="FangSong" panose="02010609060101010101" pitchFamily="49" charset="-122"/>
                <a:ea typeface="FangSong" panose="02010609060101010101" pitchFamily="49" charset="-122"/>
              </a:rPr>
              <a:t>4</a:t>
            </a:r>
            <a:r>
              <a:rPr lang="zh-CN" altLang="en-US" sz="2000" b="0" i="0" dirty="0">
                <a:solidFill>
                  <a:srgbClr val="121212"/>
                </a:solidFill>
                <a:effectLst/>
                <a:latin typeface="FangSong" panose="02010609060101010101" pitchFamily="49" charset="-122"/>
                <a:ea typeface="FangSong" panose="02010609060101010101" pitchFamily="49" charset="-122"/>
              </a:rPr>
              <a:t>你们要常在我里面，我也常在你们里面。</a:t>
            </a:r>
            <a:r>
              <a:rPr lang="zh-CN" altLang="en-US" sz="2000" b="1" i="0" dirty="0">
                <a:effectLst/>
                <a:latin typeface="FangSong" panose="02010609060101010101" pitchFamily="49" charset="-122"/>
                <a:ea typeface="FangSong" panose="02010609060101010101" pitchFamily="49" charset="-122"/>
              </a:rPr>
              <a:t>枝子若不常在葡萄树上，自己就不能结果子；你们若不常在我里面，也是这样</a:t>
            </a:r>
            <a:r>
              <a:rPr lang="zh-CN" altLang="en-US" sz="2000" b="0" i="0" dirty="0">
                <a:effectLst/>
                <a:latin typeface="FangSong" panose="02010609060101010101" pitchFamily="49" charset="-122"/>
                <a:ea typeface="FangSong" panose="02010609060101010101" pitchFamily="49" charset="-122"/>
              </a:rPr>
              <a:t>。 </a:t>
            </a:r>
            <a:r>
              <a:rPr lang="en-US" altLang="zh-CN" sz="2000" b="0" i="0" dirty="0">
                <a:effectLst/>
                <a:latin typeface="FangSong" panose="02010609060101010101" pitchFamily="49" charset="-122"/>
                <a:ea typeface="FangSong" panose="02010609060101010101" pitchFamily="49" charset="-122"/>
              </a:rPr>
              <a:t>5</a:t>
            </a:r>
            <a:r>
              <a:rPr lang="zh-CN" altLang="en-US" sz="2000" b="1" i="0" dirty="0">
                <a:effectLst/>
                <a:latin typeface="FangSong" panose="02010609060101010101" pitchFamily="49" charset="-122"/>
                <a:ea typeface="FangSong" panose="02010609060101010101" pitchFamily="49" charset="-122"/>
              </a:rPr>
              <a:t>我是葡萄树，你们是枝子。常在我里面的，我也常在他里面，这人就多结果子</a:t>
            </a:r>
            <a:r>
              <a:rPr lang="zh-CN" altLang="en-US" sz="2000" b="0" i="0" dirty="0">
                <a:solidFill>
                  <a:srgbClr val="121212"/>
                </a:solidFill>
                <a:effectLst/>
                <a:latin typeface="FangSong" panose="02010609060101010101" pitchFamily="49" charset="-122"/>
                <a:ea typeface="FangSong" panose="02010609060101010101" pitchFamily="49" charset="-122"/>
              </a:rPr>
              <a:t>；因为离了我，你们就不能做什么。 </a:t>
            </a:r>
            <a:r>
              <a:rPr lang="en-US" altLang="zh-CN" sz="2000" b="0" i="0" dirty="0">
                <a:solidFill>
                  <a:srgbClr val="777A7B"/>
                </a:solidFill>
                <a:effectLst/>
                <a:latin typeface="FangSong" panose="02010609060101010101" pitchFamily="49" charset="-122"/>
                <a:ea typeface="FangSong" panose="02010609060101010101" pitchFamily="49" charset="-122"/>
              </a:rPr>
              <a:t>6</a:t>
            </a:r>
            <a:r>
              <a:rPr lang="zh-CN" altLang="en-US" sz="2000" b="0" i="0" dirty="0">
                <a:solidFill>
                  <a:srgbClr val="121212"/>
                </a:solidFill>
                <a:effectLst/>
                <a:latin typeface="FangSong" panose="02010609060101010101" pitchFamily="49" charset="-122"/>
                <a:ea typeface="FangSong" panose="02010609060101010101" pitchFamily="49" charset="-122"/>
              </a:rPr>
              <a:t>人若不常在我里面，就像枝子丢在外面枯干，人拾起来，扔在火里烧了。 </a:t>
            </a:r>
            <a:r>
              <a:rPr lang="en-US" altLang="zh-CN" sz="2000" b="0" i="0" dirty="0">
                <a:solidFill>
                  <a:srgbClr val="777A7B"/>
                </a:solidFill>
                <a:effectLst/>
                <a:latin typeface="FangSong" panose="02010609060101010101" pitchFamily="49" charset="-122"/>
                <a:ea typeface="FangSong" panose="02010609060101010101" pitchFamily="49" charset="-122"/>
              </a:rPr>
              <a:t>7</a:t>
            </a:r>
            <a:r>
              <a:rPr lang="zh-CN" altLang="en-US" sz="2000" b="1" i="0" dirty="0">
                <a:effectLst/>
                <a:latin typeface="FangSong" panose="02010609060101010101" pitchFamily="49" charset="-122"/>
                <a:ea typeface="FangSong" panose="02010609060101010101" pitchFamily="49" charset="-122"/>
              </a:rPr>
              <a:t>你们若常在我里面，我的话也常在你们里面</a:t>
            </a:r>
            <a:r>
              <a:rPr lang="zh-CN" altLang="en-US" sz="2000" b="0" i="0" dirty="0">
                <a:effectLst/>
                <a:latin typeface="FangSong" panose="02010609060101010101" pitchFamily="49" charset="-122"/>
                <a:ea typeface="FangSong" panose="02010609060101010101" pitchFamily="49" charset="-122"/>
              </a:rPr>
              <a:t>，</a:t>
            </a:r>
            <a:r>
              <a:rPr lang="zh-CN" altLang="en-US" sz="2000" b="1" i="0" dirty="0">
                <a:effectLst/>
                <a:latin typeface="FangSong" panose="02010609060101010101" pitchFamily="49" charset="-122"/>
                <a:ea typeface="FangSong" panose="02010609060101010101" pitchFamily="49" charset="-122"/>
              </a:rPr>
              <a:t>凡你们所愿意的，祈求，就给你们成就</a:t>
            </a:r>
            <a:r>
              <a:rPr lang="zh-CN" altLang="en-US" sz="2000" b="0" i="0" dirty="0">
                <a:effectLst/>
                <a:latin typeface="FangSong" panose="02010609060101010101" pitchFamily="49" charset="-122"/>
                <a:ea typeface="FangSong" panose="02010609060101010101" pitchFamily="49" charset="-122"/>
              </a:rPr>
              <a:t>。 </a:t>
            </a:r>
            <a:r>
              <a:rPr lang="en-US" altLang="zh-CN" sz="2000" b="0" i="0" dirty="0">
                <a:effectLst/>
                <a:latin typeface="FangSong" panose="02010609060101010101" pitchFamily="49" charset="-122"/>
                <a:ea typeface="FangSong" panose="02010609060101010101" pitchFamily="49" charset="-122"/>
              </a:rPr>
              <a:t>8</a:t>
            </a:r>
            <a:r>
              <a:rPr lang="zh-CN" altLang="en-US" sz="2000" b="1" i="0" dirty="0">
                <a:effectLst/>
                <a:latin typeface="FangSong" panose="02010609060101010101" pitchFamily="49" charset="-122"/>
                <a:ea typeface="FangSong" panose="02010609060101010101" pitchFamily="49" charset="-122"/>
              </a:rPr>
              <a:t>你们多结果子，我父就因此得荣耀</a:t>
            </a:r>
            <a:r>
              <a:rPr lang="zh-CN" altLang="en-US" sz="2000" b="0" i="0" dirty="0">
                <a:solidFill>
                  <a:srgbClr val="121212"/>
                </a:solidFill>
                <a:effectLst/>
                <a:latin typeface="FangSong" panose="02010609060101010101" pitchFamily="49" charset="-122"/>
                <a:ea typeface="FangSong" panose="02010609060101010101" pitchFamily="49" charset="-122"/>
              </a:rPr>
              <a:t>，你们也就是我的门徒了。 </a:t>
            </a:r>
            <a:r>
              <a:rPr lang="en-US" altLang="zh-CN" sz="2000" b="0" i="0" dirty="0">
                <a:solidFill>
                  <a:srgbClr val="777A7B"/>
                </a:solidFill>
                <a:effectLst/>
                <a:latin typeface="FangSong" panose="02010609060101010101" pitchFamily="49" charset="-122"/>
                <a:ea typeface="FangSong" panose="02010609060101010101" pitchFamily="49" charset="-122"/>
              </a:rPr>
              <a:t>9</a:t>
            </a:r>
            <a:r>
              <a:rPr lang="zh-CN" altLang="en-US" sz="2000" b="1" i="0" dirty="0">
                <a:solidFill>
                  <a:srgbClr val="121212"/>
                </a:solidFill>
                <a:effectLst/>
                <a:latin typeface="FangSong" panose="02010609060101010101" pitchFamily="49" charset="-122"/>
                <a:ea typeface="FangSong" panose="02010609060101010101" pitchFamily="49" charset="-122"/>
              </a:rPr>
              <a:t>我爱你们</a:t>
            </a:r>
            <a:r>
              <a:rPr lang="zh-CN" altLang="en-US" sz="2000" b="0" i="0" dirty="0">
                <a:solidFill>
                  <a:srgbClr val="121212"/>
                </a:solidFill>
                <a:effectLst/>
                <a:latin typeface="FangSong" panose="02010609060101010101" pitchFamily="49" charset="-122"/>
                <a:ea typeface="FangSong" panose="02010609060101010101" pitchFamily="49" charset="-122"/>
              </a:rPr>
              <a:t>，正如父爱我一样；你们要常在我的爱里。 </a:t>
            </a:r>
            <a:r>
              <a:rPr lang="en-US" altLang="zh-CN" sz="2000" b="0" i="0" dirty="0">
                <a:solidFill>
                  <a:srgbClr val="777A7B"/>
                </a:solidFill>
                <a:effectLst/>
                <a:latin typeface="FangSong" panose="02010609060101010101" pitchFamily="49" charset="-122"/>
                <a:ea typeface="FangSong" panose="02010609060101010101" pitchFamily="49" charset="-122"/>
              </a:rPr>
              <a:t>10</a:t>
            </a:r>
            <a:r>
              <a:rPr lang="zh-CN" altLang="en-US" sz="2000" b="1" i="0" dirty="0">
                <a:effectLst/>
                <a:latin typeface="FangSong" panose="02010609060101010101" pitchFamily="49" charset="-122"/>
                <a:ea typeface="FangSong" panose="02010609060101010101" pitchFamily="49" charset="-122"/>
              </a:rPr>
              <a:t>你们若遵守我的命令，就常在我的爱里</a:t>
            </a:r>
            <a:r>
              <a:rPr lang="zh-CN" altLang="en-US" sz="2000" b="0" i="0" dirty="0">
                <a:solidFill>
                  <a:srgbClr val="121212"/>
                </a:solidFill>
                <a:effectLst/>
                <a:latin typeface="FangSong" panose="02010609060101010101" pitchFamily="49" charset="-122"/>
                <a:ea typeface="FangSong" panose="02010609060101010101" pitchFamily="49" charset="-122"/>
              </a:rPr>
              <a:t>，正如我遵守了我父的命令，常在他的爱里。</a:t>
            </a:r>
          </a:p>
          <a:p>
            <a:pPr algn="l"/>
            <a:r>
              <a:rPr lang="en-US" altLang="zh-CN" sz="2000" b="0" i="0" dirty="0">
                <a:solidFill>
                  <a:srgbClr val="777A7B"/>
                </a:solidFill>
                <a:effectLst/>
                <a:latin typeface="FangSong" panose="02010609060101010101" pitchFamily="49" charset="-122"/>
                <a:ea typeface="FangSong" panose="02010609060101010101" pitchFamily="49" charset="-122"/>
              </a:rPr>
              <a:t>11</a:t>
            </a:r>
            <a:r>
              <a:rPr lang="zh-CN" altLang="en-US" sz="2000" b="0" i="0" dirty="0">
                <a:solidFill>
                  <a:srgbClr val="121212"/>
                </a:solidFill>
                <a:effectLst/>
                <a:latin typeface="FangSong" panose="02010609060101010101" pitchFamily="49" charset="-122"/>
                <a:ea typeface="FangSong" panose="02010609060101010101" pitchFamily="49" charset="-122"/>
              </a:rPr>
              <a:t>这些事我已经对你们说了，是要叫我的喜乐存在你们心里，并叫你们的喜乐可以满足。</a:t>
            </a:r>
          </a:p>
          <a:p>
            <a:endParaRPr lang="en-US" dirty="0"/>
          </a:p>
        </p:txBody>
      </p:sp>
    </p:spTree>
    <p:extLst>
      <p:ext uri="{BB962C8B-B14F-4D97-AF65-F5344CB8AC3E}">
        <p14:creationId xmlns:p14="http://schemas.microsoft.com/office/powerpoint/2010/main" val="34130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总结</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593128" y="1035630"/>
            <a:ext cx="11005741" cy="6463308"/>
          </a:xfrm>
          <a:prstGeom prst="rect">
            <a:avLst/>
          </a:prstGeom>
          <a:noFill/>
        </p:spPr>
        <p:txBody>
          <a:bodyPr wrap="square" rtlCol="0">
            <a:spAutoFit/>
          </a:bodyPr>
          <a:lstStyle/>
          <a:p>
            <a:pPr algn="l"/>
            <a:endParaRPr lang="en-US" dirty="0"/>
          </a:p>
          <a:p>
            <a:pPr algn="l"/>
            <a:r>
              <a:rPr lang="zh-CN" altLang="en-US" dirty="0"/>
              <a:t>传福音</a:t>
            </a:r>
            <a:r>
              <a:rPr lang="en-US" altLang="zh-CN" dirty="0"/>
              <a:t>——</a:t>
            </a:r>
            <a:r>
              <a:rPr lang="zh-CN" altLang="en-US" dirty="0"/>
              <a:t>传讲葡萄园的故事</a:t>
            </a:r>
            <a:endParaRPr lang="en-US" altLang="zh-CN" dirty="0"/>
          </a:p>
          <a:p>
            <a:pPr algn="l"/>
            <a:endParaRPr lang="en-US" altLang="zh-CN" dirty="0"/>
          </a:p>
          <a:p>
            <a:pPr marL="742950" lvl="1" indent="-285750">
              <a:lnSpc>
                <a:spcPct val="150000"/>
              </a:lnSpc>
              <a:buFont typeface="Wingdings" panose="05000000000000000000" pitchFamily="2" charset="2"/>
              <a:buChar char="q"/>
            </a:pPr>
            <a:r>
              <a:rPr lang="zh-CN" altLang="en-US" dirty="0"/>
              <a:t>神爱人，</a:t>
            </a:r>
            <a:r>
              <a:rPr lang="zh-CN" altLang="en-US" b="1" dirty="0"/>
              <a:t>人被造是为了荣耀神 </a:t>
            </a:r>
            <a:r>
              <a:rPr lang="zh-CN" altLang="en-US" dirty="0"/>
              <a:t>（园主建造、看顾葡萄园，期待享用美好的果子）</a:t>
            </a:r>
            <a:endParaRPr lang="en-US" altLang="zh-CN" dirty="0"/>
          </a:p>
          <a:p>
            <a:pPr marL="742950" lvl="1" indent="-285750">
              <a:lnSpc>
                <a:spcPct val="150000"/>
              </a:lnSpc>
              <a:buFont typeface="Wingdings" panose="05000000000000000000" pitchFamily="2" charset="2"/>
              <a:buChar char="q"/>
            </a:pPr>
            <a:r>
              <a:rPr lang="zh-CN" altLang="en-US" dirty="0"/>
              <a:t>神对人的爱完全，人却悖逆神、犯罪亏缺了神的荣耀  （园主精心看顾，葡萄园却结出坏葡萄）</a:t>
            </a:r>
            <a:endParaRPr lang="en-US" altLang="zh-CN" dirty="0"/>
          </a:p>
          <a:p>
            <a:pPr marL="742950" lvl="1" indent="-285750">
              <a:lnSpc>
                <a:spcPct val="150000"/>
              </a:lnSpc>
              <a:buFont typeface="Wingdings" panose="05000000000000000000" pitchFamily="2" charset="2"/>
              <a:buChar char="q"/>
            </a:pPr>
            <a:r>
              <a:rPr lang="zh-CN" altLang="en-US" dirty="0"/>
              <a:t>神必管教，神审判那些存心悖逆、不悔改的人 （园主拆毁篱笆墙垣，任凭坏葡萄被践踏，也不降雨）</a:t>
            </a:r>
            <a:endParaRPr lang="en-US" altLang="zh-CN" dirty="0"/>
          </a:p>
          <a:p>
            <a:pPr marL="742950" lvl="1" indent="-285750">
              <a:lnSpc>
                <a:spcPct val="150000"/>
              </a:lnSpc>
              <a:buFont typeface="Wingdings" panose="05000000000000000000" pitchFamily="2" charset="2"/>
              <a:buChar char="q"/>
            </a:pPr>
            <a:r>
              <a:rPr lang="zh-CN" altLang="en-US" dirty="0"/>
              <a:t>神定意救赎，祂赐下独一爱子耶稣基督，使谦卑悔改的人在基督里得着生命，与祂连接，结出公平公义的果子。（葡萄园发出华美尊荣之苗、结出荣美丰盛的果子）</a:t>
            </a:r>
            <a:endParaRPr lang="en-US" altLang="zh-CN" dirty="0"/>
          </a:p>
          <a:p>
            <a:pPr lvl="1">
              <a:lnSpc>
                <a:spcPct val="150000"/>
              </a:lnSpc>
            </a:pPr>
            <a:endParaRPr lang="en-US" altLang="zh-CN" dirty="0"/>
          </a:p>
          <a:p>
            <a:pPr algn="l"/>
            <a:endParaRPr lang="en-US" altLang="zh-CN" dirty="0"/>
          </a:p>
          <a:p>
            <a:pPr algn="l"/>
            <a:r>
              <a:rPr lang="zh-CN" altLang="en-US" dirty="0"/>
              <a:t>警告审判到来 </a:t>
            </a:r>
            <a:r>
              <a:rPr lang="en-US" altLang="zh-CN" dirty="0"/>
              <a:t>—— </a:t>
            </a:r>
            <a:r>
              <a:rPr lang="zh-CN" altLang="en-US" dirty="0"/>
              <a:t>无知的人</a:t>
            </a:r>
            <a:r>
              <a:rPr lang="en-US" altLang="zh-CN" dirty="0"/>
              <a:t> </a:t>
            </a:r>
            <a:r>
              <a:rPr lang="zh-CN" altLang="en-US" dirty="0"/>
              <a:t>和</a:t>
            </a:r>
            <a:r>
              <a:rPr lang="en-US" altLang="zh-CN" dirty="0"/>
              <a:t> </a:t>
            </a:r>
            <a:r>
              <a:rPr lang="zh-CN" altLang="en-US" dirty="0"/>
              <a:t>悖逆神的人</a:t>
            </a:r>
            <a:endParaRPr lang="en-US" altLang="zh-CN" dirty="0"/>
          </a:p>
          <a:p>
            <a:pPr marL="285750" indent="-285750" algn="l">
              <a:buFont typeface="Wingdings" panose="05000000000000000000" pitchFamily="2" charset="2"/>
              <a:buChar char="q"/>
            </a:pPr>
            <a:endParaRPr lang="en-US" altLang="zh-CN" dirty="0"/>
          </a:p>
          <a:p>
            <a:pPr marL="742950" lvl="1" indent="-285750">
              <a:lnSpc>
                <a:spcPct val="150000"/>
              </a:lnSpc>
              <a:buFont typeface="Wingdings" panose="05000000000000000000" pitchFamily="2" charset="2"/>
              <a:buChar char="q"/>
            </a:pPr>
            <a:r>
              <a:rPr lang="zh-CN" altLang="en-US" dirty="0"/>
              <a:t>无知的人就是不留心神的作为，不知道神的管教已经临到，沉醉于享乐 </a:t>
            </a:r>
            <a:r>
              <a:rPr lang="en-US" altLang="zh-CN" dirty="0"/>
              <a:t>——</a:t>
            </a:r>
            <a:r>
              <a:rPr lang="zh-CN" altLang="en-US" dirty="0"/>
              <a:t>在无知中灭亡</a:t>
            </a:r>
            <a:endParaRPr lang="en-US" altLang="zh-CN" dirty="0"/>
          </a:p>
          <a:p>
            <a:pPr marL="742950" lvl="1" indent="-285750">
              <a:lnSpc>
                <a:spcPct val="150000"/>
              </a:lnSpc>
              <a:buFont typeface="Wingdings" panose="05000000000000000000" pitchFamily="2" charset="2"/>
              <a:buChar char="q"/>
            </a:pPr>
            <a:r>
              <a:rPr lang="zh-CN" altLang="en-US" dirty="0"/>
              <a:t>存心悖逆的人，颠倒是非、惩善奖恶、受贿而</a:t>
            </a:r>
            <a:r>
              <a:rPr lang="zh-TW" altLang="en-US" dirty="0"/>
              <a:t>屈枉正直</a:t>
            </a:r>
            <a:r>
              <a:rPr lang="en-US" altLang="zh-CN" dirty="0"/>
              <a:t>——</a:t>
            </a:r>
            <a:r>
              <a:rPr lang="zh-CN" altLang="en-US" dirty="0"/>
              <a:t>神的愤怒将向他们发作，神公义的火焰将他们烧毁</a:t>
            </a:r>
            <a:endParaRPr lang="en-US" altLang="zh-CN" dirty="0"/>
          </a:p>
          <a:p>
            <a:pPr algn="l">
              <a:lnSpc>
                <a:spcPct val="150000"/>
              </a:lnSpc>
            </a:pPr>
            <a:endParaRPr lang="en-US" dirty="0"/>
          </a:p>
          <a:p>
            <a:pPr algn="l"/>
            <a:endParaRPr lang="en-US" dirty="0"/>
          </a:p>
          <a:p>
            <a:pPr algn="l"/>
            <a:endParaRPr lang="en-US" dirty="0"/>
          </a:p>
        </p:txBody>
      </p:sp>
    </p:spTree>
    <p:extLst>
      <p:ext uri="{BB962C8B-B14F-4D97-AF65-F5344CB8AC3E}">
        <p14:creationId xmlns:p14="http://schemas.microsoft.com/office/powerpoint/2010/main" val="30122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以赛亚书第一部分（</a:t>
            </a:r>
            <a:r>
              <a:rPr lang="en-US" altLang="zh-CN" dirty="0"/>
              <a:t>1-39</a:t>
            </a:r>
            <a:r>
              <a:rPr lang="zh-CN" altLang="en-US" dirty="0"/>
              <a:t>章）的结构</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451707" y="1071801"/>
            <a:ext cx="11288584" cy="5786199"/>
          </a:xfrm>
          <a:prstGeom prst="rect">
            <a:avLst/>
          </a:prstGeom>
          <a:noFill/>
        </p:spPr>
        <p:txBody>
          <a:bodyPr wrap="square" rtlCol="0">
            <a:spAutoFit/>
          </a:bodyPr>
          <a:lstStyle/>
          <a:p>
            <a:r>
              <a:rPr lang="en-US" altLang="zh-CN" sz="2000" dirty="0"/>
              <a:t>1-12</a:t>
            </a:r>
            <a:r>
              <a:rPr lang="zh-CN" altLang="en-US" sz="2000" dirty="0"/>
              <a:t>章 ： 神对犹大国和耶路撒冷说话</a:t>
            </a:r>
            <a:endParaRPr lang="en-US" altLang="zh-CN" sz="2000" dirty="0"/>
          </a:p>
          <a:p>
            <a:pPr marL="800100" lvl="1" indent="-342900">
              <a:buFont typeface="Arial" panose="020B0604020202020204" pitchFamily="34" charset="0"/>
              <a:buChar char="•"/>
            </a:pPr>
            <a:r>
              <a:rPr lang="en-US" altLang="zh-CN" sz="2000" dirty="0"/>
              <a:t>1-5</a:t>
            </a:r>
            <a:r>
              <a:rPr lang="zh-CN" altLang="en-US" sz="2000" dirty="0"/>
              <a:t>章：犹大国伤痕累累，却仍不悔改；</a:t>
            </a:r>
            <a:endParaRPr lang="en-US" altLang="zh-CN" sz="2000" dirty="0"/>
          </a:p>
          <a:p>
            <a:pPr marL="800100" lvl="1" indent="-342900">
              <a:buFont typeface="Arial" panose="020B0604020202020204" pitchFamily="34" charset="0"/>
              <a:buChar char="•"/>
            </a:pPr>
            <a:r>
              <a:rPr lang="en-US" altLang="zh-CN" sz="2000" dirty="0"/>
              <a:t>6-12</a:t>
            </a:r>
            <a:r>
              <a:rPr lang="zh-CN" altLang="en-US" sz="2000" dirty="0"/>
              <a:t>章：以赛亚蒙召领命，对亚哈斯王说话；神保护耶路撒冷免遭亚述侵犯</a:t>
            </a:r>
            <a:endParaRPr lang="en-US" altLang="zh-CN" sz="2000" dirty="0"/>
          </a:p>
          <a:p>
            <a:endParaRPr lang="en-US" altLang="zh-CN" sz="2000" dirty="0"/>
          </a:p>
          <a:p>
            <a:r>
              <a:rPr lang="en-US" altLang="zh-CN" sz="2000" dirty="0"/>
              <a:t>13-23</a:t>
            </a:r>
            <a:r>
              <a:rPr lang="zh-CN" altLang="en-US" sz="2000" dirty="0"/>
              <a:t>章：对犹大国周边诸国的预言</a:t>
            </a:r>
            <a:endParaRPr lang="en-US" altLang="zh-CN" sz="2000" dirty="0"/>
          </a:p>
          <a:p>
            <a:endParaRPr lang="en-US" altLang="zh-CN" sz="2000" dirty="0"/>
          </a:p>
          <a:p>
            <a:r>
              <a:rPr lang="en-US" altLang="zh-CN" sz="2000" dirty="0"/>
              <a:t>24-27</a:t>
            </a:r>
            <a:r>
              <a:rPr lang="zh-CN" altLang="en-US" sz="2000" dirty="0"/>
              <a:t>章：神要使全地荒凉，击打之后神要拯救</a:t>
            </a:r>
            <a:endParaRPr lang="en-US" altLang="zh-CN" sz="2000" dirty="0"/>
          </a:p>
          <a:p>
            <a:endParaRPr lang="en-US" altLang="zh-CN" sz="2000" dirty="0"/>
          </a:p>
          <a:p>
            <a:r>
              <a:rPr lang="en-US" altLang="zh-CN" sz="2000" dirty="0"/>
              <a:t>28-35</a:t>
            </a:r>
            <a:r>
              <a:rPr lang="zh-CN" altLang="en-US" sz="2000" dirty="0"/>
              <a:t>章：呼召神的子民要专心信靠神</a:t>
            </a:r>
            <a:endParaRPr lang="en-US" altLang="zh-CN" sz="2000" dirty="0"/>
          </a:p>
          <a:p>
            <a:endParaRPr lang="en-US" altLang="zh-CN" sz="2000" dirty="0"/>
          </a:p>
          <a:p>
            <a:r>
              <a:rPr lang="en-US" altLang="zh-CN" sz="2000" dirty="0"/>
              <a:t>36-39</a:t>
            </a:r>
            <a:r>
              <a:rPr lang="zh-CN" altLang="en-US" sz="2000" dirty="0"/>
              <a:t>章：描述希西家王时期的两个重要历史事件，以此完成历史时期和背景的切换</a:t>
            </a:r>
            <a:r>
              <a:rPr lang="en-US" altLang="zh-CN" sz="2000" dirty="0"/>
              <a:t> ——</a:t>
            </a:r>
            <a:r>
              <a:rPr lang="zh-CN" altLang="en-US" sz="2000" dirty="0"/>
              <a:t>从亚述的威胁到巴比伦的威胁</a:t>
            </a:r>
            <a:endParaRPr lang="en-US" altLang="zh-CN" sz="2000" dirty="0"/>
          </a:p>
          <a:p>
            <a:pPr marL="800100" lvl="1" indent="-342900">
              <a:buFont typeface="Arial" panose="020B0604020202020204" pitchFamily="34" charset="0"/>
              <a:buChar char="•"/>
            </a:pPr>
            <a:r>
              <a:rPr lang="en-US" altLang="zh-CN" sz="2000" dirty="0"/>
              <a:t>36-37</a:t>
            </a:r>
            <a:r>
              <a:rPr lang="zh-CN" altLang="en-US" sz="2000" dirty="0"/>
              <a:t>章：神再次拯救耶路撒冷免遭亚述侵犯</a:t>
            </a:r>
            <a:endParaRPr lang="en-US" altLang="zh-CN" sz="2000" dirty="0"/>
          </a:p>
          <a:p>
            <a:pPr marL="800100" lvl="1" indent="-342900">
              <a:buFont typeface="Arial" panose="020B0604020202020204" pitchFamily="34" charset="0"/>
              <a:buChar char="•"/>
            </a:pPr>
            <a:r>
              <a:rPr lang="en-US" altLang="zh-CN" sz="2000" dirty="0"/>
              <a:t>38-39</a:t>
            </a:r>
            <a:r>
              <a:rPr lang="zh-CN" altLang="en-US" sz="2000" dirty="0"/>
              <a:t>章：希西家受试验，以赛亚预言耶路撒冷毁于巴比伦已成定局</a:t>
            </a:r>
            <a:endParaRPr lang="en-US" dirty="0"/>
          </a:p>
          <a:p>
            <a:endParaRPr lang="en-US" dirty="0"/>
          </a:p>
          <a:p>
            <a:endParaRPr lang="en-US" dirty="0"/>
          </a:p>
          <a:p>
            <a:r>
              <a:rPr lang="zh-CN" altLang="en-US" sz="1800" dirty="0"/>
              <a:t>参考书籍 </a:t>
            </a:r>
            <a:r>
              <a:rPr lang="en-US" altLang="zh-CN" sz="1800" dirty="0"/>
              <a:t>https://www.christianbook.com/world-the-word-introduction-old-testament/eugene-merrill/9780805440317/pd/440311</a:t>
            </a:r>
          </a:p>
          <a:p>
            <a:endParaRPr lang="en-US" dirty="0"/>
          </a:p>
        </p:txBody>
      </p:sp>
    </p:spTree>
    <p:extLst>
      <p:ext uri="{BB962C8B-B14F-4D97-AF65-F5344CB8AC3E}">
        <p14:creationId xmlns:p14="http://schemas.microsoft.com/office/powerpoint/2010/main" val="1099349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sz="4400" dirty="0"/>
              <a:t>以赛亚书</a:t>
            </a:r>
            <a:r>
              <a:rPr lang="en-US" altLang="zh-CN" dirty="0"/>
              <a:t>4</a:t>
            </a:r>
            <a:r>
              <a:rPr lang="en-US" altLang="zh-CN" sz="4400" dirty="0"/>
              <a:t>:1-5:30</a:t>
            </a:r>
            <a:r>
              <a:rPr lang="zh-CN" altLang="en-US" dirty="0"/>
              <a:t>的段落划分</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430306" y="1306420"/>
            <a:ext cx="11633724" cy="4154984"/>
          </a:xfrm>
          <a:prstGeom prst="rect">
            <a:avLst/>
          </a:prstGeom>
          <a:noFill/>
        </p:spPr>
        <p:txBody>
          <a:bodyPr wrap="square" rtlCol="0">
            <a:spAutoFit/>
          </a:bodyPr>
          <a:lstStyle/>
          <a:p>
            <a:r>
              <a:rPr lang="en-US" altLang="zh-CN" sz="2400" dirty="0"/>
              <a:t>4:1 – 4:6 	  </a:t>
            </a:r>
            <a:r>
              <a:rPr lang="zh-CN" altLang="en-US" sz="2400" dirty="0"/>
              <a:t>到那日，耶路撒冷得炼净、得救赎，重新蒙眷顾（葡萄园故事的结尾）；</a:t>
            </a:r>
            <a:endParaRPr lang="en-US" altLang="zh-CN" sz="2400" dirty="0"/>
          </a:p>
          <a:p>
            <a:endParaRPr lang="en-US" altLang="zh-CN" sz="2400" dirty="0"/>
          </a:p>
          <a:p>
            <a:r>
              <a:rPr lang="en-US" altLang="zh-CN" sz="2400" dirty="0"/>
              <a:t>5:1 – 5:2 	</a:t>
            </a:r>
            <a:r>
              <a:rPr lang="zh-CN" altLang="en-US" sz="2400" dirty="0"/>
              <a:t>葡萄园故事的开头；</a:t>
            </a:r>
            <a:endParaRPr lang="en-US" altLang="zh-CN" sz="2400" dirty="0"/>
          </a:p>
          <a:p>
            <a:endParaRPr lang="en-US" altLang="zh-CN" sz="2400" dirty="0"/>
          </a:p>
          <a:p>
            <a:r>
              <a:rPr lang="en-US" altLang="zh-CN" sz="2400" dirty="0"/>
              <a:t>5:3 – 5:7	</a:t>
            </a:r>
            <a:r>
              <a:rPr lang="zh-CN" altLang="en-US" sz="2400" dirty="0"/>
              <a:t>葡萄园园主述说他的故事；</a:t>
            </a:r>
            <a:endParaRPr lang="en-US" altLang="zh-CN" sz="2400" dirty="0"/>
          </a:p>
          <a:p>
            <a:endParaRPr lang="en-US" altLang="zh-CN" sz="2400" dirty="0"/>
          </a:p>
          <a:p>
            <a:r>
              <a:rPr lang="en-US" altLang="zh-CN" sz="2400" dirty="0"/>
              <a:t>5:8 – 5:17	</a:t>
            </a:r>
            <a:r>
              <a:rPr lang="zh-CN" altLang="en-US" sz="2400" dirty="0"/>
              <a:t>祸哉，不顾念神的作为、无知的人；</a:t>
            </a:r>
            <a:endParaRPr lang="en-US" altLang="zh-CN" sz="2400" dirty="0"/>
          </a:p>
          <a:p>
            <a:endParaRPr lang="en-US" sz="2400" dirty="0"/>
          </a:p>
          <a:p>
            <a:r>
              <a:rPr lang="en-US" sz="2400" dirty="0"/>
              <a:t>5:18 – 5:24	</a:t>
            </a:r>
            <a:r>
              <a:rPr lang="zh-CN" altLang="en-US" sz="2400" dirty="0"/>
              <a:t>祸哉，自高、悖逆神的人；</a:t>
            </a:r>
            <a:endParaRPr lang="en-US" altLang="zh-CN" sz="2400" dirty="0"/>
          </a:p>
          <a:p>
            <a:endParaRPr lang="en-US" altLang="zh-CN" sz="2400" dirty="0"/>
          </a:p>
          <a:p>
            <a:r>
              <a:rPr lang="en-US" altLang="zh-CN" sz="2400" dirty="0"/>
              <a:t>5:25 – 5:30	</a:t>
            </a:r>
            <a:r>
              <a:rPr lang="zh-CN" altLang="en-US" sz="2400" dirty="0"/>
              <a:t>神的手伸出、管教临到祂的子民</a:t>
            </a:r>
            <a:endParaRPr lang="en-US" altLang="zh-CN" sz="2400" dirty="0"/>
          </a:p>
        </p:txBody>
      </p:sp>
    </p:spTree>
    <p:extLst>
      <p:ext uri="{BB962C8B-B14F-4D97-AF65-F5344CB8AC3E}">
        <p14:creationId xmlns:p14="http://schemas.microsoft.com/office/powerpoint/2010/main" val="372053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4:1 – 4:6 </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591670" y="1104952"/>
            <a:ext cx="8735209" cy="5107167"/>
          </a:xfrm>
          <a:prstGeom prst="rect">
            <a:avLst/>
          </a:prstGeom>
          <a:noFill/>
        </p:spPr>
        <p:txBody>
          <a:bodyPr wrap="square" rtlCol="0">
            <a:spAutoFit/>
          </a:bodyPr>
          <a:lstStyle/>
          <a:p>
            <a:pPr algn="l" fontAlgn="base">
              <a:lnSpc>
                <a:spcPct val="150000"/>
              </a:lnSpc>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1</a:t>
            </a:r>
            <a:r>
              <a:rPr lang="zh-CN" altLang="en-US" sz="2400" b="0" i="0" dirty="0">
                <a:solidFill>
                  <a:srgbClr val="3D3D3D"/>
                </a:solidFill>
                <a:effectLst/>
                <a:latin typeface="FangSong" panose="02010609060101010101" pitchFamily="49" charset="-122"/>
                <a:ea typeface="FangSong" panose="02010609060101010101" pitchFamily="49" charset="-122"/>
              </a:rPr>
              <a:t> 在那日，</a:t>
            </a:r>
            <a:r>
              <a:rPr lang="zh-CN" altLang="en-US" sz="2400" b="0" i="0" dirty="0">
                <a:solidFill>
                  <a:srgbClr val="3D3D3D"/>
                </a:solidFill>
                <a:effectLst/>
                <a:highlight>
                  <a:srgbClr val="00FFFF"/>
                </a:highlight>
                <a:latin typeface="FangSong" panose="02010609060101010101" pitchFamily="49" charset="-122"/>
                <a:ea typeface="FangSong" panose="02010609060101010101" pitchFamily="49" charset="-122"/>
              </a:rPr>
              <a:t>七个女人</a:t>
            </a:r>
            <a:r>
              <a:rPr lang="zh-CN" altLang="en-US" sz="2400" b="0" i="0" dirty="0">
                <a:solidFill>
                  <a:srgbClr val="3D3D3D"/>
                </a:solidFill>
                <a:effectLst/>
                <a:latin typeface="FangSong" panose="02010609060101010101" pitchFamily="49" charset="-122"/>
                <a:ea typeface="FangSong" panose="02010609060101010101" pitchFamily="49" charset="-122"/>
              </a:rPr>
              <a:t>必拉住一个男人，说：「我们吃自己的食物，穿自己的衣服，但求你许我们归你名下；求你除掉我们的</a:t>
            </a:r>
            <a:r>
              <a:rPr lang="zh-CN" altLang="en-US" sz="2400" b="0" i="0" dirty="0">
                <a:solidFill>
                  <a:srgbClr val="3D3D3D"/>
                </a:solidFill>
                <a:effectLst/>
                <a:highlight>
                  <a:srgbClr val="FFC305"/>
                </a:highlight>
                <a:latin typeface="FangSong" panose="02010609060101010101" pitchFamily="49" charset="-122"/>
                <a:ea typeface="FangSong" panose="02010609060101010101" pitchFamily="49" charset="-122"/>
              </a:rPr>
              <a:t>羞耻</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algn="l" fontAlgn="base">
              <a:lnSpc>
                <a:spcPct val="150000"/>
              </a:lnSpc>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2</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到那日</a:t>
            </a:r>
            <a:r>
              <a:rPr lang="zh-CN" altLang="en-US" sz="2400" b="0" i="0" dirty="0">
                <a:solidFill>
                  <a:srgbClr val="3D3D3D"/>
                </a:solidFill>
                <a:effectLst/>
                <a:latin typeface="FangSong" panose="02010609060101010101" pitchFamily="49" charset="-122"/>
                <a:ea typeface="FangSong" panose="02010609060101010101" pitchFamily="49" charset="-122"/>
              </a:rPr>
              <a:t>，耶和华发生的</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苗</a:t>
            </a:r>
            <a:r>
              <a:rPr lang="zh-CN" altLang="en-US" sz="2400" b="1" i="0" dirty="0">
                <a:solidFill>
                  <a:srgbClr val="2F0BB5"/>
                </a:solidFill>
                <a:effectLst/>
                <a:latin typeface="FangSong" panose="02010609060101010101" pitchFamily="49" charset="-122"/>
                <a:ea typeface="FangSong" panose="02010609060101010101" pitchFamily="49" charset="-122"/>
              </a:rPr>
              <a:t>必</a:t>
            </a:r>
            <a:r>
              <a:rPr lang="zh-CN" altLang="en-US" sz="2400" b="1" i="0" dirty="0">
                <a:solidFill>
                  <a:srgbClr val="2F0BB5"/>
                </a:solidFill>
                <a:effectLst/>
                <a:highlight>
                  <a:srgbClr val="FFC305"/>
                </a:highlight>
                <a:latin typeface="FangSong" panose="02010609060101010101" pitchFamily="49" charset="-122"/>
                <a:ea typeface="FangSong" panose="02010609060101010101" pitchFamily="49" charset="-122"/>
              </a:rPr>
              <a:t>华美尊荣</a:t>
            </a:r>
            <a:r>
              <a:rPr lang="zh-CN" altLang="en-US" sz="2400" b="0" i="0" dirty="0">
                <a:solidFill>
                  <a:srgbClr val="3D3D3D"/>
                </a:solidFill>
                <a:effectLst/>
                <a:latin typeface="FangSong" panose="02010609060101010101" pitchFamily="49" charset="-122"/>
                <a:ea typeface="FangSong" panose="02010609060101010101" pitchFamily="49" charset="-122"/>
              </a:rPr>
              <a:t>，</a:t>
            </a:r>
            <a:r>
              <a:rPr lang="zh-CN" altLang="en-US" sz="2400" b="1" i="0" dirty="0">
                <a:solidFill>
                  <a:srgbClr val="2F0BB5"/>
                </a:solidFill>
                <a:effectLst/>
                <a:latin typeface="FangSong" panose="02010609060101010101" pitchFamily="49" charset="-122"/>
                <a:ea typeface="FangSong" panose="02010609060101010101" pitchFamily="49" charset="-122"/>
              </a:rPr>
              <a:t>地的出产</a:t>
            </a:r>
            <a:r>
              <a:rPr lang="zh-CN" altLang="en-US" sz="2400" b="0" i="0" dirty="0">
                <a:solidFill>
                  <a:srgbClr val="3D3D3D"/>
                </a:solidFill>
                <a:effectLst/>
                <a:latin typeface="FangSong" panose="02010609060101010101" pitchFamily="49" charset="-122"/>
                <a:ea typeface="FangSong" panose="02010609060101010101" pitchFamily="49" charset="-122"/>
              </a:rPr>
              <a:t>必为以色列逃脱的人显为荣华茂盛。 </a:t>
            </a:r>
            <a:r>
              <a:rPr lang="en-US" altLang="zh-CN" sz="2400" b="0" i="0" dirty="0">
                <a:solidFill>
                  <a:srgbClr val="3D3D3D"/>
                </a:solidFill>
                <a:effectLst/>
                <a:latin typeface="FangSong" panose="02010609060101010101" pitchFamily="49" charset="-122"/>
                <a:ea typeface="FangSong" panose="02010609060101010101" pitchFamily="49" charset="-122"/>
              </a:rPr>
              <a:t>3-4</a:t>
            </a:r>
            <a:r>
              <a:rPr lang="zh-CN" altLang="en-US" sz="2400" b="0" i="0" dirty="0">
                <a:solidFill>
                  <a:srgbClr val="3D3D3D"/>
                </a:solidFill>
                <a:effectLst/>
                <a:latin typeface="FangSong" panose="02010609060101010101" pitchFamily="49" charset="-122"/>
                <a:ea typeface="FangSong" panose="02010609060101010101" pitchFamily="49" charset="-122"/>
              </a:rPr>
              <a:t>主以</a:t>
            </a:r>
            <a:r>
              <a:rPr lang="zh-CN" altLang="en-US" sz="2400" b="1" i="0" dirty="0">
                <a:solidFill>
                  <a:srgbClr val="2F0BB5"/>
                </a:solidFill>
                <a:effectLst/>
                <a:latin typeface="FangSong" panose="02010609060101010101" pitchFamily="49" charset="-122"/>
                <a:ea typeface="FangSong" panose="02010609060101010101" pitchFamily="49" charset="-122"/>
              </a:rPr>
              <a:t>公义的灵和焚烧的灵</a:t>
            </a:r>
            <a:r>
              <a:rPr lang="zh-CN" altLang="en-US" sz="2400" b="0" i="0" dirty="0">
                <a:solidFill>
                  <a:srgbClr val="3D3D3D"/>
                </a:solidFill>
                <a:effectLst/>
                <a:latin typeface="FangSong" panose="02010609060101010101" pitchFamily="49" charset="-122"/>
                <a:ea typeface="FangSong" panose="02010609060101010101" pitchFamily="49" charset="-122"/>
              </a:rPr>
              <a:t>，将</a:t>
            </a:r>
            <a:r>
              <a:rPr lang="zh-CN" altLang="en-US" sz="2400" b="1" i="0" dirty="0">
                <a:solidFill>
                  <a:srgbClr val="2F0BB5"/>
                </a:solidFill>
                <a:effectLst/>
                <a:highlight>
                  <a:srgbClr val="00FFFF"/>
                </a:highlight>
                <a:latin typeface="FangSong" panose="02010609060101010101" pitchFamily="49" charset="-122"/>
                <a:ea typeface="FangSong" panose="02010609060101010101" pitchFamily="49" charset="-122"/>
              </a:rPr>
              <a:t>锡安女子</a:t>
            </a:r>
            <a:r>
              <a:rPr lang="zh-CN" altLang="en-US" sz="2400" b="0" i="0" dirty="0">
                <a:solidFill>
                  <a:srgbClr val="3D3D3D"/>
                </a:solidFill>
                <a:effectLst/>
                <a:latin typeface="FangSong" panose="02010609060101010101" pitchFamily="49" charset="-122"/>
                <a:ea typeface="FangSong" panose="02010609060101010101" pitchFamily="49" charset="-122"/>
              </a:rPr>
              <a:t>的污秽洗去，又将耶路撒冷中杀人的血除净。那时，剩在锡安、留在耶路撒冷的，就是一切住耶路撒冷、在生命册上记名的，必称为圣。 </a:t>
            </a:r>
            <a:r>
              <a:rPr lang="en-US" altLang="zh-CN" sz="2400" b="0" i="0" dirty="0">
                <a:solidFill>
                  <a:srgbClr val="3D3D3D"/>
                </a:solidFill>
                <a:effectLst/>
                <a:latin typeface="FangSong" panose="02010609060101010101" pitchFamily="49" charset="-122"/>
                <a:ea typeface="FangSong" panose="02010609060101010101" pitchFamily="49" charset="-122"/>
              </a:rPr>
              <a:t>5</a:t>
            </a:r>
            <a:r>
              <a:rPr lang="zh-CN" altLang="en-US" sz="2400" b="0" i="0" dirty="0">
                <a:solidFill>
                  <a:srgbClr val="3D3D3D"/>
                </a:solidFill>
                <a:effectLst/>
                <a:latin typeface="FangSong" panose="02010609060101010101" pitchFamily="49" charset="-122"/>
                <a:ea typeface="FangSong" panose="02010609060101010101" pitchFamily="49" charset="-122"/>
              </a:rPr>
              <a:t>耶和华也必在锡安全山，并各会众以上，使白日有烟云，黑夜有火焰的光。因为在全荣耀之上必有遮蔽。 </a:t>
            </a:r>
            <a:r>
              <a:rPr lang="en-US" altLang="zh-CN" sz="2400" b="0" i="0" dirty="0">
                <a:solidFill>
                  <a:srgbClr val="3D3D3D"/>
                </a:solidFill>
                <a:effectLst/>
                <a:latin typeface="FangSong" panose="02010609060101010101" pitchFamily="49" charset="-122"/>
                <a:ea typeface="FangSong" panose="02010609060101010101" pitchFamily="49" charset="-122"/>
              </a:rPr>
              <a:t>6</a:t>
            </a:r>
            <a:r>
              <a:rPr lang="zh-CN" altLang="en-US" sz="2400" b="0" i="0" dirty="0">
                <a:solidFill>
                  <a:srgbClr val="3D3D3D"/>
                </a:solidFill>
                <a:effectLst/>
                <a:latin typeface="FangSong" panose="02010609060101010101" pitchFamily="49" charset="-122"/>
                <a:ea typeface="FangSong" panose="02010609060101010101" pitchFamily="49" charset="-122"/>
              </a:rPr>
              <a:t>必有亭子，白日可以得荫避暑，也可以作为</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藏身之处</a:t>
            </a:r>
            <a:r>
              <a:rPr lang="zh-CN" altLang="en-US" sz="2400" b="0" i="0" dirty="0">
                <a:solidFill>
                  <a:srgbClr val="3D3D3D"/>
                </a:solidFill>
                <a:effectLst/>
                <a:latin typeface="FangSong" panose="02010609060101010101" pitchFamily="49" charset="-122"/>
                <a:ea typeface="FangSong" panose="02010609060101010101" pitchFamily="49" charset="-122"/>
              </a:rPr>
              <a:t>，躲避狂风暴雨。</a:t>
            </a:r>
            <a:endParaRPr lang="zh-TW" altLang="en-US" sz="2400" b="0" i="0" dirty="0">
              <a:solidFill>
                <a:srgbClr val="3D3D3D"/>
              </a:solidFill>
              <a:effectLst/>
              <a:latin typeface="FangSong" panose="02010609060101010101" pitchFamily="49" charset="-122"/>
              <a:ea typeface="FangSong" panose="02010609060101010101" pitchFamily="49" charset="-122"/>
            </a:endParaRPr>
          </a:p>
        </p:txBody>
      </p:sp>
      <p:sp>
        <p:nvSpPr>
          <p:cNvPr id="12" name="Speech Bubble: Rectangle with Corners Rounded 11">
            <a:extLst>
              <a:ext uri="{FF2B5EF4-FFF2-40B4-BE49-F238E27FC236}">
                <a16:creationId xmlns:a16="http://schemas.microsoft.com/office/drawing/2014/main" id="{0D57B9E0-6A6C-E9C9-819A-4EA742AB90C6}"/>
              </a:ext>
            </a:extLst>
          </p:cNvPr>
          <p:cNvSpPr/>
          <p:nvPr/>
        </p:nvSpPr>
        <p:spPr>
          <a:xfrm>
            <a:off x="9566236" y="5421394"/>
            <a:ext cx="2497794" cy="1101077"/>
          </a:xfrm>
          <a:prstGeom prst="wedgeRoundRectCallout">
            <a:avLst>
              <a:gd name="adj1" fmla="val -60134"/>
              <a:gd name="adj2" fmla="val -8051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谁能除掉我们的羞耻、赐我们华美尊荣？</a:t>
            </a:r>
            <a:endParaRPr lang="en-US" dirty="0"/>
          </a:p>
        </p:txBody>
      </p:sp>
    </p:spTree>
    <p:extLst>
      <p:ext uri="{BB962C8B-B14F-4D97-AF65-F5344CB8AC3E}">
        <p14:creationId xmlns:p14="http://schemas.microsoft.com/office/powerpoint/2010/main" val="40954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53FBC4-0E06-B550-26B0-9612C098DC39}"/>
              </a:ext>
            </a:extLst>
          </p:cNvPr>
          <p:cNvSpPr txBox="1"/>
          <p:nvPr/>
        </p:nvSpPr>
        <p:spPr>
          <a:xfrm>
            <a:off x="785648" y="754671"/>
            <a:ext cx="10078164" cy="5170646"/>
          </a:xfrm>
          <a:prstGeom prst="rect">
            <a:avLst/>
          </a:prstGeom>
          <a:noFill/>
        </p:spPr>
        <p:txBody>
          <a:bodyPr wrap="square" rtlCol="0">
            <a:spAutoFit/>
          </a:bodyPr>
          <a:lstStyle/>
          <a:p>
            <a:pPr lvl="0"/>
            <a:endParaRPr lang="en-US" altLang="zh-CN" sz="2400" dirty="0">
              <a:latin typeface="FangSong" panose="02010609060101010101" pitchFamily="49" charset="-122"/>
              <a:ea typeface="FangSong" panose="02010609060101010101" pitchFamily="49" charset="-122"/>
            </a:endParaRPr>
          </a:p>
          <a:p>
            <a:pPr lvl="1"/>
            <a:r>
              <a:rPr lang="zh-CN" altLang="en-US" sz="2400" dirty="0">
                <a:latin typeface="FangSong" panose="02010609060101010101" pitchFamily="49" charset="-122"/>
                <a:ea typeface="FangSong" panose="02010609060101010101" pitchFamily="49" charset="-122"/>
              </a:rPr>
              <a:t>以赛亚</a:t>
            </a:r>
            <a:r>
              <a:rPr lang="en-US" altLang="zh-CN" sz="2400" dirty="0">
                <a:latin typeface="FangSong" panose="02010609060101010101" pitchFamily="49" charset="-122"/>
                <a:ea typeface="FangSong" panose="02010609060101010101" pitchFamily="49" charset="-122"/>
              </a:rPr>
              <a:t>60</a:t>
            </a:r>
            <a:r>
              <a:rPr lang="zh-CN" altLang="en-US" sz="2400" dirty="0">
                <a:latin typeface="FangSong" panose="02010609060101010101" pitchFamily="49" charset="-122"/>
                <a:ea typeface="FangSong" panose="02010609060101010101" pitchFamily="49" charset="-122"/>
              </a:rPr>
              <a:t>：</a:t>
            </a:r>
            <a:r>
              <a:rPr lang="en-US" altLang="zh-CN" sz="2400" dirty="0">
                <a:latin typeface="FangSong" panose="02010609060101010101" pitchFamily="49" charset="-122"/>
                <a:ea typeface="FangSong" panose="02010609060101010101" pitchFamily="49" charset="-122"/>
              </a:rPr>
              <a:t>21</a:t>
            </a:r>
            <a:r>
              <a:rPr lang="zh-CN" altLang="en-US" sz="2400" b="0" i="0" dirty="0">
                <a:solidFill>
                  <a:srgbClr val="000000"/>
                </a:solidFill>
                <a:effectLst/>
                <a:latin typeface="FangSong" panose="02010609060101010101" pitchFamily="49" charset="-122"/>
                <a:ea typeface="FangSong" panose="02010609060101010101" pitchFamily="49" charset="-122"/>
              </a:rPr>
              <a:t>你 的 </a:t>
            </a:r>
            <a:r>
              <a:rPr lang="zh-CN" altLang="en-US" sz="2400" b="1" i="0" dirty="0">
                <a:solidFill>
                  <a:srgbClr val="000000"/>
                </a:solidFill>
                <a:effectLst/>
                <a:latin typeface="FangSong" panose="02010609060101010101" pitchFamily="49" charset="-122"/>
                <a:ea typeface="FangSong" panose="02010609060101010101" pitchFamily="49" charset="-122"/>
              </a:rPr>
              <a:t>居 民</a:t>
            </a:r>
            <a:r>
              <a:rPr lang="zh-CN" altLang="en-US" sz="2400" b="0" i="0" dirty="0">
                <a:solidFill>
                  <a:srgbClr val="000000"/>
                </a:solidFill>
                <a:effectLst/>
                <a:latin typeface="FangSong" panose="02010609060101010101" pitchFamily="49" charset="-122"/>
                <a:ea typeface="FangSong" panose="02010609060101010101" pitchFamily="49" charset="-122"/>
              </a:rPr>
              <a:t> 都 成 为 义 人 ， 永 远 得 地 为 业 ； 是 我 种 的 </a:t>
            </a:r>
            <a:r>
              <a:rPr lang="zh-CN" altLang="en-US" sz="2400" b="1" i="0" dirty="0">
                <a:solidFill>
                  <a:srgbClr val="000000"/>
                </a:solidFill>
                <a:effectLst/>
                <a:latin typeface="FangSong" panose="02010609060101010101" pitchFamily="49" charset="-122"/>
                <a:ea typeface="FangSong" panose="02010609060101010101" pitchFamily="49" charset="-122"/>
              </a:rPr>
              <a:t>栽 子</a:t>
            </a:r>
            <a:r>
              <a:rPr lang="zh-CN" altLang="en-US" sz="2400" b="0" i="0" dirty="0">
                <a:solidFill>
                  <a:srgbClr val="000000"/>
                </a:solidFill>
                <a:effectLst/>
                <a:latin typeface="FangSong" panose="02010609060101010101" pitchFamily="49" charset="-122"/>
                <a:ea typeface="FangSong" panose="02010609060101010101" pitchFamily="49" charset="-122"/>
              </a:rPr>
              <a:t> ， 我 手 的 工 作 ， 使 我 得 荣 耀 。</a:t>
            </a:r>
            <a:endParaRPr lang="en-US" altLang="zh-CN" sz="2400" b="0" i="0" dirty="0">
              <a:solidFill>
                <a:srgbClr val="000000"/>
              </a:solidFill>
              <a:effectLst/>
              <a:latin typeface="FangSong" panose="02010609060101010101" pitchFamily="49" charset="-122"/>
              <a:ea typeface="FangSong" panose="02010609060101010101" pitchFamily="49" charset="-122"/>
            </a:endParaRPr>
          </a:p>
          <a:p>
            <a:pPr lvl="1"/>
            <a:endParaRPr lang="en-US" altLang="zh-CN" sz="2400" b="0" i="0" dirty="0">
              <a:solidFill>
                <a:srgbClr val="000000"/>
              </a:solidFill>
              <a:effectLst/>
              <a:latin typeface="FangSong" panose="02010609060101010101" pitchFamily="49" charset="-122"/>
              <a:ea typeface="FangSong" panose="02010609060101010101" pitchFamily="49" charset="-122"/>
            </a:endParaRPr>
          </a:p>
          <a:p>
            <a:pPr lvl="1" algn="l"/>
            <a:r>
              <a:rPr lang="zh-CN" altLang="en-US" sz="2400" b="0" i="0" dirty="0">
                <a:solidFill>
                  <a:srgbClr val="000000"/>
                </a:solidFill>
                <a:effectLst/>
                <a:latin typeface="FangSong" panose="02010609060101010101" pitchFamily="49" charset="-122"/>
                <a:ea typeface="FangSong" panose="02010609060101010101" pitchFamily="49" charset="-122"/>
              </a:rPr>
              <a:t>耶利米书</a:t>
            </a:r>
            <a:r>
              <a:rPr lang="en-US" altLang="zh-CN" sz="2400" b="0" i="0" dirty="0">
                <a:solidFill>
                  <a:srgbClr val="000000"/>
                </a:solidFill>
                <a:effectLst/>
                <a:latin typeface="FangSong" panose="02010609060101010101" pitchFamily="49" charset="-122"/>
                <a:ea typeface="FangSong" panose="02010609060101010101" pitchFamily="49" charset="-122"/>
              </a:rPr>
              <a:t>23</a:t>
            </a:r>
            <a:r>
              <a:rPr lang="zh-CN" altLang="en-US" sz="2400" b="0" i="0" dirty="0">
                <a:solidFill>
                  <a:srgbClr val="000000"/>
                </a:solidFill>
                <a:effectLst/>
                <a:latin typeface="FangSong" panose="02010609060101010101" pitchFamily="49" charset="-122"/>
                <a:ea typeface="FangSong" panose="02010609060101010101" pitchFamily="49" charset="-122"/>
              </a:rPr>
              <a:t>：</a:t>
            </a:r>
            <a:r>
              <a:rPr lang="en-US" altLang="zh-CN" sz="2400" b="1" i="0" baseline="30000" dirty="0">
                <a:solidFill>
                  <a:srgbClr val="000000"/>
                </a:solidFill>
                <a:effectLst/>
                <a:latin typeface="FangSong" panose="02010609060101010101" pitchFamily="49" charset="-122"/>
                <a:ea typeface="FangSong" panose="02010609060101010101" pitchFamily="49" charset="-122"/>
              </a:rPr>
              <a:t>5 </a:t>
            </a:r>
            <a:r>
              <a:rPr lang="zh-CN" altLang="en-US" sz="2400" b="0" i="0" dirty="0">
                <a:solidFill>
                  <a:srgbClr val="000000"/>
                </a:solidFill>
                <a:effectLst/>
                <a:latin typeface="FangSong" panose="02010609060101010101" pitchFamily="49" charset="-122"/>
                <a:ea typeface="FangSong" panose="02010609060101010101" pitchFamily="49" charset="-122"/>
              </a:rPr>
              <a:t>耶 和 华 说 ： 日 子 将 到 ， 我 要 给 大 卫 兴 起 一 个 公 义 的 </a:t>
            </a:r>
            <a:r>
              <a:rPr lang="zh-CN" altLang="en-US" sz="2400" b="1" i="0" dirty="0">
                <a:solidFill>
                  <a:srgbClr val="000000"/>
                </a:solidFill>
                <a:effectLst/>
                <a:latin typeface="FangSong" panose="02010609060101010101" pitchFamily="49" charset="-122"/>
                <a:ea typeface="FangSong" panose="02010609060101010101" pitchFamily="49" charset="-122"/>
              </a:rPr>
              <a:t>苗 裔</a:t>
            </a:r>
            <a:r>
              <a:rPr lang="zh-CN" altLang="en-US" sz="2400" b="0" i="0" dirty="0">
                <a:solidFill>
                  <a:srgbClr val="000000"/>
                </a:solidFill>
                <a:effectLst/>
                <a:latin typeface="FangSong" panose="02010609060101010101" pitchFamily="49" charset="-122"/>
                <a:ea typeface="FangSong" panose="02010609060101010101" pitchFamily="49" charset="-122"/>
              </a:rPr>
              <a:t> ； </a:t>
            </a:r>
            <a:r>
              <a:rPr lang="zh-CN" altLang="en-US" sz="2400" b="1" i="0" dirty="0">
                <a:solidFill>
                  <a:srgbClr val="000000"/>
                </a:solidFill>
                <a:effectLst/>
                <a:latin typeface="FangSong" panose="02010609060101010101" pitchFamily="49" charset="-122"/>
                <a:ea typeface="FangSong" panose="02010609060101010101" pitchFamily="49" charset="-122"/>
              </a:rPr>
              <a:t>他 必 掌 王 权 </a:t>
            </a:r>
            <a:r>
              <a:rPr lang="zh-CN" altLang="en-US" sz="2400" b="0" i="0" dirty="0">
                <a:solidFill>
                  <a:srgbClr val="000000"/>
                </a:solidFill>
                <a:effectLst/>
                <a:latin typeface="FangSong" panose="02010609060101010101" pitchFamily="49" charset="-122"/>
                <a:ea typeface="FangSong" panose="02010609060101010101" pitchFamily="49" charset="-122"/>
              </a:rPr>
              <a:t>， 行 事 有 智 慧 ， 在 地 上 施 行 公 平 和 公 义 。</a:t>
            </a:r>
            <a:r>
              <a:rPr lang="en-US" altLang="zh-CN" sz="2400" b="1" i="0" baseline="30000" dirty="0">
                <a:solidFill>
                  <a:srgbClr val="000000"/>
                </a:solidFill>
                <a:effectLst/>
                <a:latin typeface="FangSong" panose="02010609060101010101" pitchFamily="49" charset="-122"/>
                <a:ea typeface="FangSong" panose="02010609060101010101" pitchFamily="49" charset="-122"/>
              </a:rPr>
              <a:t>6 </a:t>
            </a:r>
            <a:r>
              <a:rPr lang="zh-CN" altLang="en-US" sz="2400" b="0" i="0" dirty="0">
                <a:solidFill>
                  <a:srgbClr val="000000"/>
                </a:solidFill>
                <a:effectLst/>
                <a:latin typeface="FangSong" panose="02010609060101010101" pitchFamily="49" charset="-122"/>
                <a:ea typeface="FangSong" panose="02010609060101010101" pitchFamily="49" charset="-122"/>
              </a:rPr>
              <a:t>在 他 的 日 子 ， 犹 大 必 得 救 ， 以 色 列 也 安 然 居 住 。 </a:t>
            </a:r>
            <a:r>
              <a:rPr lang="zh-CN" altLang="en-US" sz="2400" b="1" i="0" dirty="0">
                <a:solidFill>
                  <a:srgbClr val="000000"/>
                </a:solidFill>
                <a:effectLst/>
                <a:latin typeface="FangSong" panose="02010609060101010101" pitchFamily="49" charset="-122"/>
                <a:ea typeface="FangSong" panose="02010609060101010101" pitchFamily="49" charset="-122"/>
              </a:rPr>
              <a:t>他 的 名 必 称 为 耶 和 华 ─ 我 们 的 义 </a:t>
            </a:r>
            <a:r>
              <a:rPr lang="zh-CN" altLang="en-US" sz="2400" b="0" i="0" dirty="0">
                <a:solidFill>
                  <a:srgbClr val="000000"/>
                </a:solidFill>
                <a:effectLst/>
                <a:latin typeface="FangSong" panose="02010609060101010101" pitchFamily="49" charset="-122"/>
                <a:ea typeface="FangSong" panose="02010609060101010101" pitchFamily="49" charset="-122"/>
              </a:rPr>
              <a:t>。</a:t>
            </a:r>
            <a:endParaRPr lang="en-US" altLang="zh-CN" sz="2400" b="0" i="0" dirty="0">
              <a:solidFill>
                <a:srgbClr val="000000"/>
              </a:solidFill>
              <a:effectLst/>
              <a:latin typeface="FangSong" panose="02010609060101010101" pitchFamily="49" charset="-122"/>
              <a:ea typeface="FangSong" panose="02010609060101010101" pitchFamily="49" charset="-122"/>
            </a:endParaRPr>
          </a:p>
          <a:p>
            <a:pPr lvl="1" algn="l"/>
            <a:endParaRPr lang="en-US" altLang="zh-CN" sz="2400" b="0" i="0" dirty="0">
              <a:solidFill>
                <a:srgbClr val="000000"/>
              </a:solidFill>
              <a:effectLst/>
              <a:latin typeface="FangSong" panose="02010609060101010101" pitchFamily="49" charset="-122"/>
              <a:ea typeface="FangSong" panose="02010609060101010101" pitchFamily="49" charset="-122"/>
            </a:endParaRPr>
          </a:p>
          <a:p>
            <a:pPr lvl="1" algn="l"/>
            <a:r>
              <a:rPr lang="zh-CN" altLang="en-US" sz="2400" b="0" i="0" dirty="0">
                <a:solidFill>
                  <a:srgbClr val="000000"/>
                </a:solidFill>
                <a:effectLst/>
                <a:latin typeface="FangSong" panose="02010609060101010101" pitchFamily="49" charset="-122"/>
                <a:ea typeface="FangSong" panose="02010609060101010101" pitchFamily="49" charset="-122"/>
              </a:rPr>
              <a:t>撒迦利亚书</a:t>
            </a:r>
            <a:r>
              <a:rPr lang="en-US" altLang="zh-CN" sz="2400" b="0" i="0" dirty="0">
                <a:solidFill>
                  <a:srgbClr val="000000"/>
                </a:solidFill>
                <a:effectLst/>
                <a:latin typeface="FangSong" panose="02010609060101010101" pitchFamily="49" charset="-122"/>
                <a:ea typeface="FangSong" panose="02010609060101010101" pitchFamily="49" charset="-122"/>
              </a:rPr>
              <a:t>3</a:t>
            </a:r>
            <a:r>
              <a:rPr lang="zh-CN" altLang="en-US" sz="2400" b="0" i="0" dirty="0">
                <a:solidFill>
                  <a:srgbClr val="000000"/>
                </a:solidFill>
                <a:effectLst/>
                <a:latin typeface="FangSong" panose="02010609060101010101" pitchFamily="49" charset="-122"/>
                <a:ea typeface="FangSong" panose="02010609060101010101" pitchFamily="49" charset="-122"/>
              </a:rPr>
              <a:t>：</a:t>
            </a:r>
            <a:r>
              <a:rPr lang="en-US" altLang="zh-CN" sz="2400" b="1" i="0" baseline="30000" dirty="0">
                <a:solidFill>
                  <a:srgbClr val="000000"/>
                </a:solidFill>
                <a:effectLst/>
                <a:latin typeface="FangSong" panose="02010609060101010101" pitchFamily="49" charset="-122"/>
                <a:ea typeface="FangSong" panose="02010609060101010101" pitchFamily="49" charset="-122"/>
              </a:rPr>
              <a:t>8 </a:t>
            </a:r>
            <a:r>
              <a:rPr lang="zh-CN" altLang="en-US" sz="2400" b="0" i="0" dirty="0">
                <a:solidFill>
                  <a:srgbClr val="000000"/>
                </a:solidFill>
                <a:effectLst/>
                <a:latin typeface="FangSong" panose="02010609060101010101" pitchFamily="49" charset="-122"/>
                <a:ea typeface="FangSong" panose="02010609060101010101" pitchFamily="49" charset="-122"/>
              </a:rPr>
              <a:t>大 祭 司 约 书 亚 啊 ， 你 和 坐 在 你 面 前 的 同 伴 都 当 听 。 他 们 是 作 预 兆 的 。 我 必 使 我 仆 人 大 卫 的 </a:t>
            </a:r>
            <a:r>
              <a:rPr lang="zh-CN" altLang="en-US" sz="2400" b="1" i="0" dirty="0">
                <a:solidFill>
                  <a:srgbClr val="000000"/>
                </a:solidFill>
                <a:effectLst/>
                <a:latin typeface="FangSong" panose="02010609060101010101" pitchFamily="49" charset="-122"/>
                <a:ea typeface="FangSong" panose="02010609060101010101" pitchFamily="49" charset="-122"/>
              </a:rPr>
              <a:t>苗 裔</a:t>
            </a:r>
            <a:r>
              <a:rPr lang="zh-CN" altLang="en-US" sz="2400" b="0" i="0" dirty="0">
                <a:solidFill>
                  <a:srgbClr val="000000"/>
                </a:solidFill>
                <a:effectLst/>
                <a:latin typeface="FangSong" panose="02010609060101010101" pitchFamily="49" charset="-122"/>
                <a:ea typeface="FangSong" panose="02010609060101010101" pitchFamily="49" charset="-122"/>
              </a:rPr>
              <a:t> 发 出 。</a:t>
            </a:r>
            <a:endParaRPr lang="en-US" altLang="zh-CN" sz="2400" dirty="0">
              <a:latin typeface="FangSong" panose="02010609060101010101" pitchFamily="49" charset="-122"/>
              <a:ea typeface="FangSong" panose="02010609060101010101" pitchFamily="49" charset="-122"/>
            </a:endParaRPr>
          </a:p>
          <a:p>
            <a:endParaRPr lang="en-US" dirty="0"/>
          </a:p>
        </p:txBody>
      </p:sp>
    </p:spTree>
    <p:extLst>
      <p:ext uri="{BB962C8B-B14F-4D97-AF65-F5344CB8AC3E}">
        <p14:creationId xmlns:p14="http://schemas.microsoft.com/office/powerpoint/2010/main" val="4292465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5:1 – 5:2 </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27969" y="1192525"/>
            <a:ext cx="5713433" cy="5015091"/>
          </a:xfrm>
          <a:prstGeom prst="rect">
            <a:avLst/>
          </a:prstGeom>
          <a:noFill/>
        </p:spPr>
        <p:txBody>
          <a:bodyPr wrap="square" rtlCol="0">
            <a:spAutoFit/>
          </a:bodyPr>
          <a:lstStyle/>
          <a:p>
            <a:pPr marL="685800" indent="-228600" algn="l" fontAlgn="base">
              <a:lnSpc>
                <a:spcPct val="150000"/>
              </a:lnSpc>
            </a:pPr>
            <a:r>
              <a:rPr lang="en-US" altLang="zh-CN" sz="2400" b="0" i="0" dirty="0">
                <a:solidFill>
                  <a:srgbClr val="3D3D3D"/>
                </a:solidFill>
                <a:effectLst/>
                <a:latin typeface="FangSong" panose="02010609060101010101" pitchFamily="49" charset="-122"/>
                <a:ea typeface="FangSong" panose="02010609060101010101" pitchFamily="49" charset="-122"/>
              </a:rPr>
              <a:t>1</a:t>
            </a:r>
            <a:r>
              <a:rPr lang="zh-CN" altLang="en-US" sz="2400" b="0" i="0" dirty="0">
                <a:solidFill>
                  <a:srgbClr val="3D3D3D"/>
                </a:solidFill>
                <a:effectLst/>
                <a:latin typeface="FangSong" panose="02010609060101010101" pitchFamily="49" charset="-122"/>
                <a:ea typeface="FangSong" panose="02010609060101010101" pitchFamily="49" charset="-122"/>
              </a:rPr>
              <a:t>我要为我所亲爱的唱歌，</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是我所爱者的歌，论他</a:t>
            </a:r>
            <a:r>
              <a:rPr lang="zh-CN" altLang="en-US" sz="2400" b="1" i="0" dirty="0">
                <a:solidFill>
                  <a:srgbClr val="2F0BB5"/>
                </a:solidFill>
                <a:effectLst/>
                <a:latin typeface="FangSong" panose="02010609060101010101" pitchFamily="49" charset="-122"/>
                <a:ea typeface="FangSong" panose="02010609060101010101" pitchFamily="49" charset="-122"/>
              </a:rPr>
              <a:t>葡萄园</a:t>
            </a:r>
            <a:r>
              <a:rPr lang="zh-CN" altLang="en-US" sz="2400" b="0" i="0" dirty="0">
                <a:solidFill>
                  <a:srgbClr val="3D3D3D"/>
                </a:solidFill>
                <a:effectLst/>
                <a:latin typeface="FangSong" panose="02010609060101010101" pitchFamily="49" charset="-122"/>
                <a:ea typeface="FangSong" panose="02010609060101010101" pitchFamily="49" charset="-122"/>
              </a:rPr>
              <a:t>的事：</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我所亲爱的有葡萄园在肥美的山冈上。</a:t>
            </a:r>
          </a:p>
          <a:p>
            <a:pPr marL="685800" indent="-228600" algn="l" fontAlgn="base">
              <a:lnSpc>
                <a:spcPct val="150000"/>
              </a:lnSpc>
            </a:pPr>
            <a:r>
              <a:rPr lang="en-US" altLang="zh-CN" sz="2400" b="0" i="0" dirty="0">
                <a:solidFill>
                  <a:srgbClr val="3D3D3D"/>
                </a:solidFill>
                <a:effectLst/>
                <a:latin typeface="FangSong" panose="02010609060101010101" pitchFamily="49" charset="-122"/>
                <a:ea typeface="FangSong" panose="02010609060101010101" pitchFamily="49" charset="-122"/>
              </a:rPr>
              <a:t>2</a:t>
            </a:r>
            <a:r>
              <a:rPr lang="zh-CN" altLang="en-US" sz="2400" b="0" i="0" dirty="0">
                <a:solidFill>
                  <a:srgbClr val="3D3D3D"/>
                </a:solidFill>
                <a:effectLst/>
                <a:latin typeface="FangSong" panose="02010609060101010101" pitchFamily="49" charset="-122"/>
                <a:ea typeface="FangSong" panose="02010609060101010101" pitchFamily="49" charset="-122"/>
              </a:rPr>
              <a:t>他刨挖园子，捡去石头，</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栽种上等的</a:t>
            </a:r>
            <a:r>
              <a:rPr lang="zh-CN" altLang="en-US" sz="2400" b="1" i="0" dirty="0">
                <a:solidFill>
                  <a:srgbClr val="2F0BB5"/>
                </a:solidFill>
                <a:effectLst/>
                <a:latin typeface="FangSong" panose="02010609060101010101" pitchFamily="49" charset="-122"/>
                <a:ea typeface="FangSong" panose="02010609060101010101" pitchFamily="49" charset="-122"/>
              </a:rPr>
              <a:t>葡萄树</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在园中盖了一座楼，</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又凿出压酒池；</a:t>
            </a:r>
          </a:p>
          <a:p>
            <a:pPr marL="685800" indent="-228600" algn="l" fontAlgn="base">
              <a:lnSpc>
                <a:spcPct val="150000"/>
              </a:lnSpc>
            </a:pPr>
            <a:r>
              <a:rPr lang="zh-CN" altLang="en-US" sz="2400" b="1" i="0" dirty="0">
                <a:solidFill>
                  <a:srgbClr val="2F0BB5"/>
                </a:solidFill>
                <a:effectLst/>
                <a:latin typeface="FangSong" panose="02010609060101010101" pitchFamily="49" charset="-122"/>
                <a:ea typeface="FangSong" panose="02010609060101010101" pitchFamily="49" charset="-122"/>
              </a:rPr>
              <a:t>指望结好葡萄</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400" b="0" i="0" dirty="0">
                <a:solidFill>
                  <a:srgbClr val="3D3D3D"/>
                </a:solidFill>
                <a:effectLst/>
                <a:latin typeface="FangSong" panose="02010609060101010101" pitchFamily="49" charset="-122"/>
                <a:ea typeface="FangSong" panose="02010609060101010101" pitchFamily="49" charset="-122"/>
              </a:rPr>
              <a:t>反倒结了野葡萄。</a:t>
            </a:r>
            <a:endParaRPr lang="en-US" sz="2400" dirty="0"/>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7721248" y="5618490"/>
            <a:ext cx="2633710" cy="1188929"/>
          </a:xfrm>
          <a:prstGeom prst="wedgeRoundRectCallout">
            <a:avLst>
              <a:gd name="adj1" fmla="val -68596"/>
              <a:gd name="adj2" fmla="val -4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葡萄园故事的开头。</a:t>
            </a:r>
            <a:endParaRPr lang="en-US" altLang="zh-CN" dirty="0"/>
          </a:p>
        </p:txBody>
      </p:sp>
    </p:spTree>
    <p:extLst>
      <p:ext uri="{BB962C8B-B14F-4D97-AF65-F5344CB8AC3E}">
        <p14:creationId xmlns:p14="http://schemas.microsoft.com/office/powerpoint/2010/main" val="228173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altLang="zh-CN" sz="4400" dirty="0"/>
              <a:t>5:3 – 5:7</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0" y="1180664"/>
            <a:ext cx="6476104" cy="4824398"/>
          </a:xfrm>
          <a:prstGeom prst="rect">
            <a:avLst/>
          </a:prstGeom>
          <a:noFill/>
        </p:spPr>
        <p:txBody>
          <a:bodyPr wrap="square" rtlCol="0">
            <a:spAutoFit/>
          </a:bodyPr>
          <a:lstStyle/>
          <a:p>
            <a:pPr marL="685800" indent="-228600" algn="l" fontAlgn="base">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3 </a:t>
            </a:r>
            <a:r>
              <a:rPr lang="zh-CN" altLang="en-US" sz="2400" b="0" i="0" dirty="0">
                <a:solidFill>
                  <a:srgbClr val="3D3D3D"/>
                </a:solidFill>
                <a:effectLst/>
                <a:latin typeface="FangSong" panose="02010609060101010101" pitchFamily="49" charset="-122"/>
                <a:ea typeface="FangSong" panose="02010609060101010101" pitchFamily="49" charset="-122"/>
              </a:rPr>
              <a:t>耶路撒冷的居民和犹大人哪，</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请你们现今在我与我的葡萄园中，断定是非。</a:t>
            </a:r>
          </a:p>
          <a:p>
            <a:pPr marL="685800" indent="-228600" algn="l" fontAlgn="base">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4</a:t>
            </a:r>
            <a:r>
              <a:rPr lang="zh-CN" altLang="en-US" sz="2400" b="0" i="0" dirty="0">
                <a:solidFill>
                  <a:srgbClr val="3D3D3D"/>
                </a:solidFill>
                <a:effectLst/>
                <a:latin typeface="FangSong" panose="02010609060101010101" pitchFamily="49" charset="-122"/>
                <a:ea typeface="FangSong" panose="02010609060101010101" pitchFamily="49" charset="-122"/>
              </a:rPr>
              <a:t>我为我葡萄园所做之外，</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还有什么可做的呢？</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我指望结好葡萄，</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怎么倒结了野葡萄呢？</a:t>
            </a:r>
          </a:p>
          <a:p>
            <a:pPr marL="685800" indent="-228600" algn="l" fontAlgn="base">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5</a:t>
            </a:r>
            <a:r>
              <a:rPr lang="zh-CN" altLang="en-US" sz="2400" b="0" i="0" dirty="0">
                <a:solidFill>
                  <a:srgbClr val="3D3D3D"/>
                </a:solidFill>
                <a:effectLst/>
                <a:latin typeface="FangSong" panose="02010609060101010101" pitchFamily="49" charset="-122"/>
                <a:ea typeface="FangSong" panose="02010609060101010101" pitchFamily="49" charset="-122"/>
              </a:rPr>
              <a:t>现在我告诉你们，</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我要向我葡萄园怎样行：</a:t>
            </a:r>
          </a:p>
          <a:p>
            <a:pPr marL="685800" indent="-228600" algn="l" fontAlgn="base">
              <a:spcBef>
                <a:spcPts val="900"/>
              </a:spcBef>
            </a:pPr>
            <a:r>
              <a:rPr lang="zh-CN" altLang="en-US" sz="2400" b="1" i="0" dirty="0">
                <a:solidFill>
                  <a:srgbClr val="2F0BB5"/>
                </a:solidFill>
                <a:effectLst/>
                <a:latin typeface="FangSong" panose="02010609060101010101" pitchFamily="49" charset="-122"/>
                <a:ea typeface="FangSong" panose="02010609060101010101" pitchFamily="49" charset="-122"/>
              </a:rPr>
              <a:t>我必撤去篱笆，使它被吞灭</a:t>
            </a:r>
            <a:r>
              <a:rPr lang="zh-CN" altLang="en-US" sz="2400" b="0" i="0" dirty="0">
                <a:solidFill>
                  <a:srgbClr val="2F0BB5"/>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2400" b="1" i="0" dirty="0">
                <a:solidFill>
                  <a:srgbClr val="2F0BB5"/>
                </a:solidFill>
                <a:effectLst/>
                <a:latin typeface="FangSong" panose="02010609060101010101" pitchFamily="49" charset="-122"/>
                <a:ea typeface="FangSong" panose="02010609060101010101" pitchFamily="49" charset="-122"/>
              </a:rPr>
              <a:t>拆毁墙垣，使它被践踏</a:t>
            </a:r>
            <a:r>
              <a:rPr lang="zh-CN" altLang="en-US" sz="2400" b="0" i="0" dirty="0">
                <a:solidFill>
                  <a:srgbClr val="3D3D3D"/>
                </a:solidFill>
                <a:effectLst/>
                <a:latin typeface="FangSong" panose="02010609060101010101" pitchFamily="49" charset="-122"/>
                <a:ea typeface="FangSong" panose="02010609060101010101" pitchFamily="49" charset="-122"/>
              </a:rPr>
              <a:t>。</a:t>
            </a:r>
          </a:p>
        </p:txBody>
      </p:sp>
      <p:sp>
        <p:nvSpPr>
          <p:cNvPr id="3" name="TextBox 2">
            <a:extLst>
              <a:ext uri="{FF2B5EF4-FFF2-40B4-BE49-F238E27FC236}">
                <a16:creationId xmlns:a16="http://schemas.microsoft.com/office/drawing/2014/main" id="{098F5176-F13E-76A8-0791-41DD8CCFD1CB}"/>
              </a:ext>
            </a:extLst>
          </p:cNvPr>
          <p:cNvSpPr txBox="1"/>
          <p:nvPr/>
        </p:nvSpPr>
        <p:spPr>
          <a:xfrm>
            <a:off x="6095999" y="1120676"/>
            <a:ext cx="6032421" cy="4616648"/>
          </a:xfrm>
          <a:prstGeom prst="rect">
            <a:avLst/>
          </a:prstGeom>
          <a:noFill/>
        </p:spPr>
        <p:txBody>
          <a:bodyPr wrap="none" rtlCol="0">
            <a:spAutoFit/>
          </a:bodyPr>
          <a:lstStyle/>
          <a:p>
            <a:pPr marL="685800" indent="-228600" algn="l" fontAlgn="base">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6</a:t>
            </a:r>
            <a:r>
              <a:rPr lang="zh-CN" altLang="en-US" sz="2400" b="1" i="0" dirty="0">
                <a:solidFill>
                  <a:srgbClr val="2F0BB5"/>
                </a:solidFill>
                <a:effectLst/>
                <a:latin typeface="FangSong" panose="02010609060101010101" pitchFamily="49" charset="-122"/>
                <a:ea typeface="FangSong" panose="02010609060101010101" pitchFamily="49" charset="-122"/>
              </a:rPr>
              <a:t>我必使它荒废，不再</a:t>
            </a:r>
            <a:r>
              <a:rPr lang="zh-CN" altLang="en-US" sz="2400" b="1" i="0" u="sng" dirty="0">
                <a:solidFill>
                  <a:srgbClr val="2F0BB5"/>
                </a:solidFill>
                <a:effectLst/>
                <a:highlight>
                  <a:srgbClr val="FFFF00"/>
                </a:highlight>
                <a:latin typeface="FangSong" panose="02010609060101010101" pitchFamily="49" charset="-122"/>
                <a:ea typeface="FangSong" panose="02010609060101010101" pitchFamily="49" charset="-122"/>
              </a:rPr>
              <a:t>修理</a:t>
            </a:r>
            <a:r>
              <a:rPr lang="zh-CN" altLang="en-US" sz="2400" b="1" i="0" dirty="0">
                <a:solidFill>
                  <a:srgbClr val="2F0BB5"/>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2400" b="1" i="0" dirty="0">
                <a:solidFill>
                  <a:srgbClr val="2F0BB5"/>
                </a:solidFill>
                <a:effectLst/>
                <a:latin typeface="FangSong" panose="02010609060101010101" pitchFamily="49" charset="-122"/>
                <a:ea typeface="FangSong" panose="02010609060101010101" pitchFamily="49" charset="-122"/>
              </a:rPr>
              <a:t>不再</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锄刨</a:t>
            </a:r>
            <a:r>
              <a:rPr lang="zh-CN" altLang="en-US" sz="2400" b="1" i="0" dirty="0">
                <a:solidFill>
                  <a:srgbClr val="2F0BB5"/>
                </a:solidFill>
                <a:effectLst/>
                <a:latin typeface="FangSong" panose="02010609060101010101" pitchFamily="49" charset="-122"/>
                <a:ea typeface="FangSong" panose="02010609060101010101" pitchFamily="49" charset="-122"/>
              </a:rPr>
              <a:t>，荆棘蒺藜倒要生长。</a:t>
            </a:r>
          </a:p>
          <a:p>
            <a:pPr marL="685800" indent="-228600" algn="l" fontAlgn="base">
              <a:spcBef>
                <a:spcPts val="900"/>
              </a:spcBef>
            </a:pPr>
            <a:r>
              <a:rPr lang="zh-CN" altLang="en-US" sz="2400" b="1" i="0" dirty="0">
                <a:solidFill>
                  <a:srgbClr val="2F0BB5"/>
                </a:solidFill>
                <a:effectLst/>
                <a:latin typeface="FangSong" panose="02010609060101010101" pitchFamily="49" charset="-122"/>
                <a:ea typeface="FangSong" panose="02010609060101010101" pitchFamily="49" charset="-122"/>
              </a:rPr>
              <a:t>我也必命云不降雨在其上</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en-US" altLang="zh-CN" sz="2400" b="0" i="0" dirty="0">
                <a:solidFill>
                  <a:srgbClr val="3D3D3D"/>
                </a:solidFill>
                <a:effectLst/>
                <a:latin typeface="FangSong" panose="02010609060101010101" pitchFamily="49" charset="-122"/>
                <a:ea typeface="FangSong" panose="02010609060101010101" pitchFamily="49" charset="-122"/>
              </a:rPr>
              <a:t>7</a:t>
            </a:r>
            <a:r>
              <a:rPr lang="zh-CN" altLang="en-US" sz="2400" b="0" i="0" dirty="0">
                <a:solidFill>
                  <a:srgbClr val="3D3D3D"/>
                </a:solidFill>
                <a:effectLst/>
                <a:latin typeface="FangSong" panose="02010609060101010101" pitchFamily="49" charset="-122"/>
                <a:ea typeface="FangSong" panose="02010609060101010101" pitchFamily="49" charset="-122"/>
              </a:rPr>
              <a:t>万军之耶和华的葡萄园就是以色列家；</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他所喜爱的树就是犹大人。</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他</a:t>
            </a:r>
            <a:r>
              <a:rPr lang="zh-CN" altLang="en-US" sz="2400" b="1" i="0" dirty="0">
                <a:solidFill>
                  <a:srgbClr val="2F0BB5"/>
                </a:solidFill>
                <a:effectLst/>
                <a:latin typeface="FangSong" panose="02010609060101010101" pitchFamily="49" charset="-122"/>
                <a:ea typeface="FangSong" panose="02010609060101010101" pitchFamily="49" charset="-122"/>
              </a:rPr>
              <a:t>指望的是</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公平</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谁知倒有暴虐；</a:t>
            </a:r>
          </a:p>
          <a:p>
            <a:pPr marL="685800" indent="-228600" algn="l" fontAlgn="base">
              <a:spcBef>
                <a:spcPts val="900"/>
              </a:spcBef>
            </a:pPr>
            <a:r>
              <a:rPr lang="zh-CN" altLang="en-US" sz="2400" b="1" i="0" dirty="0">
                <a:solidFill>
                  <a:srgbClr val="2F0BB5"/>
                </a:solidFill>
                <a:effectLst/>
                <a:latin typeface="FangSong" panose="02010609060101010101" pitchFamily="49" charset="-122"/>
                <a:ea typeface="FangSong" panose="02010609060101010101" pitchFamily="49" charset="-122"/>
              </a:rPr>
              <a:t>指望的是</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公义</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spcBef>
                <a:spcPts val="900"/>
              </a:spcBef>
            </a:pPr>
            <a:r>
              <a:rPr lang="zh-CN" altLang="en-US" sz="2400" b="0" i="0" dirty="0">
                <a:solidFill>
                  <a:srgbClr val="3D3D3D"/>
                </a:solidFill>
                <a:effectLst/>
                <a:latin typeface="FangSong" panose="02010609060101010101" pitchFamily="49" charset="-122"/>
                <a:ea typeface="FangSong" panose="02010609060101010101" pitchFamily="49" charset="-122"/>
              </a:rPr>
              <a:t>谁知倒有冤声。</a:t>
            </a:r>
            <a:endParaRPr lang="en-US" sz="2400" dirty="0"/>
          </a:p>
          <a:p>
            <a:endParaRPr lang="en-US" dirty="0"/>
          </a:p>
        </p:txBody>
      </p:sp>
      <p:sp>
        <p:nvSpPr>
          <p:cNvPr id="9" name="Speech Bubble: Rectangle with Corners Rounded 8">
            <a:extLst>
              <a:ext uri="{FF2B5EF4-FFF2-40B4-BE49-F238E27FC236}">
                <a16:creationId xmlns:a16="http://schemas.microsoft.com/office/drawing/2014/main" id="{E14994DE-7470-0E02-60F8-F49A8AC7A6C3}"/>
              </a:ext>
            </a:extLst>
          </p:cNvPr>
          <p:cNvSpPr/>
          <p:nvPr/>
        </p:nvSpPr>
        <p:spPr>
          <a:xfrm>
            <a:off x="5892287" y="5797312"/>
            <a:ext cx="3970965" cy="797212"/>
          </a:xfrm>
          <a:prstGeom prst="wedgeRoundRectCallout">
            <a:avLst>
              <a:gd name="adj1" fmla="val -50432"/>
              <a:gd name="adj2" fmla="val -297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zh-CN" altLang="en-US" dirty="0">
                <a:solidFill>
                  <a:schemeClr val="bg1"/>
                </a:solidFill>
                <a:latin typeface="system-ui"/>
              </a:rPr>
              <a:t>葡萄园主的故事：不结好果子，园主惩罚葡萄园</a:t>
            </a:r>
            <a:endParaRPr lang="en-US" altLang="zh-CN" dirty="0">
              <a:solidFill>
                <a:schemeClr val="bg1"/>
              </a:solidFill>
              <a:latin typeface="system-ui"/>
            </a:endParaRPr>
          </a:p>
        </p:txBody>
      </p:sp>
    </p:spTree>
    <p:extLst>
      <p:ext uri="{BB962C8B-B14F-4D97-AF65-F5344CB8AC3E}">
        <p14:creationId xmlns:p14="http://schemas.microsoft.com/office/powerpoint/2010/main" val="307047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70" y="-166905"/>
            <a:ext cx="11936061" cy="1325563"/>
          </a:xfrm>
        </p:spPr>
        <p:txBody>
          <a:bodyPr/>
          <a:lstStyle/>
          <a:p>
            <a:pPr algn="ctr"/>
            <a:r>
              <a:rPr lang="zh-CN" altLang="en-US" dirty="0"/>
              <a:t>以赛亚书</a:t>
            </a:r>
            <a:r>
              <a:rPr lang="en-US" altLang="zh-CN" sz="4400" dirty="0"/>
              <a:t>5:8 – 5:17</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38727" y="759703"/>
            <a:ext cx="5587536" cy="5632311"/>
          </a:xfrm>
          <a:prstGeom prst="rect">
            <a:avLst/>
          </a:prstGeom>
          <a:noFill/>
        </p:spPr>
        <p:txBody>
          <a:bodyPr wrap="square" rtlCol="0">
            <a:spAutoFit/>
          </a:bodyPr>
          <a:lstStyle/>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8</a:t>
            </a:r>
            <a:r>
              <a:rPr lang="zh-CN" altLang="en-US" sz="2400" b="1" i="0" dirty="0">
                <a:solidFill>
                  <a:srgbClr val="2F0BB5"/>
                </a:solidFill>
                <a:effectLst/>
                <a:latin typeface="FangSong" panose="02010609060101010101" pitchFamily="49" charset="-122"/>
                <a:ea typeface="FangSong" panose="02010609060101010101" pitchFamily="49" charset="-122"/>
              </a:rPr>
              <a:t>祸哉！那些以房接房</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以地连地</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以致不留余地的，</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只顾自己</a:t>
            </a:r>
            <a:r>
              <a:rPr lang="zh-CN" altLang="en-US" sz="2400" b="0" i="0" dirty="0">
                <a:solidFill>
                  <a:srgbClr val="3D3D3D"/>
                </a:solidFill>
                <a:effectLst/>
                <a:latin typeface="FangSong" panose="02010609060101010101" pitchFamily="49" charset="-122"/>
                <a:ea typeface="FangSong" panose="02010609060101010101" pitchFamily="49" charset="-122"/>
              </a:rPr>
              <a:t>独居境内。</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9</a:t>
            </a:r>
            <a:r>
              <a:rPr lang="zh-CN" altLang="en-US" sz="2400" b="0" i="0" dirty="0">
                <a:solidFill>
                  <a:srgbClr val="3D3D3D"/>
                </a:solidFill>
                <a:effectLst/>
                <a:latin typeface="FangSong" panose="02010609060101010101" pitchFamily="49" charset="-122"/>
                <a:ea typeface="FangSong" panose="02010609060101010101" pitchFamily="49" charset="-122"/>
              </a:rPr>
              <a:t>我耳闻万军之耶和华说：</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必有许多又大又美的房屋</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成为荒凉，无人居住。</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10</a:t>
            </a:r>
            <a:r>
              <a:rPr lang="zh-CN" altLang="en-US" sz="2400" b="0" i="0" dirty="0">
                <a:solidFill>
                  <a:srgbClr val="3D3D3D"/>
                </a:solidFill>
                <a:effectLst/>
                <a:latin typeface="FangSong" panose="02010609060101010101" pitchFamily="49" charset="-122"/>
                <a:ea typeface="FangSong" panose="02010609060101010101" pitchFamily="49" charset="-122"/>
              </a:rPr>
              <a:t>三十亩葡萄园只出一罢特酒；</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一贺梅珥谷种只结一伊法粮食。</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11</a:t>
            </a:r>
            <a:r>
              <a:rPr lang="zh-CN" altLang="en-US" sz="2400" b="1" i="0" dirty="0">
                <a:solidFill>
                  <a:srgbClr val="2F0BB5"/>
                </a:solidFill>
                <a:effectLst/>
                <a:latin typeface="FangSong" panose="02010609060101010101" pitchFamily="49" charset="-122"/>
                <a:ea typeface="FangSong" panose="02010609060101010101" pitchFamily="49" charset="-122"/>
              </a:rPr>
              <a:t>祸哉！那些清早起来追求浓酒</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留连到夜深，甚至因酒发烧的人。</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12</a:t>
            </a:r>
            <a:r>
              <a:rPr lang="zh-CN" altLang="en-US" sz="2400" b="0" i="0" dirty="0">
                <a:solidFill>
                  <a:srgbClr val="3D3D3D"/>
                </a:solidFill>
                <a:effectLst/>
                <a:latin typeface="FangSong" panose="02010609060101010101" pitchFamily="49" charset="-122"/>
                <a:ea typeface="FangSong" panose="02010609060101010101" pitchFamily="49" charset="-122"/>
              </a:rPr>
              <a:t>他们在筵席上</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弹琴，鼓瑟，击鼓，吹笛，饮酒，</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却</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不顾念耶和华的作为</a:t>
            </a:r>
            <a:r>
              <a:rPr lang="zh-CN" altLang="en-US" sz="2400" b="1" i="0" dirty="0">
                <a:solidFill>
                  <a:srgbClr val="2F0BB5"/>
                </a:solidFill>
                <a:effectLst/>
                <a:latin typeface="FangSong" panose="02010609060101010101" pitchFamily="49" charset="-122"/>
                <a:ea typeface="FangSong" panose="02010609060101010101" pitchFamily="49" charset="-122"/>
              </a:rPr>
              <a:t>，</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也</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不留心他手所做的</a:t>
            </a:r>
            <a:r>
              <a:rPr lang="zh-CN" altLang="en-US" sz="2400" b="0" i="0" dirty="0">
                <a:solidFill>
                  <a:srgbClr val="3D3D3D"/>
                </a:solidFill>
                <a:effectLst/>
                <a:latin typeface="FangSong" panose="02010609060101010101" pitchFamily="49" charset="-122"/>
                <a:ea typeface="FangSong" panose="02010609060101010101" pitchFamily="49" charset="-122"/>
              </a:rPr>
              <a:t>。</a:t>
            </a:r>
          </a:p>
        </p:txBody>
      </p:sp>
      <p:sp>
        <p:nvSpPr>
          <p:cNvPr id="3" name="TextBox 2">
            <a:extLst>
              <a:ext uri="{FF2B5EF4-FFF2-40B4-BE49-F238E27FC236}">
                <a16:creationId xmlns:a16="http://schemas.microsoft.com/office/drawing/2014/main" id="{098F5176-F13E-76A8-0791-41DD8CCFD1CB}"/>
              </a:ext>
            </a:extLst>
          </p:cNvPr>
          <p:cNvSpPr txBox="1"/>
          <p:nvPr/>
        </p:nvSpPr>
        <p:spPr>
          <a:xfrm>
            <a:off x="5004377" y="695404"/>
            <a:ext cx="6613882" cy="5262979"/>
          </a:xfrm>
          <a:prstGeom prst="rect">
            <a:avLst/>
          </a:prstGeom>
          <a:noFill/>
        </p:spPr>
        <p:txBody>
          <a:bodyPr wrap="square" rtlCol="0">
            <a:spAutoFit/>
          </a:bodyPr>
          <a:lstStyle/>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13</a:t>
            </a:r>
            <a:r>
              <a:rPr lang="zh-CN" altLang="en-US" sz="2400" b="1" i="0" dirty="0">
                <a:solidFill>
                  <a:srgbClr val="2F0BB5"/>
                </a:solidFill>
                <a:effectLst/>
                <a:latin typeface="FangSong" panose="02010609060101010101" pitchFamily="49" charset="-122"/>
                <a:ea typeface="FangSong" panose="02010609060101010101" pitchFamily="49" charset="-122"/>
              </a:rPr>
              <a:t>所以，我的百姓因</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无知</a:t>
            </a:r>
            <a:r>
              <a:rPr lang="zh-CN" altLang="en-US" sz="2400" b="1" i="0" dirty="0">
                <a:solidFill>
                  <a:srgbClr val="2F0BB5"/>
                </a:solidFill>
                <a:effectLst/>
                <a:latin typeface="FangSong" panose="02010609060101010101" pitchFamily="49" charset="-122"/>
                <a:ea typeface="FangSong" panose="02010609060101010101" pitchFamily="49" charset="-122"/>
              </a:rPr>
              <a:t>就被掳去</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他们的尊贵人甚是饥饿，</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群众极其干渴。</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14</a:t>
            </a:r>
            <a:r>
              <a:rPr lang="zh-CN" altLang="en-US" sz="2400" b="0" i="0" dirty="0">
                <a:solidFill>
                  <a:srgbClr val="3D3D3D"/>
                </a:solidFill>
                <a:effectLst/>
                <a:latin typeface="FangSong" panose="02010609060101010101" pitchFamily="49" charset="-122"/>
                <a:ea typeface="FangSong" panose="02010609060101010101" pitchFamily="49" charset="-122"/>
              </a:rPr>
              <a:t>故此，</a:t>
            </a:r>
            <a:r>
              <a:rPr lang="zh-CN" altLang="en-US" sz="2400" b="1" i="0" dirty="0">
                <a:solidFill>
                  <a:srgbClr val="2F0BB5"/>
                </a:solidFill>
                <a:effectLst/>
                <a:latin typeface="FangSong" panose="02010609060101010101" pitchFamily="49" charset="-122"/>
                <a:ea typeface="FangSong" panose="02010609060101010101" pitchFamily="49" charset="-122"/>
              </a:rPr>
              <a:t>阴间扩张其欲</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开了无限量的口；</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他们的荣耀、群众、繁华，</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并快乐的人都落在其中。</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15</a:t>
            </a:r>
            <a:r>
              <a:rPr lang="zh-CN" altLang="en-US" sz="2400" b="0" i="0" dirty="0">
                <a:solidFill>
                  <a:srgbClr val="3D3D3D"/>
                </a:solidFill>
                <a:effectLst/>
                <a:latin typeface="FangSong" panose="02010609060101010101" pitchFamily="49" charset="-122"/>
                <a:ea typeface="FangSong" panose="02010609060101010101" pitchFamily="49" charset="-122"/>
              </a:rPr>
              <a:t>卑贱人被压服；</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尊贵人降为卑；</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眼目高傲的人也降为卑。</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16</a:t>
            </a:r>
            <a:r>
              <a:rPr lang="zh-CN" altLang="en-US" sz="2400" b="1" i="0" dirty="0">
                <a:solidFill>
                  <a:srgbClr val="2F0BB5"/>
                </a:solidFill>
                <a:effectLst/>
                <a:latin typeface="FangSong" panose="02010609060101010101" pitchFamily="49" charset="-122"/>
                <a:ea typeface="FangSong" panose="02010609060101010101" pitchFamily="49" charset="-122"/>
              </a:rPr>
              <a:t>惟有万军之耶和华因</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公平</a:t>
            </a:r>
            <a:r>
              <a:rPr lang="zh-CN" altLang="en-US" sz="2400" b="1" i="0" dirty="0">
                <a:solidFill>
                  <a:srgbClr val="2F0BB5"/>
                </a:solidFill>
                <a:effectLst/>
                <a:latin typeface="FangSong" panose="02010609060101010101" pitchFamily="49" charset="-122"/>
                <a:ea typeface="FangSong" panose="02010609060101010101" pitchFamily="49" charset="-122"/>
              </a:rPr>
              <a:t>而崇高；</a:t>
            </a:r>
          </a:p>
          <a:p>
            <a:pPr marL="685800" indent="-228600" algn="l" fontAlgn="base"/>
            <a:r>
              <a:rPr lang="zh-CN" altLang="en-US" sz="2400" b="1" i="0" dirty="0">
                <a:solidFill>
                  <a:srgbClr val="2F0BB5"/>
                </a:solidFill>
                <a:effectLst/>
                <a:latin typeface="FangSong" panose="02010609060101010101" pitchFamily="49" charset="-122"/>
                <a:ea typeface="FangSong" panose="02010609060101010101" pitchFamily="49" charset="-122"/>
              </a:rPr>
              <a:t>圣者　神因</a:t>
            </a:r>
            <a:r>
              <a:rPr lang="zh-CN" altLang="en-US" sz="2400" b="1" i="0" dirty="0">
                <a:solidFill>
                  <a:srgbClr val="2F0BB5"/>
                </a:solidFill>
                <a:effectLst/>
                <a:highlight>
                  <a:srgbClr val="FFFF00"/>
                </a:highlight>
                <a:latin typeface="FangSong" panose="02010609060101010101" pitchFamily="49" charset="-122"/>
                <a:ea typeface="FangSong" panose="02010609060101010101" pitchFamily="49" charset="-122"/>
              </a:rPr>
              <a:t>公义</a:t>
            </a:r>
            <a:r>
              <a:rPr lang="zh-CN" altLang="en-US" sz="2400" b="1" i="0" dirty="0">
                <a:solidFill>
                  <a:srgbClr val="2F0BB5"/>
                </a:solidFill>
                <a:effectLst/>
                <a:latin typeface="FangSong" panose="02010609060101010101" pitchFamily="49" charset="-122"/>
                <a:ea typeface="FangSong" panose="02010609060101010101" pitchFamily="49" charset="-122"/>
              </a:rPr>
              <a:t>显为圣</a:t>
            </a:r>
            <a:r>
              <a:rPr lang="zh-CN" altLang="en-US" sz="24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r>
              <a:rPr lang="en-US" altLang="zh-CN" sz="2400" b="0" i="0" dirty="0">
                <a:solidFill>
                  <a:srgbClr val="3D3D3D"/>
                </a:solidFill>
                <a:effectLst/>
                <a:latin typeface="FangSong" panose="02010609060101010101" pitchFamily="49" charset="-122"/>
                <a:ea typeface="FangSong" panose="02010609060101010101" pitchFamily="49" charset="-122"/>
              </a:rPr>
              <a:t>17</a:t>
            </a:r>
            <a:r>
              <a:rPr lang="zh-CN" altLang="en-US" sz="2400" b="0" i="0" dirty="0">
                <a:solidFill>
                  <a:srgbClr val="3D3D3D"/>
                </a:solidFill>
                <a:effectLst/>
                <a:latin typeface="FangSong" panose="02010609060101010101" pitchFamily="49" charset="-122"/>
                <a:ea typeface="FangSong" panose="02010609060101010101" pitchFamily="49" charset="-122"/>
              </a:rPr>
              <a:t>那时，羊羔必来吃草，如同在自己的草场；</a:t>
            </a:r>
          </a:p>
          <a:p>
            <a:pPr marL="685800" indent="-228600" algn="l" fontAlgn="base"/>
            <a:r>
              <a:rPr lang="zh-CN" altLang="en-US" sz="2400" b="0" i="0" dirty="0">
                <a:solidFill>
                  <a:srgbClr val="3D3D3D"/>
                </a:solidFill>
                <a:effectLst/>
                <a:latin typeface="FangSong" panose="02010609060101010101" pitchFamily="49" charset="-122"/>
                <a:ea typeface="FangSong" panose="02010609060101010101" pitchFamily="49" charset="-122"/>
              </a:rPr>
              <a:t>丰肥人的荒场被游行的人吃尽。</a:t>
            </a:r>
            <a:endParaRPr lang="en-US" sz="2400" dirty="0"/>
          </a:p>
        </p:txBody>
      </p:sp>
      <p:sp>
        <p:nvSpPr>
          <p:cNvPr id="7" name="Speech Bubble: Rectangle with Corners Rounded 6">
            <a:extLst>
              <a:ext uri="{FF2B5EF4-FFF2-40B4-BE49-F238E27FC236}">
                <a16:creationId xmlns:a16="http://schemas.microsoft.com/office/drawing/2014/main" id="{63C0D0C3-F582-8F74-8DA8-920CC4598926}"/>
              </a:ext>
            </a:extLst>
          </p:cNvPr>
          <p:cNvSpPr/>
          <p:nvPr/>
        </p:nvSpPr>
        <p:spPr>
          <a:xfrm>
            <a:off x="8764859" y="5958383"/>
            <a:ext cx="3427141" cy="899617"/>
          </a:xfrm>
          <a:prstGeom prst="wedgeRoundRectCallout">
            <a:avLst>
              <a:gd name="adj1" fmla="val -59825"/>
              <a:gd name="adj2" fmla="val -3786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t>无知的人，他们不知道神的作为、追求今生的享乐、不悔改；</a:t>
            </a:r>
            <a:endParaRPr lang="en-US" altLang="zh-CN" dirty="0"/>
          </a:p>
          <a:p>
            <a:r>
              <a:rPr lang="zh-CN" altLang="en-US" dirty="0"/>
              <a:t>人因无知受到惩罚；</a:t>
            </a:r>
            <a:endParaRPr lang="en-US" altLang="zh-CN" dirty="0"/>
          </a:p>
        </p:txBody>
      </p:sp>
    </p:spTree>
    <p:extLst>
      <p:ext uri="{BB962C8B-B14F-4D97-AF65-F5344CB8AC3E}">
        <p14:creationId xmlns:p14="http://schemas.microsoft.com/office/powerpoint/2010/main" val="371667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以赛亚书</a:t>
            </a:r>
            <a:r>
              <a:rPr lang="en-US" sz="4400" dirty="0"/>
              <a:t>5:18 – 5:24</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196459" y="1226975"/>
            <a:ext cx="5270893" cy="5098512"/>
          </a:xfrm>
          <a:prstGeom prst="rect">
            <a:avLst/>
          </a:prstGeom>
          <a:noFill/>
        </p:spPr>
        <p:txBody>
          <a:bodyPr wrap="squar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18</a:t>
            </a:r>
            <a:r>
              <a:rPr lang="zh-CN" altLang="en-US" sz="2000" b="0" i="0" dirty="0">
                <a:solidFill>
                  <a:srgbClr val="3D3D3D"/>
                </a:solidFill>
                <a:effectLst/>
                <a:latin typeface="FangSong" panose="02010609060101010101" pitchFamily="49" charset="-122"/>
                <a:ea typeface="FangSong" panose="02010609060101010101" pitchFamily="49" charset="-122"/>
              </a:rPr>
              <a:t>祸哉！那些以</a:t>
            </a:r>
            <a:r>
              <a:rPr lang="zh-CN" altLang="en-US" sz="2000" b="1" i="0" dirty="0">
                <a:solidFill>
                  <a:srgbClr val="2F0BB5"/>
                </a:solidFill>
                <a:effectLst/>
                <a:latin typeface="FangSong" panose="02010609060101010101" pitchFamily="49" charset="-122"/>
                <a:ea typeface="FangSong" panose="02010609060101010101" pitchFamily="49" charset="-122"/>
              </a:rPr>
              <a:t>虚假之细</a:t>
            </a:r>
            <a:r>
              <a:rPr lang="zh-CN" altLang="en-US" sz="2000" b="0" i="0" dirty="0">
                <a:solidFill>
                  <a:srgbClr val="3D3D3D"/>
                </a:solidFill>
                <a:effectLst/>
                <a:latin typeface="FangSong" panose="02010609060101010101" pitchFamily="49" charset="-122"/>
                <a:ea typeface="FangSong" panose="02010609060101010101" pitchFamily="49" charset="-122"/>
              </a:rPr>
              <a:t>绳牵罪孽的人！</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他们又像以套绳拉罪恶，</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19</a:t>
            </a:r>
            <a:r>
              <a:rPr lang="zh-CN" altLang="en-US" sz="2000" b="0" i="0" dirty="0">
                <a:solidFill>
                  <a:srgbClr val="3D3D3D"/>
                </a:solidFill>
                <a:effectLst/>
                <a:latin typeface="FangSong" panose="02010609060101010101" pitchFamily="49" charset="-122"/>
                <a:ea typeface="FangSong" panose="02010609060101010101" pitchFamily="49" charset="-122"/>
              </a:rPr>
              <a:t>说：</a:t>
            </a:r>
            <a:r>
              <a:rPr lang="zh-CN" altLang="en-US" sz="2000" b="1" i="0" dirty="0">
                <a:solidFill>
                  <a:srgbClr val="2F0BB5"/>
                </a:solidFill>
                <a:effectLst/>
                <a:latin typeface="FangSong" panose="02010609060101010101" pitchFamily="49" charset="-122"/>
                <a:ea typeface="FangSong" panose="02010609060101010101" pitchFamily="49" charset="-122"/>
              </a:rPr>
              <a:t>任他急速行</a:t>
            </a:r>
            <a:r>
              <a:rPr lang="zh-CN" altLang="en-US" sz="2000" b="0" i="0" dirty="0">
                <a:solidFill>
                  <a:srgbClr val="3D3D3D"/>
                </a:solidFill>
                <a:effectLst/>
                <a:latin typeface="FangSong" panose="02010609060101010101" pitchFamily="49" charset="-122"/>
                <a:ea typeface="FangSong" panose="02010609060101010101" pitchFamily="49" charset="-122"/>
              </a:rPr>
              <a:t>，赶快成就他的作为，</a:t>
            </a:r>
          </a:p>
          <a:p>
            <a:pPr marL="685800" indent="-228600" algn="l" fontAlgn="base">
              <a:lnSpc>
                <a:spcPct val="150000"/>
              </a:lnSpc>
            </a:pPr>
            <a:r>
              <a:rPr lang="zh-CN" altLang="en-US" sz="2000" b="1" dirty="0">
                <a:solidFill>
                  <a:srgbClr val="2F0BB5"/>
                </a:solidFill>
                <a:effectLst/>
                <a:latin typeface="FangSong" panose="02010609060101010101" pitchFamily="49" charset="-122"/>
                <a:ea typeface="FangSong" panose="02010609060101010101" pitchFamily="49" charset="-122"/>
              </a:rPr>
              <a:t>使我们看看</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任以色列圣者</a:t>
            </a:r>
            <a:r>
              <a:rPr lang="zh-CN" altLang="en-US" sz="2000" b="0" i="0" dirty="0">
                <a:solidFill>
                  <a:srgbClr val="3D3D3D"/>
                </a:solidFill>
                <a:effectLst/>
                <a:latin typeface="FangSong" panose="02010609060101010101" pitchFamily="49" charset="-122"/>
                <a:ea typeface="FangSong" panose="02010609060101010101" pitchFamily="49" charset="-122"/>
              </a:rPr>
              <a:t>所谋划的临近成就，</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使我们知道</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20</a:t>
            </a:r>
            <a:r>
              <a:rPr lang="zh-CN" altLang="en-US" sz="2000" b="0" i="0" dirty="0">
                <a:solidFill>
                  <a:srgbClr val="3D3D3D"/>
                </a:solidFill>
                <a:effectLst/>
                <a:latin typeface="FangSong" panose="02010609060101010101" pitchFamily="49" charset="-122"/>
                <a:ea typeface="FangSong" panose="02010609060101010101" pitchFamily="49" charset="-122"/>
              </a:rPr>
              <a:t>祸哉！那些</a:t>
            </a:r>
            <a:r>
              <a:rPr lang="zh-CN" altLang="en-US" sz="2000" b="1" i="0" dirty="0">
                <a:solidFill>
                  <a:srgbClr val="2F0BB5"/>
                </a:solidFill>
                <a:effectLst/>
                <a:latin typeface="FangSong" panose="02010609060101010101" pitchFamily="49" charset="-122"/>
                <a:ea typeface="FangSong" panose="02010609060101010101" pitchFamily="49" charset="-122"/>
              </a:rPr>
              <a:t>称恶为善，称善为恶</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以暗为光，以光为暗，</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以苦为甜，以甜为苦的人。</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21</a:t>
            </a:r>
            <a:r>
              <a:rPr lang="zh-CN" altLang="en-US" sz="2000" b="0" i="0" dirty="0">
                <a:solidFill>
                  <a:srgbClr val="3D3D3D"/>
                </a:solidFill>
                <a:effectLst/>
                <a:latin typeface="FangSong" panose="02010609060101010101" pitchFamily="49" charset="-122"/>
                <a:ea typeface="FangSong" panose="02010609060101010101" pitchFamily="49" charset="-122"/>
              </a:rPr>
              <a:t>祸哉！那些</a:t>
            </a:r>
            <a:r>
              <a:rPr lang="zh-CN" altLang="en-US" sz="2000" b="1" i="0" dirty="0">
                <a:solidFill>
                  <a:srgbClr val="2F0BB5"/>
                </a:solidFill>
                <a:effectLst/>
                <a:latin typeface="FangSong" panose="02010609060101010101" pitchFamily="49" charset="-122"/>
                <a:ea typeface="FangSong" panose="02010609060101010101" pitchFamily="49" charset="-122"/>
              </a:rPr>
              <a:t>自以为有智慧</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自看为通达的人。</a:t>
            </a:r>
          </a:p>
        </p:txBody>
      </p:sp>
      <p:sp>
        <p:nvSpPr>
          <p:cNvPr id="5" name="Speech Bubble: Rectangle with Corners Rounded 4">
            <a:extLst>
              <a:ext uri="{FF2B5EF4-FFF2-40B4-BE49-F238E27FC236}">
                <a16:creationId xmlns:a16="http://schemas.microsoft.com/office/drawing/2014/main" id="{E844DF3E-5A4F-1816-6461-8C49043C93BC}"/>
              </a:ext>
            </a:extLst>
          </p:cNvPr>
          <p:cNvSpPr/>
          <p:nvPr/>
        </p:nvSpPr>
        <p:spPr>
          <a:xfrm>
            <a:off x="9132849" y="5619392"/>
            <a:ext cx="2931181" cy="1188929"/>
          </a:xfrm>
          <a:prstGeom prst="wedgeRoundRectCallout">
            <a:avLst>
              <a:gd name="adj1" fmla="val -62662"/>
              <a:gd name="adj2" fmla="val -483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zh-CN" dirty="0"/>
          </a:p>
          <a:p>
            <a:r>
              <a:rPr lang="zh-CN" altLang="en-US" dirty="0"/>
              <a:t>他们因藐视神的律法而弯曲悖谬、混肴善恶标准、颠倒是非、断案没有公正，神将重重地刑罚他们</a:t>
            </a:r>
            <a:endParaRPr lang="en-US" altLang="zh-CN" dirty="0"/>
          </a:p>
          <a:p>
            <a:endParaRPr lang="en-US" dirty="0"/>
          </a:p>
        </p:txBody>
      </p:sp>
      <p:sp>
        <p:nvSpPr>
          <p:cNvPr id="6" name="TextBox 5">
            <a:extLst>
              <a:ext uri="{FF2B5EF4-FFF2-40B4-BE49-F238E27FC236}">
                <a16:creationId xmlns:a16="http://schemas.microsoft.com/office/drawing/2014/main" id="{6B92C167-8B66-EADA-2EA9-6C4FD452DCCA}"/>
              </a:ext>
            </a:extLst>
          </p:cNvPr>
          <p:cNvSpPr txBox="1"/>
          <p:nvPr/>
        </p:nvSpPr>
        <p:spPr>
          <a:xfrm>
            <a:off x="5577492" y="1238608"/>
            <a:ext cx="4750018" cy="4656275"/>
          </a:xfrm>
          <a:prstGeom prst="rect">
            <a:avLst/>
          </a:prstGeom>
          <a:noFill/>
        </p:spPr>
        <p:txBody>
          <a:bodyPr wrap="none" rtlCol="0">
            <a:spAutoFit/>
          </a:bodyPr>
          <a:lstStyle/>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22</a:t>
            </a:r>
            <a:r>
              <a:rPr lang="zh-CN" altLang="en-US" sz="2000" b="0" i="0" dirty="0">
                <a:solidFill>
                  <a:srgbClr val="3D3D3D"/>
                </a:solidFill>
                <a:effectLst/>
                <a:latin typeface="FangSong" panose="02010609060101010101" pitchFamily="49" charset="-122"/>
                <a:ea typeface="FangSong" panose="02010609060101010101" pitchFamily="49" charset="-122"/>
              </a:rPr>
              <a:t>祸哉！那些勇于饮酒，</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以能力调浓酒的人。</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23</a:t>
            </a:r>
            <a:r>
              <a:rPr lang="zh-CN" altLang="en-US" sz="2000" b="0" i="0" dirty="0">
                <a:solidFill>
                  <a:srgbClr val="3D3D3D"/>
                </a:solidFill>
                <a:effectLst/>
                <a:latin typeface="FangSong" panose="02010609060101010101" pitchFamily="49" charset="-122"/>
                <a:ea typeface="FangSong" panose="02010609060101010101" pitchFamily="49" charset="-122"/>
              </a:rPr>
              <a:t>他们</a:t>
            </a:r>
            <a:r>
              <a:rPr lang="zh-CN" altLang="en-US" sz="2000" b="1" i="0" dirty="0">
                <a:solidFill>
                  <a:srgbClr val="2F0BB5"/>
                </a:solidFill>
                <a:effectLst/>
                <a:latin typeface="FangSong" panose="02010609060101010101" pitchFamily="49" charset="-122"/>
                <a:ea typeface="FangSong" panose="02010609060101010101" pitchFamily="49" charset="-122"/>
              </a:rPr>
              <a:t>因受贿赂，就称恶人为义，</a:t>
            </a:r>
          </a:p>
          <a:p>
            <a:pPr marL="685800" indent="-228600" algn="l" fontAlgn="base">
              <a:lnSpc>
                <a:spcPct val="150000"/>
              </a:lnSpc>
            </a:pPr>
            <a:r>
              <a:rPr lang="zh-CN" altLang="en-US" sz="2000" b="1" i="0" dirty="0">
                <a:solidFill>
                  <a:srgbClr val="2F0BB5"/>
                </a:solidFill>
                <a:effectLst/>
                <a:latin typeface="FangSong" panose="02010609060101010101" pitchFamily="49" charset="-122"/>
                <a:ea typeface="FangSong" panose="02010609060101010101" pitchFamily="49" charset="-122"/>
              </a:rPr>
              <a:t>将义人的义夺去</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en-US" altLang="zh-CN" sz="2000" b="0" i="0" dirty="0">
                <a:solidFill>
                  <a:srgbClr val="3D3D3D"/>
                </a:solidFill>
                <a:effectLst/>
                <a:latin typeface="FangSong" panose="02010609060101010101" pitchFamily="49" charset="-122"/>
                <a:ea typeface="FangSong" panose="02010609060101010101" pitchFamily="49" charset="-122"/>
              </a:rPr>
              <a:t>24</a:t>
            </a:r>
            <a:r>
              <a:rPr lang="zh-CN" altLang="en-US" sz="2000" b="0" i="0" dirty="0">
                <a:solidFill>
                  <a:srgbClr val="3D3D3D"/>
                </a:solidFill>
                <a:effectLst/>
                <a:latin typeface="FangSong" panose="02010609060101010101" pitchFamily="49" charset="-122"/>
                <a:ea typeface="FangSong" panose="02010609060101010101" pitchFamily="49" charset="-122"/>
              </a:rPr>
              <a:t>火苗怎样吞灭碎秸，</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干草怎样落在火焰之中，</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照样，他们的根必像朽物，</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他们的花必像灰尘飞腾；</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因为他们厌弃万军之</a:t>
            </a:r>
            <a:r>
              <a:rPr lang="zh-CN" altLang="en-US" sz="2000" b="1" i="0" dirty="0">
                <a:solidFill>
                  <a:srgbClr val="2F0BB5"/>
                </a:solidFill>
                <a:effectLst/>
                <a:latin typeface="FangSong" panose="02010609060101010101" pitchFamily="49" charset="-122"/>
                <a:ea typeface="FangSong" panose="02010609060101010101" pitchFamily="49" charset="-122"/>
              </a:rPr>
              <a:t>耶和华的训诲</a:t>
            </a:r>
            <a:r>
              <a:rPr lang="zh-CN" altLang="en-US" sz="2000" b="0" i="0" dirty="0">
                <a:solidFill>
                  <a:srgbClr val="3D3D3D"/>
                </a:solidFill>
                <a:effectLst/>
                <a:latin typeface="FangSong" panose="02010609060101010101" pitchFamily="49" charset="-122"/>
                <a:ea typeface="FangSong" panose="02010609060101010101" pitchFamily="49" charset="-122"/>
              </a:rPr>
              <a:t>，</a:t>
            </a:r>
          </a:p>
          <a:p>
            <a:pPr marL="685800" indent="-228600" algn="l" fontAlgn="base">
              <a:lnSpc>
                <a:spcPct val="150000"/>
              </a:lnSpc>
            </a:pPr>
            <a:r>
              <a:rPr lang="zh-CN" altLang="en-US" sz="2000" b="0" i="0" dirty="0">
                <a:solidFill>
                  <a:srgbClr val="3D3D3D"/>
                </a:solidFill>
                <a:effectLst/>
                <a:latin typeface="FangSong" panose="02010609060101010101" pitchFamily="49" charset="-122"/>
                <a:ea typeface="FangSong" panose="02010609060101010101" pitchFamily="49" charset="-122"/>
              </a:rPr>
              <a:t>藐视以色列圣者的言语。</a:t>
            </a:r>
            <a:endParaRPr lang="en-US" sz="2000" dirty="0"/>
          </a:p>
        </p:txBody>
      </p:sp>
      <p:sp>
        <p:nvSpPr>
          <p:cNvPr id="3" name="TextBox 2">
            <a:extLst>
              <a:ext uri="{FF2B5EF4-FFF2-40B4-BE49-F238E27FC236}">
                <a16:creationId xmlns:a16="http://schemas.microsoft.com/office/drawing/2014/main" id="{A939F2D8-BC33-6FBF-F8EC-1E8B3B1B6583}"/>
              </a:ext>
            </a:extLst>
          </p:cNvPr>
          <p:cNvSpPr txBox="1"/>
          <p:nvPr/>
        </p:nvSpPr>
        <p:spPr>
          <a:xfrm>
            <a:off x="9546777" y="963117"/>
            <a:ext cx="2517253" cy="1200329"/>
          </a:xfrm>
          <a:prstGeom prst="rect">
            <a:avLst/>
          </a:prstGeom>
          <a:solidFill>
            <a:schemeClr val="bg1">
              <a:lumMod val="85000"/>
            </a:schemeClr>
          </a:solidFill>
        </p:spPr>
        <p:txBody>
          <a:bodyPr wrap="square" rtlCol="0">
            <a:spAutoFit/>
          </a:bodyPr>
          <a:lstStyle/>
          <a:p>
            <a:endParaRPr lang="en-US" altLang="zh-CN" dirty="0"/>
          </a:p>
          <a:p>
            <a:pPr algn="ctr"/>
            <a:r>
              <a:rPr lang="zh-CN" altLang="en-US" dirty="0"/>
              <a:t>对比马太福音</a:t>
            </a:r>
            <a:r>
              <a:rPr lang="en-US" altLang="zh-CN" dirty="0"/>
              <a:t>23</a:t>
            </a:r>
            <a:r>
              <a:rPr lang="zh-CN" altLang="en-US" dirty="0"/>
              <a:t>章</a:t>
            </a:r>
            <a:endParaRPr lang="en-US" altLang="zh-CN" dirty="0"/>
          </a:p>
          <a:p>
            <a:pPr algn="ctr"/>
            <a:r>
              <a:rPr lang="zh-CN" altLang="en-US" dirty="0"/>
              <a:t>里的“七祸”</a:t>
            </a:r>
            <a:endParaRPr lang="en-US" altLang="zh-CN" dirty="0"/>
          </a:p>
          <a:p>
            <a:pPr algn="ctr"/>
            <a:endParaRPr lang="en-US" altLang="zh-CN" dirty="0"/>
          </a:p>
        </p:txBody>
      </p:sp>
    </p:spTree>
    <p:extLst>
      <p:ext uri="{BB962C8B-B14F-4D97-AF65-F5344CB8AC3E}">
        <p14:creationId xmlns:p14="http://schemas.microsoft.com/office/powerpoint/2010/main" val="421140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10125</TotalTime>
  <Words>11692</Words>
  <Application>Microsoft Office PowerPoint</Application>
  <PresentationFormat>Widescreen</PresentationFormat>
  <Paragraphs>349</Paragraphs>
  <Slides>12</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FangSong</vt:lpstr>
      <vt:lpstr>system-ui</vt:lpstr>
      <vt:lpstr>Trebuchet</vt:lpstr>
      <vt:lpstr>Arial</vt:lpstr>
      <vt:lpstr>Calibri</vt:lpstr>
      <vt:lpstr>Calibri Light</vt:lpstr>
      <vt:lpstr>Wingdings</vt:lpstr>
      <vt:lpstr>Office Theme</vt:lpstr>
      <vt:lpstr>Office Theme</vt:lpstr>
      <vt:lpstr>《以赛亚书》查经</vt:lpstr>
      <vt:lpstr>以赛亚书第一部分（1-39章）的结构</vt:lpstr>
      <vt:lpstr>以赛亚书4:1-5:30的段落划分</vt:lpstr>
      <vt:lpstr>以赛亚书4:1 – 4:6 </vt:lpstr>
      <vt:lpstr>PowerPoint Presentation</vt:lpstr>
      <vt:lpstr>以赛亚书5:1 – 5:2 </vt:lpstr>
      <vt:lpstr>以赛亚书5:3 – 5:7</vt:lpstr>
      <vt:lpstr>以赛亚书5:8 – 5:17</vt:lpstr>
      <vt:lpstr>以赛亚书5:18 – 5:24</vt:lpstr>
      <vt:lpstr>以赛亚书5:25 – 5:30</vt:lpstr>
      <vt:lpstr>以赛亚书4:2 – 4:3 </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Yang Qian</dc:creator>
  <cp:lastModifiedBy>Yang Qian</cp:lastModifiedBy>
  <cp:revision>1366</cp:revision>
  <cp:lastPrinted>2023-03-17T12:54:32Z</cp:lastPrinted>
  <dcterms:created xsi:type="dcterms:W3CDTF">2023-03-04T01:35:06Z</dcterms:created>
  <dcterms:modified xsi:type="dcterms:W3CDTF">2023-05-27T01:11:37Z</dcterms:modified>
</cp:coreProperties>
</file>