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6"/>
  </p:notesMasterIdLst>
  <p:sldIdLst>
    <p:sldId id="257" r:id="rId3"/>
    <p:sldId id="275" r:id="rId4"/>
    <p:sldId id="284" r:id="rId5"/>
    <p:sldId id="278" r:id="rId6"/>
    <p:sldId id="279" r:id="rId7"/>
    <p:sldId id="286" r:id="rId8"/>
    <p:sldId id="291" r:id="rId9"/>
    <p:sldId id="287" r:id="rId10"/>
    <p:sldId id="292" r:id="rId11"/>
    <p:sldId id="288" r:id="rId12"/>
    <p:sldId id="289" r:id="rId13"/>
    <p:sldId id="290" r:id="rId14"/>
    <p:sldId id="285" r:id="rId1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0BB5"/>
    <a:srgbClr val="A24A0E"/>
    <a:srgbClr val="FFC3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64063" autoAdjust="0"/>
  </p:normalViewPr>
  <p:slideViewPr>
    <p:cSldViewPr snapToGrid="0">
      <p:cViewPr varScale="1">
        <p:scale>
          <a:sx n="69" d="100"/>
          <a:sy n="69" d="100"/>
        </p:scale>
        <p:origin x="1003"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6C126AC8-3211-449C-9882-0C5BF7B603BD}" type="datetimeFigureOut">
              <a:rPr lang="en-US" smtClean="0"/>
              <a:t>5/12/2023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E68E464A-2433-4F30-B9B2-5C612AE556D9}" type="slidenum">
              <a:rPr lang="en-US" smtClean="0"/>
              <a:t>‹#›</a:t>
            </a:fld>
            <a:endParaRPr lang="en-US"/>
          </a:p>
        </p:txBody>
      </p:sp>
    </p:spTree>
    <p:extLst>
      <p:ext uri="{BB962C8B-B14F-4D97-AF65-F5344CB8AC3E}">
        <p14:creationId xmlns:p14="http://schemas.microsoft.com/office/powerpoint/2010/main" val="369984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nbible.com/1_john/1-5.htm"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cnbible.com/1_john/1-7.htm" TargetMode="External"/><Relationship Id="rId4" Type="http://schemas.openxmlformats.org/officeDocument/2006/relationships/hyperlink" Target="https://cnbible.com/1_john/1-6.ht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8E464A-2433-4F30-B9B2-5C612AE556D9}" type="slidenum">
              <a:rPr lang="en-US" smtClean="0"/>
              <a:t>1</a:t>
            </a:fld>
            <a:endParaRPr lang="en-US"/>
          </a:p>
        </p:txBody>
      </p:sp>
    </p:spTree>
    <p:extLst>
      <p:ext uri="{BB962C8B-B14F-4D97-AF65-F5344CB8AC3E}">
        <p14:creationId xmlns:p14="http://schemas.microsoft.com/office/powerpoint/2010/main" val="774154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000000"/>
                </a:solidFill>
                <a:effectLst/>
                <a:latin typeface="system-ui"/>
              </a:rPr>
              <a:t>社会的败坏是各方面的。以色列人还有什么罪行惹神的怒气呢？</a:t>
            </a:r>
            <a:endParaRPr lang="en-US" altLang="zh-CN" b="0" i="0" dirty="0">
              <a:solidFill>
                <a:srgbClr val="000000"/>
              </a:solidFill>
              <a:effectLst/>
              <a:latin typeface="system-ui"/>
            </a:endParaRPr>
          </a:p>
          <a:p>
            <a:pPr algn="l"/>
            <a:endParaRPr lang="en-US" altLang="zh-TW" b="0" i="0" dirty="0">
              <a:solidFill>
                <a:srgbClr val="000000"/>
              </a:solidFill>
              <a:effectLst/>
              <a:latin typeface="system-ui"/>
            </a:endParaRPr>
          </a:p>
          <a:p>
            <a:pPr algn="l"/>
            <a:r>
              <a:rPr lang="zh-CN" altLang="en-US" b="0" i="0" dirty="0">
                <a:solidFill>
                  <a:srgbClr val="000000"/>
                </a:solidFill>
                <a:effectLst/>
                <a:latin typeface="system-ui"/>
              </a:rPr>
              <a:t>他们所说、所行的都与神反对。全然败坏，以至于他们的面色也揭露内心的悖逆。他们甚至炫耀自己的罪恶。“述说”这个词在</a:t>
            </a:r>
            <a:r>
              <a:rPr lang="en-US" altLang="zh-CN" b="0" i="0" dirty="0">
                <a:solidFill>
                  <a:srgbClr val="000000"/>
                </a:solidFill>
                <a:effectLst/>
                <a:latin typeface="system-ui"/>
              </a:rPr>
              <a:t>NIV</a:t>
            </a:r>
            <a:r>
              <a:rPr lang="zh-CN" altLang="en-US" b="0" i="0" dirty="0">
                <a:solidFill>
                  <a:srgbClr val="000000"/>
                </a:solidFill>
                <a:effectLst/>
                <a:latin typeface="system-ui"/>
              </a:rPr>
              <a:t>版本中译为“</a:t>
            </a:r>
            <a:r>
              <a:rPr lang="en-US" altLang="zh-CN" b="0" i="0" dirty="0">
                <a:solidFill>
                  <a:srgbClr val="000000"/>
                </a:solidFill>
                <a:effectLst/>
                <a:latin typeface="system-ui"/>
              </a:rPr>
              <a:t>parade”</a:t>
            </a:r>
            <a:r>
              <a:rPr lang="zh-CN" altLang="en-US" b="0" i="0" dirty="0">
                <a:solidFill>
                  <a:srgbClr val="000000"/>
                </a:solidFill>
                <a:effectLst/>
                <a:latin typeface="system-ui"/>
              </a:rPr>
              <a:t>（游行）。我们今天的社会是不是也把罪恶当作旗帜挂起来、而且骄傲的游行（每年骄傲的游行一个月）？社会到了这一步，就和所多玛一样了。所多玛的罪是公然淫乱、强暴，今天美国也是一样。神在创世记第二章所设立的一夫一妻一男一女的神圣婚姻，在美国从法律这个层面被践踏被亵渎，最近两年白登政府为首的邪恶势力肆无忌惮的推进性别多元化和变性，并且把魔爪伸向了儿童，使许多年轻人甚至儿童成为所谓“变性治疗”的受害者、一些医疗系统因此牟利。这些罪恶甚至超过了所多玛的程度，基督徒不能视而不见、无动于衷吧。圣经上，所多玛被神毁灭之前，住在其中的罗得常为恶人淫行而忧伤（彼得后书</a:t>
            </a:r>
            <a:r>
              <a:rPr lang="en-US" altLang="zh-CN" b="0" i="0" dirty="0">
                <a:solidFill>
                  <a:srgbClr val="000000"/>
                </a:solidFill>
                <a:effectLst/>
                <a:latin typeface="system-ui"/>
              </a:rPr>
              <a:t>2</a:t>
            </a:r>
            <a:r>
              <a:rPr lang="zh-CN" altLang="en-US" b="0" i="0" dirty="0">
                <a:solidFill>
                  <a:srgbClr val="000000"/>
                </a:solidFill>
                <a:effectLst/>
                <a:latin typeface="system-ui"/>
              </a:rPr>
              <a:t>：</a:t>
            </a:r>
            <a:r>
              <a:rPr lang="en-US" altLang="zh-CN" b="0" i="0" dirty="0">
                <a:solidFill>
                  <a:srgbClr val="000000"/>
                </a:solidFill>
                <a:effectLst/>
                <a:latin typeface="system-ui"/>
              </a:rPr>
              <a:t>7</a:t>
            </a:r>
            <a:r>
              <a:rPr lang="zh-CN" altLang="en-US" b="0" i="0" dirty="0">
                <a:solidFill>
                  <a:srgbClr val="000000"/>
                </a:solidFill>
                <a:effectLst/>
                <a:latin typeface="system-ui"/>
              </a:rPr>
              <a:t>）。</a:t>
            </a:r>
            <a:endParaRPr lang="en-US" altLang="zh-CN" b="0" i="0" dirty="0">
              <a:solidFill>
                <a:srgbClr val="000000"/>
              </a:solidFill>
              <a:effectLst/>
              <a:latin typeface="system-ui"/>
            </a:endParaRPr>
          </a:p>
          <a:p>
            <a:pPr algn="l"/>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r>
              <a:rPr lang="zh-CN" altLang="en-US" b="0" i="0" dirty="0">
                <a:solidFill>
                  <a:srgbClr val="000000"/>
                </a:solidFill>
                <a:effectLst/>
                <a:latin typeface="system-ui"/>
              </a:rPr>
              <a:t>第</a:t>
            </a:r>
            <a:r>
              <a:rPr lang="en-US" altLang="zh-CN" b="0" i="0" dirty="0">
                <a:solidFill>
                  <a:srgbClr val="000000"/>
                </a:solidFill>
                <a:effectLst/>
                <a:latin typeface="system-ui"/>
              </a:rPr>
              <a:t>10-11</a:t>
            </a:r>
            <a:r>
              <a:rPr lang="zh-CN" altLang="en-US" b="0" i="0" dirty="0">
                <a:solidFill>
                  <a:srgbClr val="000000"/>
                </a:solidFill>
                <a:effectLst/>
                <a:latin typeface="system-ui"/>
              </a:rPr>
              <a:t>节：最后的对比是鼓励的话，义人</a:t>
            </a:r>
            <a:r>
              <a:rPr lang="zh-TW" altLang="en-US" b="0" i="0" dirty="0">
                <a:solidFill>
                  <a:srgbClr val="000000"/>
                </a:solidFill>
                <a:effectLst/>
                <a:latin typeface="system-ui"/>
              </a:rPr>
              <a:t>必享福樂，要吃自己行為所結的果子</a:t>
            </a:r>
            <a:r>
              <a:rPr lang="zh-CN" altLang="en-US" b="0" i="0" dirty="0">
                <a:solidFill>
                  <a:srgbClr val="000000"/>
                </a:solidFill>
                <a:effectLst/>
                <a:latin typeface="system-ui"/>
              </a:rPr>
              <a:t>；恶人要照所行的受报应。弟兄姐妹，遵行神的话、见证神的圣洁和荣耀，我们按照</a:t>
            </a:r>
            <a:r>
              <a:rPr lang="zh-CN" altLang="en-US" b="1" i="0" dirty="0">
                <a:solidFill>
                  <a:srgbClr val="000000"/>
                </a:solidFill>
                <a:effectLst/>
                <a:latin typeface="system-ui"/>
              </a:rPr>
              <a:t>圣灵带领</a:t>
            </a:r>
            <a:r>
              <a:rPr lang="zh-CN" altLang="en-US" b="0" i="0" dirty="0">
                <a:solidFill>
                  <a:srgbClr val="000000"/>
                </a:solidFill>
                <a:effectLst/>
                <a:latin typeface="system-ui"/>
              </a:rPr>
              <a:t>所行的善事，其果效会跟随我们进入神的国。</a:t>
            </a:r>
            <a:endParaRPr lang="en-US" altLang="zh-CN" b="0" i="0" dirty="0">
              <a:solidFill>
                <a:srgbClr val="000000"/>
              </a:solidFill>
              <a:effectLst/>
              <a:latin typeface="system-ui"/>
            </a:endParaRPr>
          </a:p>
          <a:p>
            <a:pPr algn="l"/>
            <a:endParaRPr lang="en-US" altLang="zh-TW" b="0" i="0" dirty="0">
              <a:solidFill>
                <a:srgbClr val="000000"/>
              </a:solidFill>
              <a:effectLst/>
              <a:latin typeface="system-ui"/>
            </a:endParaRPr>
          </a:p>
          <a:p>
            <a:pPr lvl="1"/>
            <a:r>
              <a:rPr lang="zh-CN" altLang="en-US" sz="1200" dirty="0">
                <a:solidFill>
                  <a:srgbClr val="000000"/>
                </a:solidFill>
                <a:latin typeface="system-ui"/>
              </a:rPr>
              <a:t>启示录</a:t>
            </a:r>
            <a:r>
              <a:rPr lang="en-US" altLang="zh-CN" sz="1200" dirty="0">
                <a:solidFill>
                  <a:srgbClr val="000000"/>
                </a:solidFill>
                <a:latin typeface="system-ui"/>
              </a:rPr>
              <a:t>14</a:t>
            </a:r>
            <a:r>
              <a:rPr lang="zh-CN" altLang="en-US" sz="1200" dirty="0">
                <a:solidFill>
                  <a:srgbClr val="000000"/>
                </a:solidFill>
                <a:latin typeface="system-ui"/>
              </a:rPr>
              <a:t>：</a:t>
            </a:r>
            <a:r>
              <a:rPr lang="en-US" altLang="zh-CN" sz="1200" dirty="0">
                <a:solidFill>
                  <a:srgbClr val="000000"/>
                </a:solidFill>
                <a:latin typeface="system-ui"/>
              </a:rPr>
              <a:t>13 </a:t>
            </a:r>
            <a:r>
              <a:rPr lang="zh-CN" altLang="en-US" sz="1200" dirty="0">
                <a:solidFill>
                  <a:srgbClr val="000000"/>
                </a:solidFill>
                <a:latin typeface="system-ui"/>
              </a:rPr>
              <a:t>我听见从天上有声音说： 你要写下： 从今以后，</a:t>
            </a:r>
            <a:r>
              <a:rPr lang="zh-CN" altLang="en-US" sz="1200" b="1" dirty="0">
                <a:solidFill>
                  <a:srgbClr val="000000"/>
                </a:solidFill>
                <a:latin typeface="system-ui"/>
              </a:rPr>
              <a:t>在主里面而死的人</a:t>
            </a:r>
            <a:r>
              <a:rPr lang="zh-CN" altLang="en-US" sz="1200" dirty="0">
                <a:solidFill>
                  <a:srgbClr val="000000"/>
                </a:solidFill>
                <a:latin typeface="system-ui"/>
              </a:rPr>
              <a:t>有福了！圣灵说： 是的， 他们息 了自己的劳苦，</a:t>
            </a:r>
            <a:r>
              <a:rPr lang="zh-CN" altLang="en-US" sz="1200" b="1" dirty="0">
                <a:solidFill>
                  <a:srgbClr val="000000"/>
                </a:solidFill>
                <a:latin typeface="system-ui"/>
              </a:rPr>
              <a:t>作工的果效也随着他们</a:t>
            </a:r>
            <a:r>
              <a:rPr lang="zh-CN" altLang="en-US" sz="1200" dirty="0">
                <a:solidFill>
                  <a:srgbClr val="000000"/>
                </a:solidFill>
                <a:latin typeface="system-ui"/>
              </a:rPr>
              <a:t>。</a:t>
            </a:r>
            <a:endParaRPr lang="zh-TW" altLang="en-US" sz="1200" dirty="0">
              <a:solidFill>
                <a:srgbClr val="000000"/>
              </a:solidFill>
              <a:latin typeface="system-ui"/>
            </a:endParaRPr>
          </a:p>
          <a:p>
            <a:pPr lvl="1"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基督徒是因信称义，真信心是活的、必然带来行为。提醒我们不能躺平，要殷勤作主的工。趁着白昼多做主工，主耶稣说， “</a:t>
            </a:r>
            <a:r>
              <a:rPr lang="zh-TW" altLang="en-US" b="0" i="0" dirty="0">
                <a:solidFill>
                  <a:srgbClr val="000000"/>
                </a:solidFill>
                <a:effectLst/>
                <a:latin typeface="system-ui"/>
              </a:rPr>
              <a:t>趁 著 白 日 ， 我 們 必 須 做 那 差 我 來 者 的 工 ； 黑 夜 將 到 ， 就 沒 有 人 能 做 工 了 。</a:t>
            </a:r>
            <a:r>
              <a:rPr lang="zh-CN" altLang="en-US" b="0" i="0" dirty="0">
                <a:solidFill>
                  <a:srgbClr val="000000"/>
                </a:solidFill>
                <a:effectLst/>
                <a:latin typeface="system-ui"/>
              </a:rPr>
              <a:t>”（约翰福音</a:t>
            </a:r>
            <a:r>
              <a:rPr lang="en-US" altLang="zh-CN" b="0" i="0" dirty="0">
                <a:solidFill>
                  <a:srgbClr val="000000"/>
                </a:solidFill>
                <a:effectLst/>
                <a:latin typeface="system-ui"/>
              </a:rPr>
              <a:t>9</a:t>
            </a:r>
            <a:r>
              <a:rPr lang="zh-CN" altLang="en-US" b="0" i="0" dirty="0">
                <a:solidFill>
                  <a:srgbClr val="000000"/>
                </a:solidFill>
                <a:effectLst/>
                <a:latin typeface="system-ui"/>
              </a:rPr>
              <a:t>：</a:t>
            </a:r>
            <a:r>
              <a:rPr lang="en-US" altLang="zh-CN" b="0" i="0" dirty="0">
                <a:solidFill>
                  <a:srgbClr val="000000"/>
                </a:solidFill>
                <a:effectLst/>
                <a:latin typeface="system-ui"/>
              </a:rPr>
              <a:t>4</a:t>
            </a:r>
            <a:r>
              <a:rPr lang="zh-CN" altLang="en-US" b="0" i="0" dirty="0">
                <a:solidFill>
                  <a:srgbClr val="000000"/>
                </a:solidFill>
                <a:effectLst/>
                <a:latin typeface="system-ui"/>
              </a:rPr>
              <a:t>）。等到大患难来临之时，教会被提，就没有机会做工了。我们按照圣灵带领所做的，就是有功效的，就不在乎人的评判。</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那些生前没有信靠基督、在白色大宝座前接受基督审判的人，圣经上也说，“照他们所行的受审判”，所行的是否合乎神的律法</a:t>
            </a:r>
            <a:r>
              <a:rPr lang="en-US" altLang="zh-CN" b="0" i="0" dirty="0">
                <a:solidFill>
                  <a:srgbClr val="000000"/>
                </a:solidFill>
                <a:effectLst/>
                <a:latin typeface="system-ui"/>
              </a:rPr>
              <a:t>—— </a:t>
            </a:r>
            <a:r>
              <a:rPr lang="zh-CN" altLang="en-US" b="0" i="0" dirty="0">
                <a:solidFill>
                  <a:srgbClr val="000000"/>
                </a:solidFill>
                <a:effectLst/>
                <a:latin typeface="system-ui"/>
              </a:rPr>
              <a:t>或者摩西律法或者“律法的功用刻在他们心里”（罗马书</a:t>
            </a:r>
            <a:r>
              <a:rPr lang="en-US" altLang="zh-CN" b="0" i="0" dirty="0">
                <a:solidFill>
                  <a:srgbClr val="000000"/>
                </a:solidFill>
                <a:effectLst/>
                <a:latin typeface="system-ui"/>
              </a:rPr>
              <a:t>2</a:t>
            </a:r>
            <a:r>
              <a:rPr lang="zh-CN" altLang="en-US" b="0" i="0" dirty="0">
                <a:solidFill>
                  <a:srgbClr val="000000"/>
                </a:solidFill>
                <a:effectLst/>
                <a:latin typeface="system-ui"/>
              </a:rPr>
              <a:t>：</a:t>
            </a:r>
            <a:r>
              <a:rPr lang="en-US" altLang="zh-CN" b="0" i="0" dirty="0">
                <a:solidFill>
                  <a:srgbClr val="000000"/>
                </a:solidFill>
                <a:effectLst/>
                <a:latin typeface="system-ui"/>
              </a:rPr>
              <a:t>12-16</a:t>
            </a:r>
            <a:r>
              <a:rPr lang="zh-CN" altLang="en-US" b="0" i="0" dirty="0">
                <a:solidFill>
                  <a:srgbClr val="000000"/>
                </a:solidFill>
                <a:effectLst/>
                <a:latin typeface="system-ui"/>
              </a:rPr>
              <a:t>）。</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algn="l"/>
            <a:r>
              <a:rPr lang="zh-CN" altLang="en-US" sz="1200" dirty="0">
                <a:solidFill>
                  <a:srgbClr val="000000"/>
                </a:solidFill>
                <a:latin typeface="system-ui"/>
              </a:rPr>
              <a:t>启示录</a:t>
            </a:r>
            <a:r>
              <a:rPr lang="en-US" altLang="zh-CN" sz="1200" dirty="0">
                <a:solidFill>
                  <a:srgbClr val="000000"/>
                </a:solidFill>
                <a:latin typeface="system-ui"/>
              </a:rPr>
              <a:t>20</a:t>
            </a:r>
            <a:r>
              <a:rPr lang="zh-CN" altLang="en-US" sz="1200" dirty="0">
                <a:solidFill>
                  <a:srgbClr val="000000"/>
                </a:solidFill>
                <a:latin typeface="system-ui"/>
              </a:rPr>
              <a:t>：</a:t>
            </a:r>
            <a:r>
              <a:rPr lang="en-US" altLang="zh-CN" sz="1200" dirty="0">
                <a:solidFill>
                  <a:srgbClr val="000000"/>
                </a:solidFill>
                <a:latin typeface="system-ui"/>
              </a:rPr>
              <a:t>11</a:t>
            </a:r>
            <a:r>
              <a:rPr lang="zh-CN" altLang="en-US" sz="1200" dirty="0">
                <a:solidFill>
                  <a:srgbClr val="001320"/>
                </a:solidFill>
                <a:latin typeface="Trebuchet"/>
              </a:rPr>
              <a:t>我 又 看 见 一 个 白 色 的 大 宝 座 与 坐 在 上 面 的 ； 从 他 面 前 天 地 都 逃 避 ， 再 无 可 见 之 处 了 。</a:t>
            </a:r>
            <a:r>
              <a:rPr lang="en-US" altLang="zh-CN" sz="1200" dirty="0">
                <a:solidFill>
                  <a:srgbClr val="001320"/>
                </a:solidFill>
                <a:latin typeface="Trebuchet"/>
              </a:rPr>
              <a:t>12</a:t>
            </a:r>
            <a:r>
              <a:rPr lang="zh-CN" altLang="en-US" sz="1200" dirty="0">
                <a:solidFill>
                  <a:srgbClr val="001320"/>
                </a:solidFill>
                <a:latin typeface="Trebuchet"/>
              </a:rPr>
              <a:t> 我 又 看 见 死 了 的 人 ， 无 论 大 小 ， 都 站 在 宝 座 前 。 案 卷 展 开 了 ， 并 且 另 有 一 卷 展 开 ， 就 是 生 命 册 。 死 了 的 人 都 凭 着 这 些 案 卷 所 记 载 的 </a:t>
            </a:r>
            <a:r>
              <a:rPr lang="zh-CN" altLang="en-US" sz="1200" b="1" dirty="0">
                <a:solidFill>
                  <a:srgbClr val="001320"/>
                </a:solidFill>
                <a:latin typeface="Trebuchet"/>
              </a:rPr>
              <a:t>， 照 他 们 所 行 的 受 审 判 </a:t>
            </a:r>
            <a:r>
              <a:rPr lang="zh-CN" altLang="en-US" sz="1200" dirty="0">
                <a:solidFill>
                  <a:srgbClr val="001320"/>
                </a:solidFill>
                <a:latin typeface="Trebuchet"/>
              </a:rPr>
              <a:t>。 </a:t>
            </a:r>
            <a:r>
              <a:rPr lang="en-US" altLang="zh-CN" b="1" i="0" baseline="30000" dirty="0">
                <a:solidFill>
                  <a:srgbClr val="000000"/>
                </a:solidFill>
                <a:effectLst/>
                <a:latin typeface="system-ui"/>
              </a:rPr>
              <a:t>13 </a:t>
            </a:r>
            <a:r>
              <a:rPr lang="zh-CN" altLang="en-US" b="0" i="0" dirty="0">
                <a:solidFill>
                  <a:srgbClr val="000000"/>
                </a:solidFill>
                <a:effectLst/>
                <a:latin typeface="system-ui"/>
              </a:rPr>
              <a:t>於 是 海 交 出 其 中 的 死 人 ； 死 亡 和 阴 间 也 交 出 其 中 的 死 人 ； 他 们 都 照 各 人 所 行 的 受 审 判 。</a:t>
            </a:r>
            <a:r>
              <a:rPr lang="en-US" altLang="zh-CN" b="1" i="0" baseline="30000" dirty="0">
                <a:solidFill>
                  <a:srgbClr val="000000"/>
                </a:solidFill>
                <a:effectLst/>
                <a:latin typeface="system-ui"/>
              </a:rPr>
              <a:t>14 </a:t>
            </a:r>
            <a:r>
              <a:rPr lang="zh-CN" altLang="en-US" b="0" i="0" dirty="0">
                <a:solidFill>
                  <a:srgbClr val="000000"/>
                </a:solidFill>
                <a:effectLst/>
                <a:latin typeface="system-ui"/>
              </a:rPr>
              <a:t>死 亡 和 阴 间 也 被 扔 在 火 湖 里 ； 这 火 湖 就 是 第 二 次 的 死 。</a:t>
            </a:r>
            <a:r>
              <a:rPr lang="en-US" altLang="zh-CN" b="1" i="0" baseline="30000" dirty="0">
                <a:solidFill>
                  <a:srgbClr val="000000"/>
                </a:solidFill>
                <a:effectLst/>
                <a:latin typeface="system-ui"/>
              </a:rPr>
              <a:t>15 </a:t>
            </a:r>
            <a:r>
              <a:rPr lang="zh-CN" altLang="en-US" b="0" i="0" dirty="0">
                <a:solidFill>
                  <a:srgbClr val="000000"/>
                </a:solidFill>
                <a:effectLst/>
                <a:latin typeface="system-ui"/>
              </a:rPr>
              <a:t>若 有 人 名 字 没 记 在 生 命 册 上 ， 他 就 被 扔 在 火 湖 里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zh-TW" altLang="en-US" sz="1200" dirty="0">
              <a:solidFill>
                <a:srgbClr val="000000"/>
              </a:solidFill>
              <a:latin typeface="system-ui"/>
            </a:endParaRPr>
          </a:p>
          <a:p>
            <a:pPr lvl="0" algn="l"/>
            <a:endParaRPr lang="en-US" altLang="zh-CN" b="0" i="0" dirty="0">
              <a:solidFill>
                <a:srgbClr val="001320"/>
              </a:solidFill>
              <a:effectLst/>
              <a:latin typeface="Trebuchet"/>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10</a:t>
            </a:fld>
            <a:endParaRPr lang="en-US"/>
          </a:p>
        </p:txBody>
      </p:sp>
    </p:spTree>
    <p:extLst>
      <p:ext uri="{BB962C8B-B14F-4D97-AF65-F5344CB8AC3E}">
        <p14:creationId xmlns:p14="http://schemas.microsoft.com/office/powerpoint/2010/main" val="2444149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000000"/>
                </a:solidFill>
                <a:effectLst/>
                <a:latin typeface="system-ui"/>
              </a:rPr>
              <a:t>心智不成熟、心术不正的领袖会欺压百姓；</a:t>
            </a:r>
            <a:endParaRPr lang="en-US" altLang="zh-CN" b="0" i="0" dirty="0">
              <a:solidFill>
                <a:srgbClr val="000000"/>
              </a:solidFill>
              <a:effectLst/>
              <a:latin typeface="system-ui"/>
            </a:endParaRPr>
          </a:p>
          <a:p>
            <a:pPr algn="l"/>
            <a:r>
              <a:rPr lang="zh-CN" altLang="en-US" b="0" i="0" dirty="0">
                <a:solidFill>
                  <a:srgbClr val="000000"/>
                </a:solidFill>
                <a:effectLst/>
                <a:latin typeface="system-ui"/>
              </a:rPr>
              <a:t>“引导你的“指假先知、不敬虔的宗教领袖，没有带领百姓走在神的路上，反而混乱了主的道；</a:t>
            </a:r>
            <a:endParaRPr lang="en-US" altLang="zh-CN" b="0" i="0" dirty="0">
              <a:solidFill>
                <a:srgbClr val="000000"/>
              </a:solidFill>
              <a:effectLst/>
              <a:latin typeface="system-ui"/>
            </a:endParaRPr>
          </a:p>
          <a:p>
            <a:pPr algn="l"/>
            <a:r>
              <a:rPr lang="zh-CN" altLang="en-US" b="0" i="0" dirty="0">
                <a:solidFill>
                  <a:srgbClr val="000000"/>
                </a:solidFill>
                <a:effectLst/>
                <a:latin typeface="system-ui"/>
              </a:rPr>
              <a:t>“长老和首领”夺取贫穷人的财产、压制神的百姓。</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自私、贪婪、不公义，都是罪的常见的表现。败坏的社会、罪恶充斥、也少不了欺压、抢夺的领袖、各界精英。前面</a:t>
            </a:r>
            <a:r>
              <a:rPr lang="en-US" altLang="zh-CN" b="0" i="0" dirty="0">
                <a:solidFill>
                  <a:srgbClr val="000000"/>
                </a:solidFill>
                <a:effectLst/>
                <a:latin typeface="system-ui"/>
              </a:rPr>
              <a:t>1</a:t>
            </a:r>
            <a:r>
              <a:rPr lang="zh-CN" altLang="en-US" b="0" i="0" dirty="0">
                <a:solidFill>
                  <a:srgbClr val="000000"/>
                </a:solidFill>
                <a:effectLst/>
                <a:latin typeface="system-ui"/>
              </a:rPr>
              <a:t>章</a:t>
            </a:r>
            <a:r>
              <a:rPr lang="en-US" altLang="zh-CN" b="0" i="0" dirty="0">
                <a:solidFill>
                  <a:srgbClr val="000000"/>
                </a:solidFill>
                <a:effectLst/>
                <a:latin typeface="system-ui"/>
              </a:rPr>
              <a:t>23</a:t>
            </a:r>
            <a:r>
              <a:rPr lang="zh-CN" altLang="en-US" b="0" i="0" dirty="0">
                <a:solidFill>
                  <a:srgbClr val="000000"/>
                </a:solidFill>
                <a:effectLst/>
                <a:latin typeface="system-ui"/>
              </a:rPr>
              <a:t>节提到“官长喜爱贿赂、与盗贼作伴”，讲的是同样的现象。任何败坏、离弃神的社会都会有这样的现象，不管社会法律制度如何。当然，越是民主的制度，百姓越是有权力来监督、使腐败得到控制。但是，百姓败坏了呢？</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今天我们社会的百姓远离神、不倚靠神，就落入同样的陷阱，像犹大的百姓一样倚靠人、倚靠政府、把政府当成偶像，结果政府辖管范围越来越大、压制百姓的自由、抢夺贫穷人的财产。一个不敬畏神的社会，一个福音缺失、基督信仰缺失的社会，就会落入这样的光景。赶紧传福音！</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我们的社会也像犹大国一样，被打得浑身是伤，却还是悖逆不悔改，不知道神的作为，不知道这一切经济现象、社会现象后面属灵的涵义，甚至许多教会也不知道。今天的教会比较注重在夫妻关系、家庭关系、人际关系方面提供各种教导或者是技巧，对于</a:t>
            </a:r>
            <a:r>
              <a:rPr lang="zh-CN" altLang="en-US" b="1" i="0" dirty="0">
                <a:solidFill>
                  <a:srgbClr val="000000"/>
                </a:solidFill>
                <a:effectLst/>
                <a:latin typeface="system-ui"/>
              </a:rPr>
              <a:t>社会层面的罪和社会层面的属灵情况</a:t>
            </a:r>
            <a:r>
              <a:rPr lang="zh-CN" altLang="en-US" b="0" i="0" dirty="0">
                <a:solidFill>
                  <a:srgbClr val="000000"/>
                </a:solidFill>
                <a:effectLst/>
                <a:latin typeface="system-ui"/>
              </a:rPr>
              <a:t>要么故意忽略要么错误解读、误导百姓。先知书和历史书主要从社会的视角来讲人的罪和神的救赎，所以我们前面讲到基督的国、天国的概念，不单单讲个人得救赎得生命，也讲到领袖和百姓的两个社会群体（圣经说什么，我们就讲怎么）。</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日光之下无新事，愿神宝贵的话语开启我们、坚固我们，帮助我们与主同行，勇敢的传讲主的道。</a:t>
            </a:r>
            <a:endParaRPr lang="zh-TW" alt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11</a:t>
            </a:fld>
            <a:endParaRPr lang="en-US"/>
          </a:p>
        </p:txBody>
      </p:sp>
    </p:spTree>
    <p:extLst>
      <p:ext uri="{BB962C8B-B14F-4D97-AF65-F5344CB8AC3E}">
        <p14:creationId xmlns:p14="http://schemas.microsoft.com/office/powerpoint/2010/main" val="3656775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000000"/>
                </a:solidFill>
                <a:effectLst/>
                <a:latin typeface="system-ui"/>
              </a:rPr>
              <a:t>这一段是非常形象具体的描述，描述了锡安女子的外表和穿戴。锡安女子身上名目繁多的装饰和卖弄张扬的举止，我们今天的社会也一样的浮夸、卖弄、炫富，就不用多描述了。</a:t>
            </a:r>
            <a:endParaRPr lang="en-US" altLang="zh-CN" b="0" i="0" dirty="0">
              <a:solidFill>
                <a:srgbClr val="000000"/>
              </a:solidFill>
              <a:effectLst/>
              <a:latin typeface="system-ui"/>
            </a:endParaRPr>
          </a:p>
          <a:p>
            <a:pPr algn="l"/>
            <a:r>
              <a:rPr lang="zh-CN" altLang="en-US" b="0" i="0" dirty="0">
                <a:solidFill>
                  <a:srgbClr val="000000"/>
                </a:solidFill>
                <a:effectLst/>
                <a:latin typeface="system-ui"/>
              </a:rPr>
              <a:t>锡安女子在向谁卖弄？这里虽然从女子的角度描写，我们知道男人们也是一样败坏。因为罪的传播传染速度是非常快的。创世纪</a:t>
            </a:r>
            <a:r>
              <a:rPr lang="en-US" altLang="zh-CN" b="0" i="0" dirty="0">
                <a:solidFill>
                  <a:srgbClr val="000000"/>
                </a:solidFill>
                <a:effectLst/>
                <a:latin typeface="system-ui"/>
              </a:rPr>
              <a:t>3</a:t>
            </a:r>
            <a:r>
              <a:rPr lang="zh-CN" altLang="en-US" b="0" i="0" dirty="0">
                <a:solidFill>
                  <a:srgbClr val="000000"/>
                </a:solidFill>
                <a:effectLst/>
                <a:latin typeface="system-ui"/>
              </a:rPr>
              <a:t>章</a:t>
            </a:r>
            <a:r>
              <a:rPr lang="en-US" altLang="zh-CN" b="0" i="0" dirty="0">
                <a:solidFill>
                  <a:srgbClr val="000000"/>
                </a:solidFill>
                <a:effectLst/>
                <a:latin typeface="system-ui"/>
              </a:rPr>
              <a:t>4</a:t>
            </a:r>
            <a:r>
              <a:rPr lang="zh-CN" altLang="en-US" b="0" i="0" dirty="0">
                <a:solidFill>
                  <a:srgbClr val="000000"/>
                </a:solidFill>
                <a:effectLst/>
                <a:latin typeface="system-ui"/>
              </a:rPr>
              <a:t>章，从亚当的儿子该隐到拉麦仅仅几代人，骄傲悖逆的程度就翻了好几倍（从“七”到“七十七”）；我们见证过去二十年社会的堕落的程度，也是令人诧异。罪的繁衍速度使堕落和败坏成为一个社会性的现象和问题，所以教会传福音、劝人悔改认罪归向神，也不能完全回避社会层面的问题。</a:t>
            </a:r>
            <a:endParaRPr lang="en-US" altLang="zh-CN" b="0" i="0" dirty="0">
              <a:solidFill>
                <a:srgbClr val="000000"/>
              </a:solidFill>
              <a:effectLst/>
              <a:latin typeface="system-ui"/>
            </a:endParaRPr>
          </a:p>
          <a:p>
            <a:pPr lvl="1" algn="l"/>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几个星期前听到一位传道人说，现在团契的女孩子不轻易出门，因为出门一次要花很多时间精心装饰。爱美、对美的事物欣赏，这是神造我们有这样的特质。但是我们也要警醒，不要过分追求外在的装饰。</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约翰一书</a:t>
            </a:r>
            <a:r>
              <a:rPr lang="en-US" altLang="zh-CN" b="0" i="0" dirty="0">
                <a:solidFill>
                  <a:srgbClr val="000000"/>
                </a:solidFill>
                <a:effectLst/>
                <a:latin typeface="system-ui"/>
              </a:rPr>
              <a:t>2</a:t>
            </a:r>
            <a:r>
              <a:rPr lang="zh-CN" altLang="en-US" b="0" i="0" dirty="0">
                <a:solidFill>
                  <a:srgbClr val="000000"/>
                </a:solidFill>
                <a:effectLst/>
                <a:latin typeface="system-ui"/>
              </a:rPr>
              <a:t>：</a:t>
            </a:r>
          </a:p>
          <a:p>
            <a:pPr lvl="1" algn="l"/>
            <a:r>
              <a:rPr lang="en-US" altLang="zh-CN" b="0" i="0" dirty="0">
                <a:solidFill>
                  <a:srgbClr val="000000"/>
                </a:solidFill>
                <a:effectLst/>
                <a:latin typeface="system-ui"/>
              </a:rPr>
              <a:t>16 </a:t>
            </a:r>
            <a:r>
              <a:rPr lang="zh-CN" altLang="en-US" b="0" i="0" dirty="0">
                <a:solidFill>
                  <a:srgbClr val="000000"/>
                </a:solidFill>
                <a:effectLst/>
                <a:latin typeface="system-ui"/>
              </a:rPr>
              <a:t>因 为 凡 世 界 上 的 事 ， 就 像 肉 体 的 情 欲 ， 眼 目 的 情 欲 ， 并 今 生 的 骄 傲 ， 都 不 是 从 父 来 的 ， 乃 是 从 世 界 来 的 。</a:t>
            </a:r>
          </a:p>
          <a:p>
            <a:pPr lvl="1" algn="l"/>
            <a:r>
              <a:rPr lang="en-US" altLang="zh-CN" b="0" i="0" dirty="0">
                <a:solidFill>
                  <a:srgbClr val="000000"/>
                </a:solidFill>
                <a:effectLst/>
                <a:latin typeface="system-ui"/>
              </a:rPr>
              <a:t>17 </a:t>
            </a:r>
            <a:r>
              <a:rPr lang="zh-CN" altLang="en-US" b="0" i="0" dirty="0">
                <a:solidFill>
                  <a:srgbClr val="000000"/>
                </a:solidFill>
                <a:effectLst/>
                <a:latin typeface="system-ui"/>
              </a:rPr>
              <a:t>这 世 界 和 其 上 的 情 欲 都 要 过 去 ， 惟 独 遵 行 神 旨 意 的 ， 是 永 远 常 存 。</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我们个人生命中，要警醒眼目的情欲；还有前面经文中自高之士“今生的骄傲”；一切的偶像，神都会打碎。</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在那日，当巴比伦的军队围困、掳掠耶路撒冷城时，这些狂傲卖弄的女子蒙羞、男丁倒毙在刀下。</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在那日”，好像先知以赛亚预言将来事件的镜头，不是一个镜头，而是两个镜头。一个长镜头用于聚焦“主的日子”，大而可畏的日子，就是主基督再来在全地施行公义审判的日子（还未发生）；另一个短镜头，聚焦巴比伦围困、掳掠耶路撒冷的事件（已经发生），神使用巴比伦作祂的杖管教祂的子民、惩罚其中高傲、懈慢之人。</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所以，神按照祂的时间表施行审判，有终极的审判，也有近处的审判，公义的审判不会缺席。愿我们持守基督里的信心，在属灵争战中，靠着基督站立得稳。</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algn="l"/>
            <a:endParaRPr lang="zh-TW" alt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12</a:t>
            </a:fld>
            <a:endParaRPr lang="en-US"/>
          </a:p>
        </p:txBody>
      </p:sp>
    </p:spTree>
    <p:extLst>
      <p:ext uri="{BB962C8B-B14F-4D97-AF65-F5344CB8AC3E}">
        <p14:creationId xmlns:p14="http://schemas.microsoft.com/office/powerpoint/2010/main" val="1933280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今天内容比较多。我们来总结一下。</a:t>
            </a:r>
            <a:endParaRPr lang="en-US" altLang="zh-CN" dirty="0"/>
          </a:p>
          <a:p>
            <a:endParaRPr lang="en-US" dirty="0"/>
          </a:p>
          <a:p>
            <a:r>
              <a:rPr lang="zh-CN" altLang="en-US" dirty="0"/>
              <a:t>首先，我们来反省自己的个人生命。如果我们读神的话仅仅是为了批评别人、甚至定别人的罪，这样读圣经就失去了意义。</a:t>
            </a:r>
            <a:endParaRPr lang="en-US" altLang="zh-CN" dirty="0"/>
          </a:p>
          <a:p>
            <a:endParaRPr lang="en-US" altLang="zh-CN" dirty="0"/>
          </a:p>
          <a:p>
            <a:pPr marL="228600" indent="-228600">
              <a:buAutoNum type="arabicPeriod"/>
            </a:pPr>
            <a:r>
              <a:rPr lang="zh-CN" altLang="en-US" dirty="0"/>
              <a:t>算命、占星这些事一直都有。我们信靠神的话、信靠基督，我们还会沾染这些吗？</a:t>
            </a:r>
            <a:endParaRPr lang="en-US" altLang="zh-CN" dirty="0"/>
          </a:p>
          <a:p>
            <a:pPr marL="228600" indent="-228600">
              <a:buAutoNum type="arabicPeriod"/>
            </a:pPr>
            <a:r>
              <a:rPr lang="zh-CN" altLang="en-US" dirty="0"/>
              <a:t>让人自高的事物，在我们心里是否也占据了重要的位置、在我们的空间和时间上是否占据了重要的位置，这些事物是否成了我们焦虑的原因？甚至我们在教会服事是为了抬高自己呢，还是为了荣耀神？</a:t>
            </a:r>
            <a:endParaRPr lang="en-US" altLang="zh-CN" dirty="0"/>
          </a:p>
          <a:p>
            <a:pPr marL="228600" indent="-228600">
              <a:buAutoNum type="arabicPeriod"/>
            </a:pPr>
            <a:r>
              <a:rPr lang="zh-CN" altLang="en-US" dirty="0"/>
              <a:t>我们每天最关注的事是吃什么、喝什么吗？认识神的话、行出祂的旨意和命令，这应该是我们生命的重点。</a:t>
            </a:r>
            <a:endParaRPr lang="en-US" altLang="zh-CN" dirty="0"/>
          </a:p>
          <a:p>
            <a:pPr marL="228600" indent="-228600">
              <a:buAutoNum type="arabicPeriod"/>
            </a:pPr>
            <a:r>
              <a:rPr lang="zh-CN" altLang="en-US" dirty="0"/>
              <a:t>我们是否</a:t>
            </a:r>
            <a:r>
              <a:rPr lang="zh-CN" altLang="en-US" b="1" dirty="0"/>
              <a:t>过于</a:t>
            </a:r>
            <a:r>
              <a:rPr lang="zh-CN" altLang="en-US" dirty="0"/>
              <a:t>依赖某个人或者组织？神的确会使用个人或组织来帮助人，但是心里上的依赖会变成偶像崇拜。“</a:t>
            </a:r>
            <a:r>
              <a:rPr lang="zh-CN" altLang="en-US" b="0" i="0" dirty="0">
                <a:effectLst/>
                <a:latin typeface="Arial" panose="020B0604020202020204" pitchFamily="34" charset="0"/>
              </a:rPr>
              <a:t>耶和华是我的力量，是我的盾牌，我心里倚靠他就得帮助。”</a:t>
            </a:r>
            <a:endParaRPr lang="en-US" altLang="zh-CN" b="0" i="0" dirty="0">
              <a:effectLst/>
              <a:latin typeface="Arial" panose="020B0604020202020204" pitchFamily="34" charset="0"/>
            </a:endParaRPr>
          </a:p>
          <a:p>
            <a:pPr marL="228600" indent="-228600">
              <a:buAutoNum type="arabicPeriod"/>
            </a:pPr>
            <a:r>
              <a:rPr lang="zh-CN" altLang="en-US" b="0" i="0" dirty="0">
                <a:effectLst/>
                <a:latin typeface="Arial" panose="020B0604020202020204" pitchFamily="34" charset="0"/>
              </a:rPr>
              <a:t>我们所处这个物质发达、物欲横流的时代，我们要警醒不在这方面沾染世俗、也就不会热衷于积财宝在地上。</a:t>
            </a:r>
            <a:endParaRPr lang="en-US" altLang="zh-CN" b="0" i="0" dirty="0">
              <a:effectLst/>
              <a:latin typeface="Arial" panose="020B0604020202020204" pitchFamily="34" charset="0"/>
            </a:endParaRPr>
          </a:p>
          <a:p>
            <a:pPr marL="0" indent="0">
              <a:buNone/>
            </a:pPr>
            <a:endParaRPr lang="en-US" altLang="zh-CN" b="0" i="0" dirty="0">
              <a:effectLst/>
              <a:latin typeface="Arial" panose="020B0604020202020204" pitchFamily="34" charset="0"/>
            </a:endParaRPr>
          </a:p>
          <a:p>
            <a:pPr algn="l" fontAlgn="t"/>
            <a:r>
              <a:rPr lang="zh-CN" altLang="en-US" b="0" i="0" dirty="0">
                <a:effectLst/>
                <a:latin typeface="Arial" panose="020B0604020202020204" pitchFamily="34" charset="0"/>
              </a:rPr>
              <a:t>这两章的内容描述犹大国社会层面的腐败和罪恶。人骄傲的罪性使身居高位的领袖和精英傲慢骄傲、并且利用权力损人肥己，误导和欺压百姓。而百姓似乎也甘受误导和欺压，因为他们心里不依靠神、就会依靠那些身居高位的人。</a:t>
            </a:r>
            <a:endParaRPr lang="en-US" altLang="zh-CN" b="0" i="0" dirty="0">
              <a:effectLst/>
              <a:latin typeface="Arial" panose="020B0604020202020204" pitchFamily="34" charset="0"/>
            </a:endParaRPr>
          </a:p>
          <a:p>
            <a:pPr algn="l" fontAlgn="t"/>
            <a:r>
              <a:rPr lang="zh-CN" altLang="en-US" b="0" i="0" dirty="0">
                <a:effectLst/>
                <a:latin typeface="Arial" panose="020B0604020202020204" pitchFamily="34" charset="0"/>
              </a:rPr>
              <a:t>美国政府要职的官员和世界企业财团的精英彼此勾结、行贿受贿、滥用财政，最近三年，虽然美国的主流媒体不断打压真相（主流媒体被精英买通和控制），我们还是通过其他媒体了解了许多真相。感谢神，神怜悯我们，兴起一些人报道真相，包括马斯克目前所做的、包括白等儿子的电脑有机会曝光，若不是神的作为，我们怎么能知道？知道了又怎样呢？我们既然知道了就像先知以赛亚一样告诉别人，让人认识到罪的社会后果和属灵后果，使人悔改归向主。</a:t>
            </a:r>
            <a:endParaRPr lang="en-US" altLang="zh-CN" b="0" i="0" dirty="0">
              <a:effectLst/>
              <a:latin typeface="Arial" panose="020B0604020202020204" pitchFamily="34" charset="0"/>
            </a:endParaRPr>
          </a:p>
          <a:p>
            <a:pPr algn="l" fontAlgn="t"/>
            <a:endParaRPr lang="en-US" altLang="zh-CN" b="0" i="0" dirty="0">
              <a:effectLst/>
              <a:latin typeface="Arial" panose="020B0604020202020204" pitchFamily="34" charset="0"/>
            </a:endParaRPr>
          </a:p>
          <a:p>
            <a:pPr algn="l" fontAlgn="t"/>
            <a:r>
              <a:rPr lang="zh-CN" altLang="en-US" b="0" i="0" dirty="0">
                <a:effectLst/>
                <a:latin typeface="Arial" panose="020B0604020202020204" pitchFamily="34" charset="0"/>
              </a:rPr>
              <a:t>先知以赛亚是一位传福音者。他的信息里有基督的国，公义和平的国度是我们的盼望，也有基督的审判。他指责罪、毫不含糊。他的忠心和勇气是我们所需要的。</a:t>
            </a:r>
            <a:endParaRPr lang="en-US" altLang="zh-CN" b="0" i="0" dirty="0">
              <a:effectLst/>
              <a:latin typeface="Arial" panose="020B0604020202020204" pitchFamily="34" charset="0"/>
            </a:endParaRPr>
          </a:p>
          <a:p>
            <a:pPr algn="l" fontAlgn="t"/>
            <a:endParaRPr lang="en-US" altLang="zh-CN" b="0" i="0" dirty="0">
              <a:effectLst/>
              <a:latin typeface="Arial" panose="020B0604020202020204" pitchFamily="34" charset="0"/>
            </a:endParaRPr>
          </a:p>
          <a:p>
            <a:pPr algn="l" fontAlgn="t"/>
            <a:endParaRPr lang="zh-CN" altLang="en-US" b="0" i="0" dirty="0">
              <a:effectLst/>
              <a:latin typeface="Arial" panose="020B0604020202020204" pitchFamily="34" charset="0"/>
            </a:endParaRPr>
          </a:p>
          <a:p>
            <a:pPr marL="0" indent="0">
              <a:buNone/>
            </a:pP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13</a:t>
            </a:fld>
            <a:endParaRPr lang="en-US"/>
          </a:p>
        </p:txBody>
      </p:sp>
    </p:spTree>
    <p:extLst>
      <p:ext uri="{BB962C8B-B14F-4D97-AF65-F5344CB8AC3E}">
        <p14:creationId xmlns:p14="http://schemas.microsoft.com/office/powerpoint/2010/main" val="2438093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我们前面说过，以赛亚书可分为两部分。第一部分是</a:t>
            </a:r>
            <a:r>
              <a:rPr lang="en-US" altLang="zh-CN" dirty="0"/>
              <a:t>1-39</a:t>
            </a:r>
            <a:r>
              <a:rPr lang="zh-CN" altLang="en-US" dirty="0"/>
              <a:t>章。</a:t>
            </a:r>
            <a:endParaRPr lang="en-US" dirty="0"/>
          </a:p>
          <a:p>
            <a:endParaRPr lang="en-US" dirty="0"/>
          </a:p>
          <a:p>
            <a:r>
              <a:rPr lang="en-US" dirty="0"/>
              <a:t>1-12</a:t>
            </a:r>
            <a:r>
              <a:rPr lang="zh-CN" altLang="en-US" dirty="0"/>
              <a:t>章针对犹大国和耶路撒冷。其中，</a:t>
            </a:r>
            <a:r>
              <a:rPr lang="en-US" altLang="zh-CN" dirty="0"/>
              <a:t>1-5</a:t>
            </a:r>
            <a:r>
              <a:rPr lang="zh-CN" altLang="en-US" dirty="0"/>
              <a:t>章描述了犹大国的现状；</a:t>
            </a:r>
            <a:r>
              <a:rPr lang="en-US" altLang="zh-CN" dirty="0"/>
              <a:t>6-12</a:t>
            </a:r>
            <a:r>
              <a:rPr lang="zh-CN" altLang="en-US" dirty="0"/>
              <a:t>章涉及先知与亚哈斯王的互动的一段历史。亚哈斯在位期间，神保护耶路撒冷免受倾覆。</a:t>
            </a:r>
            <a:endParaRPr lang="en-US" altLang="zh-CN" dirty="0"/>
          </a:p>
          <a:p>
            <a:endParaRPr lang="en-US" dirty="0"/>
          </a:p>
          <a:p>
            <a:r>
              <a:rPr lang="en-US" dirty="0"/>
              <a:t>13-23</a:t>
            </a:r>
            <a:r>
              <a:rPr lang="zh-CN" altLang="en-US" dirty="0"/>
              <a:t>章是对犹大周边诸国的预言，强国兴起、行毁灭杀戮的军队将要临到</a:t>
            </a:r>
            <a:endParaRPr lang="en-US" altLang="zh-CN" dirty="0"/>
          </a:p>
          <a:p>
            <a:endParaRPr lang="en-US" dirty="0"/>
          </a:p>
          <a:p>
            <a:r>
              <a:rPr lang="en-US" dirty="0"/>
              <a:t>24-27</a:t>
            </a:r>
            <a:r>
              <a:rPr lang="zh-CN" altLang="en-US" dirty="0"/>
              <a:t>章是对前面的一个总结：地上满了悖逆和骄傲，神将使全地荒凉；但是击打之后，神还要拯救</a:t>
            </a:r>
            <a:endParaRPr lang="en-US" altLang="zh-CN" dirty="0"/>
          </a:p>
          <a:p>
            <a:endParaRPr lang="en-US" dirty="0"/>
          </a:p>
          <a:p>
            <a:r>
              <a:rPr lang="en-US" dirty="0"/>
              <a:t>28-35</a:t>
            </a:r>
            <a:r>
              <a:rPr lang="zh-CN" altLang="en-US" dirty="0"/>
              <a:t>章，神再次呼召祂的子民要专心信靠祂，不是靠马车、不是靠势力，不要信靠人，除去一切的偶像，专心倚靠神。</a:t>
            </a:r>
            <a:endParaRPr lang="en-US" altLang="zh-CN" dirty="0"/>
          </a:p>
          <a:p>
            <a:endParaRPr lang="en-US" dirty="0"/>
          </a:p>
          <a:p>
            <a:r>
              <a:rPr lang="en-US" dirty="0"/>
              <a:t>36-39</a:t>
            </a:r>
            <a:r>
              <a:rPr lang="zh-CN" altLang="en-US" dirty="0"/>
              <a:t>章是先知与希西家王互动的一段历史。面对亚述的威胁、兵临城下，神再次拯救耶路撒冷免遭倾覆。然而希西家在接下来的试验中显出他的骄傲，先知对他说预言，耶路撒冷将来必倾覆在巴比伦手中，以赛亚书第一部分就此结束。人很难专心信靠神、专心荣耀神。在旧约里我们没有找到一位完全对神专心的，直到神的儿子耶稣降临，主耶稣说，“我没有一件事是凭着自己作的”（约翰福音</a:t>
            </a:r>
            <a:r>
              <a:rPr lang="en-US" altLang="zh-CN" dirty="0"/>
              <a:t>8</a:t>
            </a:r>
            <a:r>
              <a:rPr lang="zh-CN" altLang="en-US" dirty="0"/>
              <a:t>：</a:t>
            </a:r>
            <a:r>
              <a:rPr lang="en-US" altLang="zh-CN" dirty="0"/>
              <a:t>28</a:t>
            </a:r>
            <a:r>
              <a:rPr lang="zh-CN" altLang="en-US" dirty="0"/>
              <a:t>），都是按照父神的旨意，</a:t>
            </a:r>
            <a:endParaRPr lang="en-US" altLang="zh-CN" dirty="0"/>
          </a:p>
          <a:p>
            <a:endParaRPr lang="en-US" dirty="0"/>
          </a:p>
          <a:p>
            <a:r>
              <a:rPr lang="zh-CN" altLang="en-US" dirty="0"/>
              <a:t>约翰福音</a:t>
            </a:r>
            <a:r>
              <a:rPr lang="en-US" altLang="zh-CN" dirty="0"/>
              <a:t>8</a:t>
            </a:r>
            <a:r>
              <a:rPr lang="zh-CN" altLang="en-US" dirty="0"/>
              <a:t>：</a:t>
            </a:r>
            <a:r>
              <a:rPr lang="en-US" altLang="zh-CN" b="1" i="0" baseline="30000" dirty="0">
                <a:solidFill>
                  <a:srgbClr val="000000"/>
                </a:solidFill>
                <a:effectLst/>
                <a:latin typeface="system-ui"/>
              </a:rPr>
              <a:t>28 </a:t>
            </a:r>
            <a:r>
              <a:rPr lang="zh-CN" altLang="en-US" b="0" i="0" dirty="0">
                <a:solidFill>
                  <a:srgbClr val="000000"/>
                </a:solidFill>
                <a:effectLst/>
                <a:latin typeface="system-ui"/>
              </a:rPr>
              <a:t>所 以 耶 稣 说 ： 你 们 举 起 人 子 以 後 ， 必 知 道 我 是 基 督 ， 并 且 知 道 我 没 有 一 件 事 是 凭 着 自 己 作 的 。 我 说 这 些 话 乃 是 照 着 父 所 教 训 我 的 。</a:t>
            </a:r>
            <a:r>
              <a:rPr lang="en-US" altLang="zh-CN" b="1" i="0" baseline="30000" dirty="0">
                <a:solidFill>
                  <a:srgbClr val="000000"/>
                </a:solidFill>
                <a:effectLst/>
                <a:latin typeface="system-ui"/>
              </a:rPr>
              <a:t>29 </a:t>
            </a:r>
            <a:r>
              <a:rPr lang="zh-CN" altLang="en-US" b="0" i="0" dirty="0">
                <a:solidFill>
                  <a:srgbClr val="000000"/>
                </a:solidFill>
                <a:effectLst/>
                <a:latin typeface="system-ui"/>
              </a:rPr>
              <a:t>那 差 我 来 的 是 与 我 同 在 ； 他 没 有 撇 下 我 独 自 在 这 里 ， 因 为 我 常 做 他 所 喜 悦 的 事 。</a:t>
            </a:r>
          </a:p>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2</a:t>
            </a:fld>
            <a:endParaRPr lang="en-US"/>
          </a:p>
        </p:txBody>
      </p:sp>
    </p:spTree>
    <p:extLst>
      <p:ext uri="{BB962C8B-B14F-4D97-AF65-F5344CB8AC3E}">
        <p14:creationId xmlns:p14="http://schemas.microsoft.com/office/powerpoint/2010/main" val="2848103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3</a:t>
            </a:fld>
            <a:endParaRPr lang="en-US"/>
          </a:p>
        </p:txBody>
      </p:sp>
    </p:spTree>
    <p:extLst>
      <p:ext uri="{BB962C8B-B14F-4D97-AF65-F5344CB8AC3E}">
        <p14:creationId xmlns:p14="http://schemas.microsoft.com/office/powerpoint/2010/main" val="2752564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第一章最后部分的内容是，神必救赎，神必审判。神救赎锡安，也就是耶路撒冷，也就是指以色列这个民族，其中悔改归正的得蒙救赎，悖逆不悔改的必败亡，这是神的审判。</a:t>
            </a:r>
            <a:endParaRPr lang="en-US" altLang="zh-CN" dirty="0"/>
          </a:p>
          <a:p>
            <a:r>
              <a:rPr lang="zh-CN" altLang="en-US" dirty="0"/>
              <a:t>审判之后，末后的日子（复数）是怎样的？就是千禧年，我们在前面背景知识的第三次课已经比较详细的介绍了千禧年的时间线和有关情形（所以这里我们只简要概括的描述一下）：耶稣基督作王，统治万国万邦。在千禧年之前，以色列民经历了大患难，主第二次降临拯救了祂的选民以色列，于是以色列民作为一个族群终于悔改归主。在千禧年他们作神的祭司，传讲主的训诲、帮助多国的民认识基督、认识神，“万民都要流归这山”，神的名得荣耀。</a:t>
            </a:r>
            <a:endParaRPr lang="en-US" altLang="zh-CN" dirty="0"/>
          </a:p>
          <a:p>
            <a:endParaRPr lang="en-US" altLang="zh-CN" dirty="0"/>
          </a:p>
          <a:p>
            <a:r>
              <a:rPr lang="zh-CN" altLang="en-US" dirty="0"/>
              <a:t>第</a:t>
            </a:r>
            <a:r>
              <a:rPr lang="en-US" altLang="zh-CN" dirty="0"/>
              <a:t>3</a:t>
            </a:r>
            <a:r>
              <a:rPr lang="zh-CN" altLang="en-US" dirty="0"/>
              <a:t>节：“耶和华的山” 指什么？耶和华的山就是锡安山，就是耶路撒冷，强调这是“耶和华的”山，是表明，有神的同在、祝福和统治。</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神的殿还会再建吗？有一群基督徒甚至神学家认为以色列被教会取代，于是把旧约里有关以色列的预言都改为是对教会的预言，这样随意地灵意解经，是错误的。大家想一想，当时以色列人从先知以赛亚听到这样的应许，“奔雅各神的殿”，“</a:t>
            </a:r>
            <a:r>
              <a:rPr lang="zh-CN" altLang="en-US" sz="1200" b="0" i="0" dirty="0">
                <a:solidFill>
                  <a:srgbClr val="3D3D3D"/>
                </a:solidFill>
                <a:effectLst/>
                <a:latin typeface="FangSong" panose="02010609060101010101" pitchFamily="49" charset="-122"/>
                <a:ea typeface="FangSong" panose="02010609060101010101" pitchFamily="49" charset="-122"/>
              </a:rPr>
              <a:t>训诲必出于锡安”，</a:t>
            </a:r>
            <a:r>
              <a:rPr lang="zh-CN" altLang="en-US" dirty="0"/>
              <a:t>他们会怎样理解呢？神不会“更换”概念，神的应许必定改变。）</a:t>
            </a:r>
            <a:endParaRPr lang="en-US" altLang="zh-CN" dirty="0"/>
          </a:p>
          <a:p>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第</a:t>
            </a:r>
            <a:r>
              <a:rPr lang="en-US" altLang="zh-CN" dirty="0"/>
              <a:t>4</a:t>
            </a:r>
            <a:r>
              <a:rPr lang="zh-CN" altLang="en-US" dirty="0"/>
              <a:t>节：主基督的国完全降临，主亲自在地上施行审判、判断是非，地上战争止息。唯有基督耶稣能够完全公正公义的审判，有公正公义的仲裁才可能实现和平。</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基督在列国中审判，世界实现和平，以至于刀和枪不再有用武之地，刀被重新打成犁头、枪成了镰刀。各国不再军备竞赛、不再热衷于研发尖端的现代军事武器。</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美国</a:t>
            </a:r>
            <a:r>
              <a:rPr lang="en-US" altLang="zh-CN" dirty="0"/>
              <a:t>GDP</a:t>
            </a:r>
            <a:r>
              <a:rPr lang="zh-CN" altLang="en-US" dirty="0"/>
              <a:t>是</a:t>
            </a:r>
            <a:r>
              <a:rPr lang="en-US" altLang="zh-CN" dirty="0"/>
              <a:t>23</a:t>
            </a:r>
            <a:r>
              <a:rPr lang="zh-CN" altLang="en-US" dirty="0"/>
              <a:t>万亿，国防部的预算接近</a:t>
            </a:r>
            <a:r>
              <a:rPr lang="en-US" altLang="zh-CN" dirty="0"/>
              <a:t>2</a:t>
            </a:r>
            <a:r>
              <a:rPr lang="zh-CN" altLang="en-US" dirty="0"/>
              <a:t>万亿（</a:t>
            </a:r>
            <a:r>
              <a:rPr lang="en-US" altLang="zh-CN" dirty="0"/>
              <a:t>8~9%</a:t>
            </a:r>
            <a:r>
              <a:rPr lang="zh-CN" altLang="en-US" dirty="0"/>
              <a:t>），更不要说战争伤亡给家庭带来的恐惧和痛苦。</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弥迦书</a:t>
            </a:r>
            <a:r>
              <a:rPr lang="en-US" altLang="zh-CN" dirty="0"/>
              <a:t>4</a:t>
            </a:r>
            <a:r>
              <a:rPr lang="zh-CN" altLang="en-US" dirty="0"/>
              <a:t>章有非常类似的经文，多了一句，“</a:t>
            </a:r>
            <a:r>
              <a:rPr lang="zh-CN" altLang="en-US" b="1" i="0" dirty="0">
                <a:solidFill>
                  <a:srgbClr val="000000"/>
                </a:solidFill>
                <a:effectLst/>
                <a:latin typeface="system-ui"/>
              </a:rPr>
              <a:t>人人都要坐在自己葡萄树下和无花果树下，无人惊吓”。</a:t>
            </a:r>
            <a:endParaRPr lang="en-US" altLang="zh-CN"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zh-CN" altLang="en-US" dirty="0"/>
              <a:t>弥迦书</a:t>
            </a:r>
            <a:r>
              <a:rPr lang="en-US" altLang="zh-CN" b="1" i="0" dirty="0">
                <a:solidFill>
                  <a:srgbClr val="000000"/>
                </a:solidFill>
                <a:effectLst/>
                <a:latin typeface="system-ui"/>
              </a:rPr>
              <a:t>4 </a:t>
            </a:r>
            <a:r>
              <a:rPr lang="en-US" altLang="zh-CN" b="1" i="0" baseline="30000" dirty="0">
                <a:solidFill>
                  <a:srgbClr val="000000"/>
                </a:solidFill>
                <a:effectLst/>
                <a:latin typeface="system-ui"/>
              </a:rPr>
              <a:t>1</a:t>
            </a:r>
            <a:r>
              <a:rPr lang="zh-CN" altLang="en-US" b="0" i="0" dirty="0">
                <a:solidFill>
                  <a:srgbClr val="000000"/>
                </a:solidFill>
                <a:effectLst/>
                <a:latin typeface="system-ui"/>
              </a:rPr>
              <a:t>末后的日子，耶和华殿的山必坚立超乎诸山，高举过于万岭，万民都要流归这山。 </a:t>
            </a:r>
            <a:r>
              <a:rPr lang="en-US" altLang="zh-CN" b="1" i="0" baseline="30000" dirty="0">
                <a:solidFill>
                  <a:srgbClr val="000000"/>
                </a:solidFill>
                <a:effectLst/>
                <a:latin typeface="system-ui"/>
              </a:rPr>
              <a:t>2 </a:t>
            </a:r>
            <a:r>
              <a:rPr lang="zh-CN" altLang="en-US" b="0" i="0" dirty="0">
                <a:solidFill>
                  <a:srgbClr val="000000"/>
                </a:solidFill>
                <a:effectLst/>
                <a:latin typeface="system-ui"/>
              </a:rPr>
              <a:t>必有许多国的民前往，说：“来吧！我们登耶和华的山，奔</a:t>
            </a:r>
            <a:r>
              <a:rPr lang="zh-CN" altLang="en-US" b="0" i="0" u="sng" dirty="0">
                <a:solidFill>
                  <a:srgbClr val="000000"/>
                </a:solidFill>
                <a:effectLst/>
                <a:latin typeface="system-ui"/>
              </a:rPr>
              <a:t>雅各</a:t>
            </a:r>
            <a:r>
              <a:rPr lang="zh-CN" altLang="en-US" b="0" i="0" dirty="0">
                <a:solidFill>
                  <a:srgbClr val="000000"/>
                </a:solidFill>
                <a:effectLst/>
                <a:latin typeface="system-ui"/>
              </a:rPr>
              <a:t>神的殿。主必将他的道教训我们，我们也要行他的路，因为训诲必出于</a:t>
            </a:r>
            <a:r>
              <a:rPr lang="zh-CN" altLang="en-US" b="0" i="0" u="sng" dirty="0">
                <a:solidFill>
                  <a:srgbClr val="000000"/>
                </a:solidFill>
                <a:effectLst/>
                <a:latin typeface="system-ui"/>
              </a:rPr>
              <a:t>锡安</a:t>
            </a:r>
            <a:r>
              <a:rPr lang="zh-CN" altLang="en-US" b="0" i="0" dirty="0">
                <a:solidFill>
                  <a:srgbClr val="000000"/>
                </a:solidFill>
                <a:effectLst/>
                <a:latin typeface="system-ui"/>
              </a:rPr>
              <a:t>，耶和华的言语必出于</a:t>
            </a:r>
            <a:r>
              <a:rPr lang="zh-CN" altLang="en-US" b="0" i="0" u="sng" dirty="0">
                <a:solidFill>
                  <a:srgbClr val="000000"/>
                </a:solidFill>
                <a:effectLst/>
                <a:latin typeface="system-ui"/>
              </a:rPr>
              <a:t>耶路撒冷</a:t>
            </a:r>
            <a:r>
              <a:rPr lang="zh-CN" altLang="en-US" b="0" i="0" dirty="0">
                <a:solidFill>
                  <a:srgbClr val="000000"/>
                </a:solidFill>
                <a:effectLst/>
                <a:latin typeface="system-ui"/>
              </a:rPr>
              <a:t>。” </a:t>
            </a:r>
            <a:r>
              <a:rPr lang="en-US" altLang="zh-CN" b="1" i="0" baseline="30000" dirty="0">
                <a:solidFill>
                  <a:srgbClr val="000000"/>
                </a:solidFill>
                <a:effectLst/>
                <a:latin typeface="system-ui"/>
              </a:rPr>
              <a:t>3 </a:t>
            </a:r>
            <a:r>
              <a:rPr lang="zh-CN" altLang="en-US" b="0" i="0" dirty="0">
                <a:solidFill>
                  <a:srgbClr val="000000"/>
                </a:solidFill>
                <a:effectLst/>
                <a:latin typeface="system-ui"/>
              </a:rPr>
              <a:t>他必在多国的民中施行审判，为远方强盛的国断定是非。他们要将刀打成犁头，把枪打成镰刀。这国不举刀攻击那国，他们也不再学习战事。 </a:t>
            </a:r>
            <a:r>
              <a:rPr lang="en-US" altLang="zh-CN" b="1" i="0" baseline="30000" dirty="0">
                <a:solidFill>
                  <a:srgbClr val="000000"/>
                </a:solidFill>
                <a:effectLst/>
                <a:latin typeface="system-ui"/>
              </a:rPr>
              <a:t>4 </a:t>
            </a:r>
            <a:r>
              <a:rPr lang="zh-CN" altLang="en-US" b="1" i="0" dirty="0">
                <a:solidFill>
                  <a:srgbClr val="000000"/>
                </a:solidFill>
                <a:effectLst/>
                <a:latin typeface="system-ui"/>
              </a:rPr>
              <a:t>人人都要坐在自己葡萄树下和无花果树下，无人惊吓</a:t>
            </a:r>
            <a:r>
              <a:rPr lang="zh-CN" altLang="en-US" b="0" i="0" dirty="0">
                <a:solidFill>
                  <a:srgbClr val="000000"/>
                </a:solidFill>
                <a:effectLst/>
                <a:latin typeface="system-ui"/>
              </a:rPr>
              <a:t>。这是万军之耶和华亲口说的。</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现在俄乌交战，被卷入战争的老百姓若读到这句经文，会感慨万千。我们也何尝不盼望和平、安息的日子？各国的老百姓都盼望和平。所以，这句经文也被刻在纽约联合国总部的一堵墙上，“他们要将刀打成犁头，把枪打成镰刀。这国不举刀攻击那国，他们也不再学习战事”。但是，联合国有能力使战争止息吗？美国可以吗？基督是和平的君王。</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第</a:t>
            </a:r>
            <a:r>
              <a:rPr lang="en-US" altLang="zh-CN" dirty="0"/>
              <a:t>5</a:t>
            </a:r>
            <a:r>
              <a:rPr lang="zh-CN" altLang="en-US" dirty="0"/>
              <a:t>节，雅各就是以色列，雅各家就是以色列人，“</a:t>
            </a:r>
            <a:r>
              <a:rPr lang="zh-CN" altLang="en-US" sz="1200" b="0" i="0" dirty="0">
                <a:solidFill>
                  <a:srgbClr val="3D3D3D"/>
                </a:solidFill>
                <a:effectLst/>
                <a:latin typeface="FangSong" panose="02010609060101010101" pitchFamily="49" charset="-122"/>
                <a:ea typeface="FangSong" panose="02010609060101010101" pitchFamily="49" charset="-122"/>
              </a:rPr>
              <a:t>来吧！我们在耶和华的光明中行走</a:t>
            </a:r>
            <a:r>
              <a:rPr lang="zh-TW" altLang="en-US" sz="1200" b="0" i="0" dirty="0">
                <a:solidFill>
                  <a:srgbClr val="3D3D3D"/>
                </a:solidFill>
                <a:effectLst/>
                <a:latin typeface="FangSong" panose="02010609060101010101" pitchFamily="49" charset="-122"/>
                <a:ea typeface="FangSong" panose="02010609060101010101" pitchFamily="49" charset="-122"/>
              </a:rPr>
              <a:t>。</a:t>
            </a:r>
            <a:r>
              <a:rPr lang="zh-CN" altLang="en-US" sz="1200" b="0" i="0" dirty="0">
                <a:solidFill>
                  <a:srgbClr val="3D3D3D"/>
                </a:solidFill>
                <a:effectLst/>
                <a:latin typeface="FangSong" panose="02010609060101010101" pitchFamily="49" charset="-122"/>
                <a:ea typeface="FangSong" panose="02010609060101010101" pitchFamily="49" charset="-122"/>
              </a:rPr>
              <a:t>” 这是对以色列民的呼召。以色列民作为一个民族是头生的长子，“</a:t>
            </a:r>
            <a:r>
              <a:rPr lang="zh-CN" altLang="en-US" b="0" i="0" dirty="0">
                <a:solidFill>
                  <a:srgbClr val="000000"/>
                </a:solidFill>
                <a:effectLst/>
                <a:latin typeface="system-ui"/>
              </a:rPr>
              <a:t>耶 和 华 这 样 说 ： 以 色 列 是 我 的 儿 子 ， 我 的 长 子 。”（出埃及记</a:t>
            </a:r>
            <a:r>
              <a:rPr lang="en-US" altLang="zh-CN" b="0" i="0" dirty="0">
                <a:solidFill>
                  <a:srgbClr val="000000"/>
                </a:solidFill>
                <a:effectLst/>
                <a:latin typeface="system-ui"/>
              </a:rPr>
              <a:t>4</a:t>
            </a:r>
            <a:r>
              <a:rPr lang="zh-CN" altLang="en-US" b="0" i="0" dirty="0">
                <a:solidFill>
                  <a:srgbClr val="000000"/>
                </a:solidFill>
                <a:effectLst/>
                <a:latin typeface="system-ui"/>
              </a:rPr>
              <a:t>：</a:t>
            </a:r>
            <a:r>
              <a:rPr lang="en-US" altLang="zh-CN" b="0" i="0" dirty="0">
                <a:solidFill>
                  <a:srgbClr val="000000"/>
                </a:solidFill>
                <a:effectLst/>
                <a:latin typeface="system-ui"/>
              </a:rPr>
              <a:t>22</a:t>
            </a:r>
            <a:r>
              <a:rPr lang="zh-CN" altLang="en-US" b="0" i="0" dirty="0">
                <a:solidFill>
                  <a:srgbClr val="000000"/>
                </a:solidFill>
                <a:effectLst/>
                <a:latin typeface="system-ui"/>
              </a:rPr>
              <a:t>）</a:t>
            </a:r>
            <a:r>
              <a:rPr lang="zh-CN" altLang="en-US" sz="1200" b="0" i="0" dirty="0">
                <a:solidFill>
                  <a:srgbClr val="3D3D3D"/>
                </a:solidFill>
                <a:effectLst/>
                <a:latin typeface="FangSong" panose="02010609060101010101" pitchFamily="49" charset="-122"/>
                <a:ea typeface="FangSong" panose="02010609060101010101" pitchFamily="49" charset="-122"/>
              </a:rPr>
              <a:t>在第一章，神指出他们的罪他们的悖逆，神也应许了救赎和审判；第二章，神宣告了祂对以色列这个民族的旨意和赐予的盼望；所以神呼召祂的子民，回转向神、弃暗投明，就是离弃罪、归向神。</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a:t>
            </a:r>
            <a:r>
              <a:rPr lang="zh-TW" altLang="en-US" sz="1200" b="0" i="0" dirty="0">
                <a:solidFill>
                  <a:srgbClr val="3D3D3D"/>
                </a:solidFill>
                <a:effectLst/>
                <a:latin typeface="FangSong" panose="02010609060101010101" pitchFamily="49" charset="-122"/>
                <a:ea typeface="FangSong" panose="02010609060101010101" pitchFamily="49" charset="-122"/>
              </a:rPr>
              <a:t>來吧！我們在耶和華的光明中行走。</a:t>
            </a:r>
            <a:r>
              <a:rPr lang="zh-CN" altLang="en-US" sz="1200" b="0" i="0" dirty="0">
                <a:solidFill>
                  <a:srgbClr val="3D3D3D"/>
                </a:solidFill>
                <a:effectLst/>
                <a:latin typeface="FangSong" panose="02010609060101010101" pitchFamily="49" charset="-122"/>
                <a:ea typeface="FangSong" panose="02010609060101010101" pitchFamily="49" charset="-122"/>
              </a:rPr>
              <a:t>” 听到这个呼召，我们也心里一亮；这也是我们熟悉的经文，在新约圣经里，神藉着使徒约翰，呼召我们行在光中：</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lnSpc>
                <a:spcPct val="150000"/>
              </a:lnSpc>
            </a:pPr>
            <a:r>
              <a:rPr lang="zh-CN" altLang="en-US" sz="1200" b="0" i="0" dirty="0">
                <a:solidFill>
                  <a:srgbClr val="3D3D3D"/>
                </a:solidFill>
                <a:effectLst/>
                <a:latin typeface="FangSong" panose="02010609060101010101" pitchFamily="49" charset="-122"/>
                <a:ea typeface="FangSong" panose="02010609060101010101" pitchFamily="49" charset="-122"/>
              </a:rPr>
              <a:t>约翰一书</a:t>
            </a:r>
            <a:r>
              <a:rPr lang="en-US" altLang="zh-CN" sz="1200" b="0" i="0" dirty="0">
                <a:solidFill>
                  <a:srgbClr val="3D3D3D"/>
                </a:solidFill>
                <a:effectLst/>
                <a:latin typeface="FangSong" panose="02010609060101010101" pitchFamily="49" charset="-122"/>
                <a:ea typeface="FangSong" panose="02010609060101010101" pitchFamily="49" charset="-122"/>
              </a:rPr>
              <a:t>1</a:t>
            </a:r>
            <a:r>
              <a:rPr lang="zh-CN" altLang="en-US" sz="1200" b="0" i="0" dirty="0">
                <a:solidFill>
                  <a:srgbClr val="3D3D3D"/>
                </a:solidFill>
                <a:effectLst/>
                <a:latin typeface="FangSong" panose="02010609060101010101" pitchFamily="49" charset="-122"/>
                <a:ea typeface="FangSong" panose="02010609060101010101" pitchFamily="49" charset="-122"/>
              </a:rPr>
              <a:t>：</a:t>
            </a:r>
            <a:r>
              <a:rPr lang="en-US" altLang="zh-CN" b="1" i="0" u="none" strike="noStrike" dirty="0">
                <a:solidFill>
                  <a:srgbClr val="0092F2"/>
                </a:solidFill>
                <a:effectLst/>
                <a:latin typeface="Arial" panose="020B0604020202020204" pitchFamily="34" charset="0"/>
                <a:hlinkClick r:id="rId3"/>
              </a:rPr>
              <a:t>5</a:t>
            </a:r>
            <a:r>
              <a:rPr lang="zh-CN" altLang="en-US" b="1" i="0" dirty="0">
                <a:solidFill>
                  <a:srgbClr val="001320"/>
                </a:solidFill>
                <a:effectLst/>
                <a:latin typeface="Trebuchet"/>
              </a:rPr>
              <a:t>神 就 是 光 ， 在 他 毫 无 黑 暗 </a:t>
            </a:r>
            <a:r>
              <a:rPr lang="zh-CN" altLang="en-US" b="0" i="0" dirty="0">
                <a:solidFill>
                  <a:srgbClr val="001320"/>
                </a:solidFill>
                <a:effectLst/>
                <a:latin typeface="Trebuchet"/>
              </a:rPr>
              <a:t>。 这 是 我 们 从 主 所 听 见 、 又 报 给 你 们 的 信 息 。 </a:t>
            </a:r>
            <a:r>
              <a:rPr lang="en-US" altLang="zh-CN" b="1" i="0" u="none" strike="noStrike" dirty="0">
                <a:solidFill>
                  <a:srgbClr val="0092F2"/>
                </a:solidFill>
                <a:effectLst/>
                <a:latin typeface="Arial" panose="020B0604020202020204" pitchFamily="34" charset="0"/>
                <a:hlinkClick r:id="rId4"/>
              </a:rPr>
              <a:t>6</a:t>
            </a:r>
            <a:r>
              <a:rPr lang="zh-CN" altLang="en-US" b="0" i="0" dirty="0">
                <a:solidFill>
                  <a:srgbClr val="001320"/>
                </a:solidFill>
                <a:effectLst/>
                <a:latin typeface="Trebuchet"/>
              </a:rPr>
              <a:t>我 们 若 说 是 与 神 相 交 ， 却 仍 在 黑 暗 里 行 ， 就 是 说 谎 话 ， 不行 真 理 了 。 </a:t>
            </a:r>
            <a:r>
              <a:rPr lang="en-US" altLang="zh-CN" b="1" i="0" u="none" strike="noStrike" dirty="0">
                <a:solidFill>
                  <a:srgbClr val="0092F2"/>
                </a:solidFill>
                <a:effectLst/>
                <a:latin typeface="Arial" panose="020B0604020202020204" pitchFamily="34" charset="0"/>
                <a:hlinkClick r:id="rId5"/>
              </a:rPr>
              <a:t>7</a:t>
            </a:r>
            <a:r>
              <a:rPr lang="zh-CN" altLang="en-US" b="1" i="0" dirty="0">
                <a:solidFill>
                  <a:srgbClr val="001320"/>
                </a:solidFill>
                <a:effectLst/>
                <a:latin typeface="Trebuchet"/>
              </a:rPr>
              <a:t>我 们 若 在 光 明 中 行 </a:t>
            </a:r>
            <a:r>
              <a:rPr lang="zh-CN" altLang="en-US" b="0" i="0" dirty="0">
                <a:solidFill>
                  <a:srgbClr val="001320"/>
                </a:solidFill>
                <a:effectLst/>
                <a:latin typeface="Trebuchet"/>
              </a:rPr>
              <a:t>， 如 同 神 在 光 明 中 ， 就 彼 此 相 交 ， </a:t>
            </a:r>
            <a:r>
              <a:rPr lang="zh-CN" altLang="en-US" b="1" i="0" dirty="0">
                <a:solidFill>
                  <a:srgbClr val="001320"/>
                </a:solidFill>
                <a:effectLst/>
                <a:latin typeface="Trebuchet"/>
              </a:rPr>
              <a:t>他 儿 子 耶 稣 的 血 也 洗 净 我 们 一 切 的 罪 </a:t>
            </a:r>
            <a:r>
              <a:rPr lang="zh-CN" altLang="en-US" b="0" i="0" dirty="0">
                <a:solidFill>
                  <a:srgbClr val="001320"/>
                </a:solidFill>
                <a:effectLst/>
                <a:latin typeface="Trebuchet"/>
              </a:rPr>
              <a:t>。</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我们若悔改，神儿子耶稣基督的宝血就洗净我们的罪，我们就可以在基督里与神相交，与神同行。</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不仅如此，圣徒（就是基督徒）成为神的祭司，当基督的国降临时，圣徒要与基督一同审判万国，保罗说，“</a:t>
            </a:r>
            <a:r>
              <a:rPr lang="zh-CN" altLang="en-US" b="0" i="0" u="none" dirty="0">
                <a:solidFill>
                  <a:srgbClr val="1A0DAB"/>
                </a:solidFill>
                <a:effectLst/>
                <a:latin typeface="Roboto" panose="02000000000000000000" pitchFamily="2" charset="0"/>
              </a:rPr>
              <a:t>你们岂不知圣徒要审判世界吗？”（哥林多前书</a:t>
            </a:r>
            <a:r>
              <a:rPr lang="en-US" altLang="zh-CN" b="0" i="0" u="none" dirty="0">
                <a:solidFill>
                  <a:srgbClr val="1A0DAB"/>
                </a:solidFill>
                <a:effectLst/>
                <a:latin typeface="Roboto" panose="02000000000000000000" pitchFamily="2" charset="0"/>
              </a:rPr>
              <a:t>6:2 </a:t>
            </a:r>
            <a:r>
              <a:rPr lang="zh-CN" altLang="en-US" b="0" i="0" u="none" dirty="0">
                <a:solidFill>
                  <a:srgbClr val="1A0DAB"/>
                </a:solidFill>
                <a:effectLst/>
                <a:latin typeface="Roboto" panose="02000000000000000000" pitchFamily="2" charset="0"/>
              </a:rPr>
              <a:t>）  关于基督的国，我们在背景知识介绍的第三次课已经比较详细的解释了，如果您还不了解，可以看视频。</a:t>
            </a:r>
            <a:endParaRPr lang="en-US" altLang="zh-CN" b="0" i="0" u="none" dirty="0">
              <a:solidFill>
                <a:srgbClr val="1A0DAB"/>
              </a:solidFill>
              <a:effectLst/>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u="none" dirty="0">
              <a:solidFill>
                <a:srgbClr val="1A0DAB"/>
              </a:solidFill>
              <a:effectLst/>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圣徒就是在耶稣基督里蒙恩得救的人，不管是以色列人还是外邦人，在耶稣基督里成为一家（一个教会、一个身体），都是主基督的祭司，在基督的国里一同治理、荣耀主名。</a:t>
            </a:r>
            <a:r>
              <a:rPr lang="zh-CN" altLang="en-US" b="1" dirty="0"/>
              <a:t>我们作为外邦人需要明白这一点，免得我们以为这段经文与我们外邦的圣徒无关</a:t>
            </a:r>
            <a:r>
              <a:rPr lang="zh-CN" altLang="en-US" dirty="0"/>
              <a:t>。在基督的国里，没有种族隔阂、没有性别歧视。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从这一段我们也可以学习到，神劝诫悖逆祂的儿女，在第一章有责备、这一段有激励 </a:t>
            </a:r>
            <a:r>
              <a:rPr lang="en-US" altLang="zh-CN" dirty="0"/>
              <a:t>—— </a:t>
            </a:r>
            <a:r>
              <a:rPr lang="zh-CN" altLang="en-US" dirty="0"/>
              <a:t>我们劝勉在罪中的人也应该这样，一方面必须明确的指出罪来，不能含糊其辞，另一方面，我们也要让他们看到在基督里的盼望、看到神恩典的呼召，免得人丧志。</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4</a:t>
            </a:fld>
            <a:endParaRPr lang="en-US"/>
          </a:p>
        </p:txBody>
      </p:sp>
    </p:spTree>
    <p:extLst>
      <p:ext uri="{BB962C8B-B14F-4D97-AF65-F5344CB8AC3E}">
        <p14:creationId xmlns:p14="http://schemas.microsoft.com/office/powerpoint/2010/main" val="1818310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前面第</a:t>
            </a:r>
            <a:r>
              <a:rPr lang="en-US" altLang="zh-CN" b="0" i="0" dirty="0">
                <a:solidFill>
                  <a:srgbClr val="000000"/>
                </a:solidFill>
                <a:effectLst/>
                <a:latin typeface="system-ui"/>
              </a:rPr>
              <a:t>5</a:t>
            </a:r>
            <a:r>
              <a:rPr lang="zh-CN" altLang="en-US" b="0" i="0" dirty="0">
                <a:solidFill>
                  <a:srgbClr val="000000"/>
                </a:solidFill>
                <a:effectLst/>
                <a:latin typeface="system-ui"/>
              </a:rPr>
              <a:t>节，神呼召雅各家在光明中行走，因为他们现在在黑暗中，陷在罪中。</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第</a:t>
            </a:r>
            <a:r>
              <a:rPr lang="en-US" altLang="zh-CN" b="0" i="0" dirty="0">
                <a:solidFill>
                  <a:srgbClr val="000000"/>
                </a:solidFill>
                <a:effectLst/>
                <a:latin typeface="system-ui"/>
              </a:rPr>
              <a:t>6</a:t>
            </a:r>
            <a:r>
              <a:rPr lang="zh-CN" altLang="en-US" b="0" i="0" dirty="0">
                <a:solidFill>
                  <a:srgbClr val="000000"/>
                </a:solidFill>
                <a:effectLst/>
                <a:latin typeface="system-ui"/>
              </a:rPr>
              <a:t>节： “耶和华离弃了祂的百姓”，对比“他们离弃了耶和华”（</a:t>
            </a:r>
            <a:r>
              <a:rPr lang="en-US" altLang="zh-TW" b="0" i="0" dirty="0">
                <a:solidFill>
                  <a:srgbClr val="000000"/>
                </a:solidFill>
                <a:effectLst/>
                <a:latin typeface="system-ui"/>
              </a:rPr>
              <a:t>1</a:t>
            </a:r>
            <a:r>
              <a:rPr lang="zh-CN" altLang="en-US" b="0" i="0" dirty="0">
                <a:solidFill>
                  <a:srgbClr val="000000"/>
                </a:solidFill>
                <a:effectLst/>
                <a:latin typeface="system-ui"/>
              </a:rPr>
              <a:t>：</a:t>
            </a:r>
            <a:r>
              <a:rPr lang="en-US" altLang="zh-CN" b="0" i="0" dirty="0">
                <a:solidFill>
                  <a:srgbClr val="000000"/>
                </a:solidFill>
                <a:effectLst/>
                <a:latin typeface="system-ui"/>
              </a:rPr>
              <a:t>4</a:t>
            </a:r>
            <a:r>
              <a:rPr lang="zh-CN" altLang="en-US" b="0" i="0" dirty="0">
                <a:solidFill>
                  <a:srgbClr val="000000"/>
                </a:solidFill>
                <a:effectLst/>
                <a:latin typeface="system-ui"/>
              </a:rPr>
              <a:t>）。神真的会</a:t>
            </a:r>
            <a:r>
              <a:rPr lang="zh-CN" altLang="en-US" b="1" i="0" dirty="0">
                <a:solidFill>
                  <a:srgbClr val="000000"/>
                </a:solidFill>
                <a:effectLst/>
                <a:latin typeface="system-ui"/>
              </a:rPr>
              <a:t>离弃</a:t>
            </a:r>
            <a:r>
              <a:rPr lang="zh-CN" altLang="en-US" b="0" i="0" dirty="0">
                <a:solidFill>
                  <a:srgbClr val="000000"/>
                </a:solidFill>
                <a:effectLst/>
                <a:latin typeface="system-ui"/>
              </a:rPr>
              <a:t>祂的百姓吗？</a:t>
            </a:r>
            <a:endParaRPr lang="en-US" altLang="zh-CN" b="0" i="0" dirty="0">
              <a:solidFill>
                <a:srgbClr val="000000"/>
              </a:solidFill>
              <a:effectLst/>
              <a:latin typeface="system-ui"/>
            </a:endParaRPr>
          </a:p>
          <a:p>
            <a:pPr algn="l"/>
            <a:r>
              <a:rPr lang="zh-CN" altLang="en-US" b="0" i="0" dirty="0">
                <a:solidFill>
                  <a:srgbClr val="000000"/>
                </a:solidFill>
                <a:effectLst/>
                <a:latin typeface="system-ui"/>
              </a:rPr>
              <a:t>主耶稣被钉十字架，祂在十字架上待了大约六个小时，一共说了七句话，其中第四句话记录在马太福音</a:t>
            </a:r>
            <a:r>
              <a:rPr lang="en-US" altLang="zh-CN" b="0" i="0" dirty="0">
                <a:solidFill>
                  <a:srgbClr val="000000"/>
                </a:solidFill>
                <a:effectLst/>
                <a:latin typeface="system-ui"/>
              </a:rPr>
              <a:t>27</a:t>
            </a:r>
            <a:r>
              <a:rPr lang="zh-CN" altLang="en-US" b="0" i="0" dirty="0">
                <a:solidFill>
                  <a:srgbClr val="000000"/>
                </a:solidFill>
                <a:effectLst/>
                <a:latin typeface="system-ui"/>
              </a:rPr>
              <a:t>章</a:t>
            </a:r>
            <a:r>
              <a:rPr lang="en-US" altLang="zh-CN" b="0" i="0" dirty="0">
                <a:solidFill>
                  <a:srgbClr val="000000"/>
                </a:solidFill>
                <a:effectLst/>
                <a:latin typeface="system-ui"/>
              </a:rPr>
              <a:t>46</a:t>
            </a:r>
            <a:r>
              <a:rPr lang="zh-CN" altLang="en-US" b="0" i="0" dirty="0">
                <a:solidFill>
                  <a:srgbClr val="000000"/>
                </a:solidFill>
                <a:effectLst/>
                <a:latin typeface="system-ui"/>
              </a:rPr>
              <a:t>节。</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lvl="1" algn="l"/>
            <a:r>
              <a:rPr lang="zh-CN" dirty="0"/>
              <a:t>马 太 福 音 27: 46 约 在 申 初 ， 耶 稣 大 声 喊 着 说 ： 以 利 ！以 利 ！拉 马 撒 巴 各 大 尼 ？就 是 说 ： 我 的 神 ！我 的 神 ！</a:t>
            </a:r>
            <a:r>
              <a:rPr lang="zh-CN" b="1" dirty="0"/>
              <a:t>为 甚 么 离 弃 我 </a:t>
            </a:r>
            <a:r>
              <a:rPr lang="zh-CN" dirty="0"/>
              <a:t>？</a:t>
            </a:r>
            <a:endParaRPr lang="en-US" altLang="zh-CN" dirty="0"/>
          </a:p>
          <a:p>
            <a:pPr lvl="1"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他的痛苦、惊恐和孤独是真实的。在那一刻，他担当了世人的罪孽，因此圣洁的神掩面不看；那一刻，父神的确是离弃了他，公义的神必不以有罪为无罪。基督耶稣既然为我们担了罪、受了刑罚，若我们信靠耶稣基督，与他连接，就与他合一，神也永不离弃我们，因为耶稣代替我们受了刑罚，他已经复活、已经战胜了死亡。</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罗马书</a:t>
            </a:r>
            <a:r>
              <a:rPr lang="en-US" altLang="zh-CN" b="0" i="0" dirty="0">
                <a:solidFill>
                  <a:srgbClr val="000000"/>
                </a:solidFill>
                <a:effectLst/>
                <a:latin typeface="system-ui"/>
              </a:rPr>
              <a:t>8</a:t>
            </a:r>
            <a:r>
              <a:rPr lang="zh-CN" altLang="en-US" b="0" i="0" dirty="0">
                <a:solidFill>
                  <a:srgbClr val="000000"/>
                </a:solidFill>
                <a:effectLst/>
                <a:latin typeface="system-ui"/>
              </a:rPr>
              <a:t>：</a:t>
            </a:r>
            <a:endParaRPr lang="en-US" altLang="zh-CN" b="0" i="0" baseline="0" dirty="0">
              <a:solidFill>
                <a:srgbClr val="000000"/>
              </a:solidFill>
              <a:effectLst/>
              <a:latin typeface="system-ui"/>
            </a:endParaRPr>
          </a:p>
          <a:p>
            <a:pPr lvl="1" algn="l"/>
            <a:r>
              <a:rPr lang="en-US" altLang="zh-CN" b="1" i="0" baseline="30000" dirty="0">
                <a:solidFill>
                  <a:srgbClr val="000000"/>
                </a:solidFill>
                <a:effectLst/>
                <a:latin typeface="system-ui"/>
              </a:rPr>
              <a:t>35 </a:t>
            </a:r>
            <a:r>
              <a:rPr lang="zh-CN" altLang="en-US" b="1" i="0" dirty="0">
                <a:solidFill>
                  <a:srgbClr val="000000"/>
                </a:solidFill>
                <a:effectLst/>
                <a:latin typeface="system-ui"/>
              </a:rPr>
              <a:t>谁 能 使 我 们 与 基 督 的 爱 隔 绝 呢 ？ </a:t>
            </a:r>
            <a:r>
              <a:rPr lang="zh-CN" altLang="en-US" b="0" i="0" dirty="0">
                <a:solidFill>
                  <a:srgbClr val="000000"/>
                </a:solidFill>
                <a:effectLst/>
                <a:latin typeface="system-ui"/>
              </a:rPr>
              <a:t>难 道 是 患 难 麽 ？ 是 困 苦 麽 ？ 是 逼 迫 麽 ？ 是 饥 饿 麽 ？ 是 赤 身 露 体 麽 ？ 是 危 险 麽 ？ 是 刀 剑 麽 ？</a:t>
            </a:r>
          </a:p>
          <a:p>
            <a:pPr lvl="1" algn="l"/>
            <a:r>
              <a:rPr lang="en-US" altLang="zh-CN" b="1" i="0" baseline="30000" dirty="0">
                <a:solidFill>
                  <a:srgbClr val="000000"/>
                </a:solidFill>
                <a:effectLst/>
                <a:latin typeface="system-ui"/>
              </a:rPr>
              <a:t>36 </a:t>
            </a:r>
            <a:r>
              <a:rPr lang="zh-CN" altLang="en-US" b="0" i="0" dirty="0">
                <a:solidFill>
                  <a:srgbClr val="000000"/>
                </a:solidFill>
                <a:effectLst/>
                <a:latin typeface="system-ui"/>
              </a:rPr>
              <a:t>如 经 上 所 记 ： 我 们 为 你 的 缘 故 终 日 被 杀 ； 人 看 我 们 如 将 宰 的 羊 。</a:t>
            </a:r>
          </a:p>
          <a:p>
            <a:pPr lvl="1" algn="l"/>
            <a:r>
              <a:rPr lang="en-US" altLang="zh-CN" b="1" i="0" baseline="30000" dirty="0">
                <a:solidFill>
                  <a:srgbClr val="000000"/>
                </a:solidFill>
                <a:effectLst/>
                <a:latin typeface="system-ui"/>
              </a:rPr>
              <a:t>37 </a:t>
            </a:r>
            <a:r>
              <a:rPr lang="zh-CN" altLang="en-US" b="0" i="0" dirty="0">
                <a:solidFill>
                  <a:srgbClr val="000000"/>
                </a:solidFill>
                <a:effectLst/>
                <a:latin typeface="system-ui"/>
              </a:rPr>
              <a:t>然 而 ， 靠 着 爱 我 们 的 主 ， 在 这 一 切 的 事 上 已 经 得 胜 有 馀 了 。</a:t>
            </a:r>
          </a:p>
          <a:p>
            <a:pPr lvl="1" algn="l"/>
            <a:r>
              <a:rPr lang="en-US" altLang="zh-CN" b="1" i="0" baseline="30000" dirty="0">
                <a:solidFill>
                  <a:srgbClr val="000000"/>
                </a:solidFill>
                <a:effectLst/>
                <a:latin typeface="system-ui"/>
              </a:rPr>
              <a:t>38 </a:t>
            </a:r>
            <a:r>
              <a:rPr lang="zh-CN" altLang="en-US" b="0" i="0" dirty="0">
                <a:solidFill>
                  <a:srgbClr val="000000"/>
                </a:solidFill>
                <a:effectLst/>
                <a:latin typeface="system-ui"/>
              </a:rPr>
              <a:t>因 为 我 深 信 无 论 是 死 ， 是 生 ， 是 天 使 ， 是 掌 权 的 ， 是 有 能 的 ， 是 现 在 的 事 ， 是 将 来 的 事 ，</a:t>
            </a:r>
          </a:p>
          <a:p>
            <a:pPr lvl="1" algn="l"/>
            <a:r>
              <a:rPr lang="en-US" altLang="zh-CN" b="1" i="0" baseline="30000" dirty="0">
                <a:solidFill>
                  <a:srgbClr val="000000"/>
                </a:solidFill>
                <a:effectLst/>
                <a:latin typeface="system-ui"/>
              </a:rPr>
              <a:t>39 </a:t>
            </a:r>
            <a:r>
              <a:rPr lang="zh-CN" altLang="en-US" b="0" i="0" dirty="0">
                <a:solidFill>
                  <a:srgbClr val="000000"/>
                </a:solidFill>
                <a:effectLst/>
                <a:latin typeface="system-ui"/>
              </a:rPr>
              <a:t>是 高 处 的 ， 是 低 处 的 ， 是 别 的 受 造 之 物 ， </a:t>
            </a:r>
            <a:r>
              <a:rPr lang="zh-CN" altLang="en-US" b="1" i="0" dirty="0">
                <a:solidFill>
                  <a:srgbClr val="000000"/>
                </a:solidFill>
                <a:effectLst/>
                <a:latin typeface="system-ui"/>
              </a:rPr>
              <a:t>都 不 能 叫 我 们 与 神 的 爱 隔 绝 ； 这 爱 是 在 我 们 的 主 基 督 耶 稣 里 的 </a:t>
            </a:r>
            <a:r>
              <a:rPr lang="zh-CN" altLang="en-US" b="0" i="0" dirty="0">
                <a:solidFill>
                  <a:srgbClr val="000000"/>
                </a:solidFill>
                <a:effectLst/>
                <a:latin typeface="system-ui"/>
              </a:rPr>
              <a:t>。</a:t>
            </a:r>
          </a:p>
          <a:p>
            <a:pPr algn="l"/>
            <a:endParaRPr lang="en-US" altLang="zh-TW" b="0" i="0" dirty="0">
              <a:solidFill>
                <a:srgbClr val="000000"/>
              </a:solidFill>
              <a:effectLst/>
              <a:latin typeface="system-ui"/>
            </a:endParaRPr>
          </a:p>
          <a:p>
            <a:pPr algn="l"/>
            <a:r>
              <a:rPr lang="zh-CN" altLang="en-US" b="0" i="0" dirty="0">
                <a:solidFill>
                  <a:srgbClr val="000000"/>
                </a:solidFill>
                <a:effectLst/>
                <a:latin typeface="system-ui"/>
              </a:rPr>
              <a:t>基督已经为我们承受了罪的刑罚，若我们在基督里，神就永不离弃我们。这是关于“离弃”的一点说明。</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也许大家还是会问，那么神弃绝了祂的百姓以色列民了吗？以色列作为民族，是神拣选的“长子”，神与亚伯拉罕、与大卫立了永约，救主耶稣基督要从犹大支派而出，神为了自己荣耀的缘故，必然不会永远离弃他们。但是以色列人作为个人，若不悔改，也是一样受审判定罪。主耶稣对当时以色列人中假冒为善的文士和法利赛人所说的，非常严厉，称他们为毒蛇之种，并且说，“</a:t>
            </a:r>
            <a:r>
              <a:rPr lang="zh-TW" altLang="en-US" b="0" i="0" dirty="0">
                <a:solidFill>
                  <a:srgbClr val="000000"/>
                </a:solidFill>
                <a:effectLst/>
                <a:latin typeface="system-ui"/>
              </a:rPr>
              <a:t>我 實 在 告 訴 你 們 ， 這 一 切 的 罪 都 要 歸 到 這 世 代 了 。</a:t>
            </a:r>
            <a:r>
              <a:rPr lang="zh-CN" altLang="en-US" b="0" i="0" dirty="0">
                <a:solidFill>
                  <a:srgbClr val="000000"/>
                </a:solidFill>
                <a:effectLst/>
                <a:latin typeface="system-ui"/>
              </a:rPr>
              <a:t>”（马太福音</a:t>
            </a:r>
            <a:r>
              <a:rPr lang="en-US" altLang="zh-CN" b="0" i="0" dirty="0">
                <a:solidFill>
                  <a:srgbClr val="000000"/>
                </a:solidFill>
                <a:effectLst/>
                <a:latin typeface="system-ui"/>
              </a:rPr>
              <a:t>23</a:t>
            </a:r>
            <a:r>
              <a:rPr lang="zh-CN" altLang="en-US" b="0" i="0" dirty="0">
                <a:solidFill>
                  <a:srgbClr val="000000"/>
                </a:solidFill>
                <a:effectLst/>
                <a:latin typeface="system-ui"/>
              </a:rPr>
              <a:t>：</a:t>
            </a:r>
            <a:r>
              <a:rPr lang="en-US" altLang="zh-CN" b="0" i="0" dirty="0">
                <a:solidFill>
                  <a:srgbClr val="000000"/>
                </a:solidFill>
                <a:effectLst/>
                <a:latin typeface="system-ui"/>
              </a:rPr>
              <a:t>36</a:t>
            </a:r>
            <a:r>
              <a:rPr lang="zh-CN" altLang="en-US" b="0" i="0" dirty="0">
                <a:solidFill>
                  <a:srgbClr val="000000"/>
                </a:solidFill>
                <a:effectLst/>
                <a:latin typeface="system-ui"/>
              </a:rPr>
              <a:t>）主耶稣不担当他们的罪，因为他们拒不悔改。</a:t>
            </a:r>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r>
              <a:rPr lang="zh-CN" altLang="en-US" b="1" i="0" dirty="0">
                <a:solidFill>
                  <a:srgbClr val="000000"/>
                </a:solidFill>
                <a:effectLst/>
                <a:latin typeface="system-ui"/>
              </a:rPr>
              <a:t>神离弃人是因为人罪的缘故</a:t>
            </a:r>
            <a:r>
              <a:rPr lang="zh-CN" altLang="en-US" b="0" i="0" dirty="0">
                <a:solidFill>
                  <a:srgbClr val="000000"/>
                </a:solidFill>
                <a:effectLst/>
                <a:latin typeface="system-ui"/>
              </a:rPr>
              <a:t>。以色列人的罪是那些呢？（第</a:t>
            </a:r>
            <a:r>
              <a:rPr lang="en-US" altLang="zh-CN" b="0" i="0" dirty="0">
                <a:solidFill>
                  <a:srgbClr val="000000"/>
                </a:solidFill>
                <a:effectLst/>
                <a:latin typeface="system-ui"/>
              </a:rPr>
              <a:t>6-8</a:t>
            </a:r>
            <a:r>
              <a:rPr lang="zh-CN" altLang="en-US" b="0" i="0" dirty="0">
                <a:solidFill>
                  <a:srgbClr val="000000"/>
                </a:solidFill>
                <a:effectLst/>
                <a:latin typeface="system-ui"/>
              </a:rPr>
              <a:t>节）：</a:t>
            </a:r>
            <a:endParaRPr lang="en-US" altLang="zh-CN" b="0" i="0" dirty="0">
              <a:solidFill>
                <a:srgbClr val="000000"/>
              </a:solidFill>
              <a:effectLst/>
              <a:latin typeface="system-ui"/>
            </a:endParaRPr>
          </a:p>
          <a:p>
            <a:pPr mar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6</a:t>
            </a:r>
            <a:r>
              <a:rPr lang="zh-CN" altLang="en-US" b="0" i="0" dirty="0">
                <a:solidFill>
                  <a:srgbClr val="000000"/>
                </a:solidFill>
                <a:effectLst/>
                <a:latin typeface="system-ui"/>
              </a:rPr>
              <a:t>节：效法周围外邦人的算命、占卜 （非利士在西边），并且与他们联盟 </a:t>
            </a:r>
            <a:r>
              <a:rPr lang="en-US" altLang="zh-CN" b="0" i="0" dirty="0">
                <a:solidFill>
                  <a:srgbClr val="000000"/>
                </a:solidFill>
                <a:effectLst/>
                <a:latin typeface="system-ui"/>
              </a:rPr>
              <a:t>【</a:t>
            </a:r>
            <a:r>
              <a:rPr lang="zh-CN" altLang="en-US" b="0" i="0" dirty="0">
                <a:solidFill>
                  <a:srgbClr val="000000"/>
                </a:solidFill>
                <a:effectLst/>
                <a:latin typeface="system-ui"/>
              </a:rPr>
              <a:t>违背了神的命令 申命记</a:t>
            </a:r>
            <a:r>
              <a:rPr lang="en-US" altLang="zh-CN" b="0" i="0" dirty="0">
                <a:solidFill>
                  <a:srgbClr val="000000"/>
                </a:solidFill>
                <a:effectLst/>
                <a:latin typeface="system-ui"/>
              </a:rPr>
              <a:t>18</a:t>
            </a:r>
            <a:r>
              <a:rPr lang="zh-CN" altLang="en-US" b="0" i="0" dirty="0">
                <a:solidFill>
                  <a:srgbClr val="000000"/>
                </a:solidFill>
                <a:effectLst/>
                <a:latin typeface="system-ui"/>
              </a:rPr>
              <a:t>：</a:t>
            </a:r>
            <a:r>
              <a:rPr lang="en-US" altLang="zh-CN" b="0" i="0" dirty="0">
                <a:solidFill>
                  <a:srgbClr val="000000"/>
                </a:solidFill>
                <a:effectLst/>
                <a:latin typeface="system-ui"/>
              </a:rPr>
              <a:t>10-12</a:t>
            </a:r>
            <a:r>
              <a:rPr lang="zh-CN" altLang="en-US" b="0" i="0" dirty="0">
                <a:solidFill>
                  <a:srgbClr val="000000"/>
                </a:solidFill>
                <a:effectLst/>
                <a:latin typeface="system-ui"/>
              </a:rPr>
              <a:t>； 出埃及记</a:t>
            </a:r>
            <a:r>
              <a:rPr lang="en-US" altLang="zh-CN" b="0" i="0" dirty="0">
                <a:solidFill>
                  <a:srgbClr val="000000"/>
                </a:solidFill>
                <a:effectLst/>
                <a:latin typeface="system-ui"/>
              </a:rPr>
              <a:t>23</a:t>
            </a:r>
            <a:r>
              <a:rPr lang="zh-CN" altLang="en-US" b="0" i="0" dirty="0">
                <a:solidFill>
                  <a:srgbClr val="000000"/>
                </a:solidFill>
                <a:effectLst/>
                <a:latin typeface="system-ui"/>
              </a:rPr>
              <a:t>：</a:t>
            </a:r>
            <a:r>
              <a:rPr lang="en-US" altLang="zh-CN" b="0" i="0" dirty="0">
                <a:solidFill>
                  <a:srgbClr val="000000"/>
                </a:solidFill>
                <a:effectLst/>
                <a:latin typeface="system-ui"/>
              </a:rPr>
              <a:t>32】</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第</a:t>
            </a:r>
            <a:r>
              <a:rPr lang="en-US" altLang="zh-CN" b="0" i="0" dirty="0">
                <a:solidFill>
                  <a:srgbClr val="000000"/>
                </a:solidFill>
                <a:effectLst/>
                <a:latin typeface="system-ui"/>
              </a:rPr>
              <a:t>7</a:t>
            </a:r>
            <a:r>
              <a:rPr lang="zh-CN" altLang="en-US" b="0" i="0" dirty="0">
                <a:solidFill>
                  <a:srgbClr val="000000"/>
                </a:solidFill>
                <a:effectLst/>
                <a:latin typeface="system-ui"/>
              </a:rPr>
              <a:t>节：积攒金银财宝 </a:t>
            </a:r>
            <a:r>
              <a:rPr lang="en-US" altLang="zh-CN" b="0" i="0" dirty="0">
                <a:solidFill>
                  <a:srgbClr val="000000"/>
                </a:solidFill>
                <a:effectLst/>
                <a:latin typeface="system-ui"/>
              </a:rPr>
              <a:t> 【</a:t>
            </a:r>
            <a:r>
              <a:rPr lang="zh-CN" altLang="en-US" b="0" i="0" dirty="0">
                <a:solidFill>
                  <a:srgbClr val="000000"/>
                </a:solidFill>
                <a:effectLst/>
                <a:latin typeface="system-ui"/>
              </a:rPr>
              <a:t>违背了神的命令 申命记</a:t>
            </a:r>
            <a:r>
              <a:rPr lang="en-US" altLang="zh-CN" b="0" i="0" dirty="0">
                <a:solidFill>
                  <a:srgbClr val="000000"/>
                </a:solidFill>
                <a:effectLst/>
                <a:latin typeface="system-ui"/>
              </a:rPr>
              <a:t>17</a:t>
            </a:r>
            <a:r>
              <a:rPr lang="zh-CN" altLang="en-US" b="0" i="0" dirty="0">
                <a:solidFill>
                  <a:srgbClr val="000000"/>
                </a:solidFill>
                <a:effectLst/>
                <a:latin typeface="system-ui"/>
              </a:rPr>
              <a:t>：</a:t>
            </a:r>
            <a:r>
              <a:rPr lang="en-US" altLang="zh-CN" b="0" i="0" dirty="0">
                <a:solidFill>
                  <a:srgbClr val="000000"/>
                </a:solidFill>
                <a:effectLst/>
                <a:latin typeface="system-ui"/>
              </a:rPr>
              <a:t>17】</a:t>
            </a:r>
            <a:r>
              <a:rPr lang="zh-CN" altLang="en-US" b="0" i="0" dirty="0">
                <a:solidFill>
                  <a:srgbClr val="000000"/>
                </a:solidFill>
                <a:effectLst/>
                <a:latin typeface="system-ui"/>
              </a:rPr>
              <a:t>以赛亚在指责谁呢？所罗门王开先例 （列王记上</a:t>
            </a:r>
            <a:r>
              <a:rPr lang="en-US" altLang="zh-CN" b="0" i="0" dirty="0">
                <a:solidFill>
                  <a:srgbClr val="000000"/>
                </a:solidFill>
                <a:effectLst/>
                <a:latin typeface="system-ui"/>
              </a:rPr>
              <a:t>10</a:t>
            </a:r>
            <a:r>
              <a:rPr lang="zh-CN" altLang="en-US" b="0" i="0" dirty="0">
                <a:solidFill>
                  <a:srgbClr val="000000"/>
                </a:solidFill>
                <a:effectLst/>
                <a:latin typeface="system-ui"/>
              </a:rPr>
              <a:t>章）</a:t>
            </a:r>
            <a:endParaRPr lang="en-US" altLang="zh-CN" b="0" i="0" dirty="0">
              <a:solidFill>
                <a:srgbClr val="000000"/>
              </a:solidFill>
              <a:effectLst/>
              <a:latin typeface="system-ui"/>
            </a:endParaRPr>
          </a:p>
          <a:p>
            <a:pPr mar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7</a:t>
            </a:r>
            <a:r>
              <a:rPr lang="zh-CN" altLang="en-US" b="0" i="0" dirty="0">
                <a:solidFill>
                  <a:srgbClr val="000000"/>
                </a:solidFill>
                <a:effectLst/>
                <a:latin typeface="system-ui"/>
              </a:rPr>
              <a:t>节：倚靠马车军力 </a:t>
            </a:r>
            <a:r>
              <a:rPr lang="en-US" altLang="zh-CN" b="0" i="0" dirty="0">
                <a:solidFill>
                  <a:srgbClr val="000000"/>
                </a:solidFill>
                <a:effectLst/>
                <a:latin typeface="system-ui"/>
              </a:rPr>
              <a:t>【</a:t>
            </a:r>
            <a:r>
              <a:rPr lang="zh-CN" altLang="en-US" b="0" i="0" dirty="0">
                <a:solidFill>
                  <a:srgbClr val="000000"/>
                </a:solidFill>
                <a:effectLst/>
                <a:latin typeface="system-ui"/>
              </a:rPr>
              <a:t>违背了神的命令 申命记</a:t>
            </a:r>
            <a:r>
              <a:rPr lang="en-US" altLang="zh-CN" b="0" i="0" dirty="0">
                <a:solidFill>
                  <a:srgbClr val="000000"/>
                </a:solidFill>
                <a:effectLst/>
                <a:latin typeface="system-ui"/>
              </a:rPr>
              <a:t>17</a:t>
            </a:r>
            <a:r>
              <a:rPr lang="zh-CN" altLang="en-US" b="0" i="0" dirty="0">
                <a:solidFill>
                  <a:srgbClr val="000000"/>
                </a:solidFill>
                <a:effectLst/>
                <a:latin typeface="system-ui"/>
              </a:rPr>
              <a:t>：</a:t>
            </a:r>
            <a:r>
              <a:rPr lang="en-US" altLang="zh-CN" b="0" i="0" dirty="0">
                <a:solidFill>
                  <a:srgbClr val="000000"/>
                </a:solidFill>
                <a:effectLst/>
                <a:latin typeface="system-ui"/>
              </a:rPr>
              <a:t>16】</a:t>
            </a:r>
            <a:r>
              <a:rPr lang="zh-CN" altLang="en-US" b="0" i="0" dirty="0">
                <a:solidFill>
                  <a:srgbClr val="000000"/>
                </a:solidFill>
                <a:effectLst/>
                <a:latin typeface="system-ui"/>
              </a:rPr>
              <a:t>以赛亚在指责谁呢？所罗门王开先例（列王记上</a:t>
            </a:r>
            <a:r>
              <a:rPr lang="en-US" altLang="zh-CN" b="0" i="0" dirty="0">
                <a:solidFill>
                  <a:srgbClr val="000000"/>
                </a:solidFill>
                <a:effectLst/>
                <a:latin typeface="system-ui"/>
              </a:rPr>
              <a:t>10</a:t>
            </a:r>
            <a:r>
              <a:rPr lang="zh-CN" altLang="en-US" b="0" i="0" dirty="0">
                <a:solidFill>
                  <a:srgbClr val="000000"/>
                </a:solidFill>
                <a:effectLst/>
                <a:latin typeface="system-ui"/>
              </a:rPr>
              <a:t>章）</a:t>
            </a:r>
            <a:endParaRPr lang="en-US" altLang="zh-CN" b="0" i="0" dirty="0">
              <a:solidFill>
                <a:srgbClr val="000000"/>
              </a:solidFill>
              <a:effectLst/>
              <a:latin typeface="system-ui"/>
            </a:endParaRPr>
          </a:p>
          <a:p>
            <a:pPr mar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8</a:t>
            </a:r>
            <a:r>
              <a:rPr lang="zh-CN" altLang="en-US" b="0" i="0" dirty="0">
                <a:solidFill>
                  <a:srgbClr val="000000"/>
                </a:solidFill>
                <a:effectLst/>
                <a:latin typeface="system-ui"/>
              </a:rPr>
              <a:t>节：跪拜偶像 </a:t>
            </a:r>
            <a:r>
              <a:rPr lang="en-US" altLang="zh-CN" b="0" i="0" dirty="0">
                <a:solidFill>
                  <a:srgbClr val="000000"/>
                </a:solidFill>
                <a:effectLst/>
                <a:latin typeface="system-ui"/>
              </a:rPr>
              <a:t>– </a:t>
            </a:r>
            <a:r>
              <a:rPr lang="zh-CN" altLang="en-US" b="0" i="0" dirty="0">
                <a:solidFill>
                  <a:srgbClr val="000000"/>
                </a:solidFill>
                <a:effectLst/>
                <a:latin typeface="system-ui"/>
              </a:rPr>
              <a:t>“百姓还在邱坛献祭”，亚哈斯王时更甚</a:t>
            </a:r>
            <a:endParaRPr lang="en-US" altLang="zh-CN" b="0" i="0" dirty="0">
              <a:solidFill>
                <a:srgbClr val="000000"/>
              </a:solidFill>
              <a:effectLst/>
              <a:latin typeface="system-ui"/>
            </a:endParaRPr>
          </a:p>
          <a:p>
            <a:pPr marL="0" indent="0" algn="l">
              <a:buNone/>
            </a:pPr>
            <a:endParaRPr lang="en-US" altLang="zh-TW" b="0" i="0" dirty="0">
              <a:solidFill>
                <a:srgbClr val="000000"/>
              </a:solidFill>
              <a:effectLst/>
              <a:latin typeface="system-ui"/>
            </a:endParaRPr>
          </a:p>
          <a:p>
            <a:pPr marL="457200" lvl="1" indent="0" algn="l">
              <a:buNone/>
            </a:pPr>
            <a:r>
              <a:rPr lang="zh-CN" altLang="en-US" b="0" i="0" dirty="0">
                <a:solidFill>
                  <a:srgbClr val="000000"/>
                </a:solidFill>
                <a:effectLst/>
                <a:latin typeface="system-ui"/>
              </a:rPr>
              <a:t>申命记</a:t>
            </a:r>
            <a:r>
              <a:rPr lang="en-US" altLang="zh-CN" b="0" i="0" dirty="0">
                <a:solidFill>
                  <a:srgbClr val="000000"/>
                </a:solidFill>
                <a:effectLst/>
                <a:latin typeface="system-ui"/>
              </a:rPr>
              <a:t>18</a:t>
            </a:r>
            <a:r>
              <a:rPr lang="zh-CN" altLang="en-US" b="0" i="0" dirty="0">
                <a:solidFill>
                  <a:srgbClr val="000000"/>
                </a:solidFill>
                <a:effectLst/>
                <a:latin typeface="system-ui"/>
              </a:rPr>
              <a:t>：</a:t>
            </a:r>
          </a:p>
          <a:p>
            <a:pPr marL="457200" lvl="1" indent="0" algn="l">
              <a:buNone/>
            </a:pPr>
            <a:r>
              <a:rPr lang="en-US" altLang="zh-CN" b="0" i="0" dirty="0">
                <a:solidFill>
                  <a:srgbClr val="000000"/>
                </a:solidFill>
                <a:effectLst/>
                <a:latin typeface="system-ui"/>
              </a:rPr>
              <a:t>10 </a:t>
            </a:r>
            <a:r>
              <a:rPr lang="zh-CN" altLang="en-US" b="0" i="0" dirty="0">
                <a:solidFill>
                  <a:srgbClr val="000000"/>
                </a:solidFill>
                <a:effectLst/>
                <a:latin typeface="system-ui"/>
              </a:rPr>
              <a:t>你 们 中 间 不 可 有 人 使 儿 女 经 火 ， 也 不 可 有 占 卜 的 、 观 兆 的 、 用 法 术 的 、 行 邪 术 的 、</a:t>
            </a:r>
          </a:p>
          <a:p>
            <a:pPr marL="457200" lvl="1" indent="0" algn="l">
              <a:buNone/>
            </a:pPr>
            <a:r>
              <a:rPr lang="en-US" altLang="zh-CN" b="0" i="0" dirty="0">
                <a:solidFill>
                  <a:srgbClr val="000000"/>
                </a:solidFill>
                <a:effectLst/>
                <a:latin typeface="system-ui"/>
              </a:rPr>
              <a:t>11 </a:t>
            </a:r>
            <a:r>
              <a:rPr lang="zh-CN" altLang="en-US" b="0" i="0" dirty="0">
                <a:solidFill>
                  <a:srgbClr val="000000"/>
                </a:solidFill>
                <a:effectLst/>
                <a:latin typeface="system-ui"/>
              </a:rPr>
              <a:t>用 迷 术 的 、 交 鬼 的 、 行 巫 术 的 、 过 阴 的 。</a:t>
            </a:r>
          </a:p>
          <a:p>
            <a:pPr marL="457200" lvl="1" indent="0" algn="l">
              <a:buNone/>
            </a:pPr>
            <a:r>
              <a:rPr lang="en-US" altLang="zh-CN" b="0" i="0" dirty="0">
                <a:solidFill>
                  <a:srgbClr val="000000"/>
                </a:solidFill>
                <a:effectLst/>
                <a:latin typeface="system-ui"/>
              </a:rPr>
              <a:t>12 </a:t>
            </a:r>
            <a:r>
              <a:rPr lang="zh-CN" altLang="en-US" b="0" i="0" dirty="0">
                <a:solidFill>
                  <a:srgbClr val="000000"/>
                </a:solidFill>
                <a:effectLst/>
                <a:latin typeface="system-ui"/>
              </a:rPr>
              <a:t>凡 行 这 些 事 的 都 为 耶 和 华 所 憎 恶 ； </a:t>
            </a:r>
            <a:r>
              <a:rPr lang="zh-CN" altLang="en-US" b="1" i="0" dirty="0">
                <a:solidFill>
                  <a:srgbClr val="000000"/>
                </a:solidFill>
                <a:effectLst/>
                <a:latin typeface="system-ui"/>
              </a:rPr>
              <a:t>因 那 些 国 民 行 这 可 憎 恶 的 事 ， 所 以 耶 和 华 ─ 你 的 神 将 他 们 从 你 面 前 赶 出 </a:t>
            </a:r>
            <a:r>
              <a:rPr lang="zh-CN" altLang="en-US" b="0" i="0" dirty="0">
                <a:solidFill>
                  <a:srgbClr val="000000"/>
                </a:solidFill>
                <a:effectLst/>
                <a:latin typeface="system-ui"/>
              </a:rPr>
              <a:t>。</a:t>
            </a:r>
          </a:p>
          <a:p>
            <a:pPr marL="457200" lvl="1" indent="0" algn="l">
              <a:buNone/>
            </a:pPr>
            <a:endParaRPr lang="zh-CN" altLang="en-US" b="0" i="0" dirty="0">
              <a:solidFill>
                <a:srgbClr val="000000"/>
              </a:solidFill>
              <a:effectLst/>
              <a:latin typeface="system-ui"/>
            </a:endParaRPr>
          </a:p>
          <a:p>
            <a:pPr marL="457200" lvl="1" indent="0" algn="l">
              <a:buNone/>
            </a:pPr>
            <a:r>
              <a:rPr lang="zh-CN" altLang="en-US" b="0" i="0" dirty="0">
                <a:solidFill>
                  <a:srgbClr val="000000"/>
                </a:solidFill>
                <a:effectLst/>
                <a:latin typeface="system-ui"/>
              </a:rPr>
              <a:t>申命记</a:t>
            </a:r>
            <a:r>
              <a:rPr lang="en-US" altLang="zh-CN" b="0" i="0" dirty="0">
                <a:solidFill>
                  <a:srgbClr val="000000"/>
                </a:solidFill>
                <a:effectLst/>
                <a:latin typeface="system-ui"/>
              </a:rPr>
              <a:t>17</a:t>
            </a:r>
            <a:r>
              <a:rPr lang="zh-CN" altLang="en-US" b="0" i="0" dirty="0">
                <a:solidFill>
                  <a:srgbClr val="000000"/>
                </a:solidFill>
                <a:effectLst/>
                <a:latin typeface="system-ui"/>
              </a:rPr>
              <a:t>：</a:t>
            </a:r>
          </a:p>
          <a:p>
            <a:pPr marL="457200" lvl="1" indent="0" algn="l">
              <a:buNone/>
            </a:pPr>
            <a:r>
              <a:rPr lang="en-US" altLang="zh-CN" b="0" i="0" dirty="0">
                <a:solidFill>
                  <a:srgbClr val="000000"/>
                </a:solidFill>
                <a:effectLst/>
                <a:latin typeface="system-ui"/>
              </a:rPr>
              <a:t>16 </a:t>
            </a:r>
            <a:r>
              <a:rPr lang="zh-CN" altLang="en-US" b="0" i="0" dirty="0">
                <a:solidFill>
                  <a:srgbClr val="000000"/>
                </a:solidFill>
                <a:effectLst/>
                <a:latin typeface="system-ui"/>
              </a:rPr>
              <a:t>只 是 </a:t>
            </a:r>
            <a:r>
              <a:rPr lang="zh-CN" altLang="en-US" b="1" i="0" dirty="0">
                <a:solidFill>
                  <a:srgbClr val="000000"/>
                </a:solidFill>
                <a:effectLst/>
                <a:latin typeface="system-ui"/>
              </a:rPr>
              <a:t>王 不 可 为 自 己 加 添 马 匹 </a:t>
            </a:r>
            <a:r>
              <a:rPr lang="zh-CN" altLang="en-US" b="0" i="0" dirty="0">
                <a:solidFill>
                  <a:srgbClr val="000000"/>
                </a:solidFill>
                <a:effectLst/>
                <a:latin typeface="system-ui"/>
              </a:rPr>
              <a:t>， 也 </a:t>
            </a:r>
            <a:r>
              <a:rPr lang="zh-CN" altLang="en-US" b="1" i="0" dirty="0">
                <a:solidFill>
                  <a:srgbClr val="000000"/>
                </a:solidFill>
                <a:effectLst/>
                <a:latin typeface="system-ui"/>
              </a:rPr>
              <a:t>不 可 使 百 姓 回 埃 及 去 ， 为 要 加 添 他 的 马 匹</a:t>
            </a:r>
            <a:r>
              <a:rPr lang="zh-CN" altLang="en-US" b="0" i="0" dirty="0">
                <a:solidFill>
                  <a:srgbClr val="000000"/>
                </a:solidFill>
                <a:effectLst/>
                <a:latin typeface="system-ui"/>
              </a:rPr>
              <a:t> ， 因 耶 和 华 曾 吩 咐 你 们 说 ： 不 可 再 回 那 条 路 去 。</a:t>
            </a:r>
          </a:p>
          <a:p>
            <a:pPr marL="457200" lvl="1" indent="0" algn="l">
              <a:buNone/>
            </a:pPr>
            <a:r>
              <a:rPr lang="en-US" altLang="zh-CN" b="0" i="0" dirty="0">
                <a:solidFill>
                  <a:srgbClr val="000000"/>
                </a:solidFill>
                <a:effectLst/>
                <a:latin typeface="system-ui"/>
              </a:rPr>
              <a:t>17 </a:t>
            </a:r>
            <a:r>
              <a:rPr lang="zh-CN" altLang="en-US" b="0" i="0" dirty="0">
                <a:solidFill>
                  <a:srgbClr val="000000"/>
                </a:solidFill>
                <a:effectLst/>
                <a:latin typeface="system-ui"/>
              </a:rPr>
              <a:t>他 也 不 可 为 自 己 多 立 妃 嫔 ， 恐 怕 他 的 心 偏 邪 ； </a:t>
            </a:r>
            <a:r>
              <a:rPr lang="zh-CN" altLang="en-US" b="1" i="0" dirty="0">
                <a:solidFill>
                  <a:srgbClr val="000000"/>
                </a:solidFill>
                <a:effectLst/>
                <a:latin typeface="system-ui"/>
              </a:rPr>
              <a:t>也 不 可 为 自 己 多 积 金 银 </a:t>
            </a:r>
            <a:r>
              <a:rPr lang="zh-CN" altLang="en-US" b="0" i="0" dirty="0">
                <a:solidFill>
                  <a:srgbClr val="000000"/>
                </a:solidFill>
                <a:effectLst/>
                <a:latin typeface="system-ui"/>
              </a:rPr>
              <a:t>。</a:t>
            </a:r>
          </a:p>
          <a:p>
            <a:pPr marL="457200" lvl="1" indent="0" algn="l">
              <a:buNone/>
            </a:pPr>
            <a:endParaRPr lang="zh-CN" altLang="en-US" b="0" i="0" dirty="0">
              <a:solidFill>
                <a:srgbClr val="000000"/>
              </a:solidFill>
              <a:effectLst/>
              <a:latin typeface="system-ui"/>
            </a:endParaRPr>
          </a:p>
          <a:p>
            <a:pPr marL="457200" lvl="1" indent="0" algn="l">
              <a:buNone/>
            </a:pPr>
            <a:r>
              <a:rPr lang="zh-CN" altLang="en-US" b="0" i="0" dirty="0">
                <a:solidFill>
                  <a:srgbClr val="000000"/>
                </a:solidFill>
                <a:effectLst/>
                <a:latin typeface="system-ui"/>
              </a:rPr>
              <a:t>列王记上</a:t>
            </a:r>
            <a:r>
              <a:rPr lang="en-US" altLang="zh-CN" b="0" i="0" dirty="0">
                <a:solidFill>
                  <a:srgbClr val="000000"/>
                </a:solidFill>
                <a:effectLst/>
                <a:latin typeface="system-ui"/>
              </a:rPr>
              <a:t>10</a:t>
            </a:r>
            <a:r>
              <a:rPr lang="zh-CN" altLang="en-US" b="0" i="0" dirty="0">
                <a:solidFill>
                  <a:srgbClr val="000000"/>
                </a:solidFill>
                <a:effectLst/>
                <a:latin typeface="system-ui"/>
              </a:rPr>
              <a:t>：</a:t>
            </a:r>
            <a:r>
              <a:rPr lang="en-US" altLang="zh-CN" b="0" i="0" dirty="0">
                <a:solidFill>
                  <a:srgbClr val="000000"/>
                </a:solidFill>
                <a:effectLst/>
                <a:latin typeface="system-ui"/>
              </a:rPr>
              <a:t>21 </a:t>
            </a:r>
            <a:r>
              <a:rPr lang="zh-CN" altLang="en-US" b="0" i="0" dirty="0">
                <a:solidFill>
                  <a:srgbClr val="000000"/>
                </a:solidFill>
                <a:effectLst/>
                <a:latin typeface="system-ui"/>
              </a:rPr>
              <a:t>所 罗 门 王 一 切 的 饮 器 都 是 金 子 的 。利 巴 嫩 林 宫 里 的 一 切 器 皿 都 是 精 金 的 。所 罗 门 年 间 ， 银 子 算 不 了 甚 么 。</a:t>
            </a:r>
            <a:endParaRPr lang="en-US" altLang="zh-TW" b="0" i="0" dirty="0">
              <a:solidFill>
                <a:srgbClr val="000000"/>
              </a:solidFill>
              <a:effectLst/>
              <a:latin typeface="system-ui"/>
            </a:endParaRPr>
          </a:p>
          <a:p>
            <a:pPr marL="457200" lvl="1" indent="0" algn="l">
              <a:buNone/>
            </a:pPr>
            <a:endParaRPr lang="en-US" altLang="zh-TW" b="0" i="0" dirty="0">
              <a:solidFill>
                <a:srgbClr val="000000"/>
              </a:solidFill>
              <a:effectLst/>
              <a:latin typeface="system-ui"/>
            </a:endParaRPr>
          </a:p>
          <a:p>
            <a:pPr marL="457200" lvl="1" indent="0" algn="l">
              <a:buNone/>
            </a:pPr>
            <a:r>
              <a:rPr lang="zh-CN" altLang="en-US" b="0" i="0" dirty="0">
                <a:solidFill>
                  <a:srgbClr val="000000"/>
                </a:solidFill>
                <a:effectLst/>
                <a:latin typeface="system-ui"/>
              </a:rPr>
              <a:t>列王记上</a:t>
            </a:r>
            <a:r>
              <a:rPr lang="en-US" altLang="zh-CN" b="0" i="0" dirty="0">
                <a:solidFill>
                  <a:srgbClr val="000000"/>
                </a:solidFill>
                <a:effectLst/>
                <a:latin typeface="system-ui"/>
              </a:rPr>
              <a:t>10</a:t>
            </a:r>
          </a:p>
          <a:p>
            <a:pPr marL="457200" lvl="1" indent="0" algn="l">
              <a:buNone/>
            </a:pPr>
            <a:r>
              <a:rPr lang="en-US" altLang="zh-CN" b="0" i="0" dirty="0">
                <a:solidFill>
                  <a:srgbClr val="000000"/>
                </a:solidFill>
                <a:effectLst/>
                <a:latin typeface="system-ui"/>
              </a:rPr>
              <a:t>26 </a:t>
            </a:r>
            <a:r>
              <a:rPr lang="zh-CN" altLang="en-US" b="0" i="0" dirty="0">
                <a:solidFill>
                  <a:srgbClr val="000000"/>
                </a:solidFill>
                <a:effectLst/>
                <a:latin typeface="system-ui"/>
              </a:rPr>
              <a:t>所 罗 门 聚 集 战 车 马 兵 ， 有 战 车 一 千 四 百 辆 ， 马 兵 一 万 二 千 名 ， 安 置 在 屯 车 的 城 邑 和 耶 路 撒 冷 ， 就 是 王 那 里 。</a:t>
            </a:r>
          </a:p>
          <a:p>
            <a:pPr marL="457200" lvl="1" indent="0" algn="l">
              <a:buNone/>
            </a:pPr>
            <a:r>
              <a:rPr lang="en-US" altLang="zh-CN" b="0" i="0" dirty="0">
                <a:solidFill>
                  <a:srgbClr val="000000"/>
                </a:solidFill>
                <a:effectLst/>
                <a:latin typeface="system-ui"/>
              </a:rPr>
              <a:t>27 </a:t>
            </a:r>
            <a:r>
              <a:rPr lang="zh-CN" altLang="en-US" b="0" i="0" dirty="0">
                <a:solidFill>
                  <a:srgbClr val="000000"/>
                </a:solidFill>
                <a:effectLst/>
                <a:latin typeface="system-ui"/>
              </a:rPr>
              <a:t>王 在 耶 路 撒 冷 使 银 子 多 如 石 头 ， 香 柏 木 多 如 高 原 的 桑 树 。</a:t>
            </a:r>
          </a:p>
          <a:p>
            <a:pPr marL="457200" lvl="1" indent="0" algn="l">
              <a:buNone/>
            </a:pPr>
            <a:r>
              <a:rPr lang="en-US" altLang="zh-CN" b="0" i="0" dirty="0">
                <a:solidFill>
                  <a:srgbClr val="000000"/>
                </a:solidFill>
                <a:effectLst/>
                <a:latin typeface="system-ui"/>
              </a:rPr>
              <a:t>28 </a:t>
            </a:r>
            <a:r>
              <a:rPr lang="zh-CN" altLang="en-US" b="0" i="0" dirty="0">
                <a:solidFill>
                  <a:srgbClr val="000000"/>
                </a:solidFill>
                <a:effectLst/>
                <a:latin typeface="system-ui"/>
              </a:rPr>
              <a:t>所 罗 门 的 马 是 从 埃 及 带 来 的 ， 是 王 的 商 人 一 群 一 群 按 着 定 价 买 来 的 。</a:t>
            </a:r>
          </a:p>
          <a:p>
            <a:pPr marL="457200" lvl="1" indent="0" algn="l">
              <a:buNone/>
            </a:pPr>
            <a:r>
              <a:rPr lang="en-US" altLang="zh-CN" b="0" i="0" dirty="0">
                <a:solidFill>
                  <a:srgbClr val="000000"/>
                </a:solidFill>
                <a:effectLst/>
                <a:latin typeface="system-ui"/>
              </a:rPr>
              <a:t>29 </a:t>
            </a:r>
            <a:r>
              <a:rPr lang="zh-CN" altLang="en-US" b="0" i="0" dirty="0">
                <a:solidFill>
                  <a:srgbClr val="000000"/>
                </a:solidFill>
                <a:effectLst/>
                <a:latin typeface="system-ui"/>
              </a:rPr>
              <a:t>从 埃 及 买 来 的 车 ， 每 辆 价 银 六 百 舍 客 勒 ， 马 每 匹 一 百 五 十 舍 客 勒 。赫 人 诸 王 和 亚 兰 诸 王 所 买 的 车 马 ， 也 是 按 这 价 值 经 他 们 手 买 来 的 。</a:t>
            </a:r>
            <a:endParaRPr lang="en-US" altLang="zh-TW" b="0" i="0" dirty="0">
              <a:solidFill>
                <a:srgbClr val="000000"/>
              </a:solidFill>
              <a:effectLst/>
              <a:latin typeface="system-ui"/>
            </a:endParaRPr>
          </a:p>
          <a:p>
            <a:pPr marL="228600" indent="-228600" algn="l">
              <a:buAutoNum type="arabicPeriod"/>
            </a:pPr>
            <a:endParaRPr lang="en-US" altLang="zh-TW"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神要祂的子民分别为圣，不要和那些行可憎恶之事的国民混在一起，要单单信靠祂，可是以色列人却随从世俗、跪拜偶像。</a:t>
            </a:r>
            <a:endParaRPr lang="en-US" altLang="zh-CN" b="0" i="0" dirty="0">
              <a:solidFill>
                <a:srgbClr val="000000"/>
              </a:solidFill>
              <a:effectLst/>
              <a:latin typeface="system-ui"/>
            </a:endParaRPr>
          </a:p>
          <a:p>
            <a:pPr marL="0" indent="0" algn="l">
              <a:buNone/>
            </a:pPr>
            <a:endParaRPr lang="en-US" altLang="zh-CN" b="0" i="0" dirty="0">
              <a:solidFill>
                <a:srgbClr val="000000"/>
              </a:solidFill>
              <a:effectLst/>
              <a:latin typeface="system-ui"/>
            </a:endParaRPr>
          </a:p>
          <a:p>
            <a:pPr mar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9</a:t>
            </a:r>
            <a:r>
              <a:rPr lang="zh-CN" altLang="en-US" b="0" i="0" dirty="0">
                <a:solidFill>
                  <a:srgbClr val="000000"/>
                </a:solidFill>
                <a:effectLst/>
                <a:latin typeface="system-ui"/>
              </a:rPr>
              <a:t>节， 社会各阶层的人尽都跪拜偶像，向他们的偶像屈膝下跪，这里“饶恕”这个词的原文直译是“起来”，“不可饶恕”就是不要让他们起来</a:t>
            </a:r>
            <a:r>
              <a:rPr lang="en-US" altLang="zh-CN" b="0" i="0" dirty="0">
                <a:solidFill>
                  <a:srgbClr val="000000"/>
                </a:solidFill>
                <a:effectLst/>
                <a:latin typeface="system-ui"/>
              </a:rPr>
              <a:t>——</a:t>
            </a:r>
            <a:r>
              <a:rPr lang="zh-CN" altLang="en-US" b="0" i="0" dirty="0">
                <a:solidFill>
                  <a:srgbClr val="000000"/>
                </a:solidFill>
                <a:effectLst/>
                <a:latin typeface="system-ui"/>
              </a:rPr>
              <a:t>屈身跪拜偶像者将要承受神的愤怒。这是“不可饶恕”的罪 </a:t>
            </a:r>
            <a:r>
              <a:rPr lang="en-US" altLang="zh-CN" b="0" i="0" dirty="0">
                <a:solidFill>
                  <a:srgbClr val="000000"/>
                </a:solidFill>
                <a:effectLst/>
                <a:latin typeface="system-ui"/>
              </a:rPr>
              <a:t>– </a:t>
            </a:r>
            <a:r>
              <a:rPr lang="zh-CN" altLang="en-US" b="0" i="0" dirty="0">
                <a:solidFill>
                  <a:srgbClr val="000000"/>
                </a:solidFill>
                <a:effectLst/>
                <a:latin typeface="system-ui"/>
              </a:rPr>
              <a:t>神必不以有罪为无罪，</a:t>
            </a:r>
            <a:r>
              <a:rPr lang="zh-CN" altLang="en-US" b="1" i="0" dirty="0">
                <a:solidFill>
                  <a:srgbClr val="000000"/>
                </a:solidFill>
                <a:effectLst/>
                <a:latin typeface="system-ui"/>
              </a:rPr>
              <a:t>没有悔改就没有饶恕。 （</a:t>
            </a:r>
            <a:r>
              <a:rPr lang="zh-CN" altLang="en-US" b="0" i="0" dirty="0">
                <a:solidFill>
                  <a:srgbClr val="000000"/>
                </a:solidFill>
                <a:effectLst/>
                <a:latin typeface="system-ui"/>
              </a:rPr>
              <a:t>我们必须清楚的指出人的罪，含糊其辞，人就不认识自己的罪，就没有真实的悔改，也就没有神的饶恕和赦免</a:t>
            </a:r>
            <a:r>
              <a:rPr lang="zh-CN" altLang="en-US" b="1" i="0" dirty="0">
                <a:solidFill>
                  <a:srgbClr val="000000"/>
                </a:solidFill>
                <a:effectLst/>
                <a:latin typeface="system-ui"/>
              </a:rPr>
              <a:t>）</a:t>
            </a:r>
            <a:endParaRPr lang="en-US" altLang="zh-CN" b="1" i="0" dirty="0">
              <a:solidFill>
                <a:srgbClr val="000000"/>
              </a:solidFill>
              <a:effectLst/>
              <a:latin typeface="system-ui"/>
            </a:endParaRPr>
          </a:p>
          <a:p>
            <a:pPr marL="0" indent="0" algn="l">
              <a:buNone/>
            </a:pPr>
            <a:endParaRPr lang="en-US" altLang="zh-CN" b="1" i="0" dirty="0">
              <a:solidFill>
                <a:srgbClr val="000000"/>
              </a:solidFill>
              <a:effectLst/>
              <a:latin typeface="system-ui"/>
            </a:endParaRPr>
          </a:p>
          <a:p>
            <a:pPr marL="0" indent="0" algn="l">
              <a:buNone/>
            </a:pPr>
            <a:r>
              <a:rPr lang="zh-CN" altLang="en-US" b="0" i="0" dirty="0">
                <a:solidFill>
                  <a:srgbClr val="000000"/>
                </a:solidFill>
                <a:effectLst/>
                <a:latin typeface="system-ui"/>
              </a:rPr>
              <a:t>我们看到先知以赛亚非常清楚的指出以色列人的罪、犹大国的罪，毫不含糊。这一段经文中，他指出的罪行主要是针对犹大国中的有权势、有影响力的 人 </a:t>
            </a:r>
            <a:r>
              <a:rPr lang="en-US" altLang="zh-CN" b="0" i="0" dirty="0">
                <a:solidFill>
                  <a:srgbClr val="000000"/>
                </a:solidFill>
                <a:effectLst/>
                <a:latin typeface="system-ui"/>
              </a:rPr>
              <a:t>—— </a:t>
            </a:r>
            <a:r>
              <a:rPr lang="zh-CN" altLang="en-US" b="0" i="0" dirty="0">
                <a:solidFill>
                  <a:srgbClr val="000000"/>
                </a:solidFill>
                <a:effectLst/>
                <a:latin typeface="system-ui"/>
              </a:rPr>
              <a:t>那些可以和外邦人结盟的领袖、那些能够收罗金银财宝的君王将相、还有购置马匹、倚靠马车的王宫贵族。今天美国的教会还有“先知以赛亚”忠心传讲神的话、指出那些“不可饶恕”的罪吗？那些挂着彩虹旗的教会将难逃主的审判。以色列人不能因为是亚伯拉罕的后代就逃脱神的审判，挂名的教会和基督徒也是一样。</a:t>
            </a:r>
            <a:endParaRPr lang="en-US" altLang="zh-CN" b="0" i="0" dirty="0">
              <a:solidFill>
                <a:srgbClr val="000000"/>
              </a:solidFill>
              <a:effectLst/>
              <a:latin typeface="system-ui"/>
            </a:endParaRPr>
          </a:p>
          <a:p>
            <a:pPr marL="0" indent="0" algn="l">
              <a:buNone/>
            </a:pPr>
            <a:endParaRPr lang="en-US" altLang="zh-TW" b="0" i="0" dirty="0">
              <a:solidFill>
                <a:srgbClr val="000000"/>
              </a:solidFill>
              <a:effectLst/>
              <a:latin typeface="system-ui"/>
            </a:endParaRPr>
          </a:p>
          <a:p>
            <a:pPr mar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10</a:t>
            </a:r>
            <a:r>
              <a:rPr lang="zh-CN" altLang="en-US" b="0" i="0" dirty="0">
                <a:solidFill>
                  <a:srgbClr val="000000"/>
                </a:solidFill>
                <a:effectLst/>
                <a:latin typeface="system-ui"/>
              </a:rPr>
              <a:t>节，先知接着呼吁悖逆的人在神面前要谦卑自己、惧怕神的威严。</a:t>
            </a:r>
            <a:endParaRPr lang="en-US" altLang="zh-CN" b="0" i="0" dirty="0">
              <a:solidFill>
                <a:srgbClr val="000000"/>
              </a:solidFill>
              <a:effectLst/>
              <a:latin typeface="system-ui"/>
            </a:endParaRPr>
          </a:p>
          <a:p>
            <a:pPr marL="0" indent="0" algn="l">
              <a:buNone/>
            </a:pPr>
            <a:endParaRPr lang="en-US" altLang="zh-TW" b="0" i="0" dirty="0">
              <a:solidFill>
                <a:srgbClr val="000000"/>
              </a:solidFill>
              <a:effectLst/>
              <a:latin typeface="system-ui"/>
            </a:endParaRPr>
          </a:p>
          <a:p>
            <a:pPr mar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11</a:t>
            </a:r>
            <a:r>
              <a:rPr lang="zh-CN" altLang="en-US" b="0" i="0" dirty="0">
                <a:solidFill>
                  <a:srgbClr val="000000"/>
                </a:solidFill>
                <a:effectLst/>
                <a:latin typeface="system-ui"/>
              </a:rPr>
              <a:t>节，“到那日”，眼目高傲的人，以为自己有巩固的联盟、有万贯家产、殷实的财力、宝马名车，这些自高之士，若不悔改自卑，到那日主必将他降为卑，唯有耶和华被尊崇。</a:t>
            </a:r>
            <a:endParaRPr lang="en-US" altLang="zh-TW"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“那一日”，到底是哪一日呢？是什么时候呢？</a:t>
            </a:r>
            <a:endParaRPr lang="en-US" altLang="zh-TW" b="0" i="0" dirty="0">
              <a:solidFill>
                <a:srgbClr val="000000"/>
              </a:solidFill>
              <a:effectLst/>
              <a:latin typeface="system-ui"/>
            </a:endParaRPr>
          </a:p>
          <a:p>
            <a:pPr lvl="1" algn="l"/>
            <a:endParaRPr lang="en-US" altLang="zh-TW" b="0" i="0" dirty="0">
              <a:solidFill>
                <a:srgbClr val="000000"/>
              </a:solidFill>
              <a:effectLst/>
              <a:latin typeface="system-ui"/>
            </a:endParaRPr>
          </a:p>
          <a:p>
            <a:pPr lvl="1" algn="l"/>
            <a:endParaRPr lang="zh-TW" alt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5</a:t>
            </a:fld>
            <a:endParaRPr lang="en-US"/>
          </a:p>
        </p:txBody>
      </p:sp>
    </p:spTree>
    <p:extLst>
      <p:ext uri="{BB962C8B-B14F-4D97-AF65-F5344CB8AC3E}">
        <p14:creationId xmlns:p14="http://schemas.microsoft.com/office/powerpoint/2010/main" val="2393156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000000"/>
                </a:solidFill>
                <a:effectLst/>
                <a:latin typeface="system-ui"/>
              </a:rPr>
              <a:t>在旧约先知书里常常见到这两个短语，“主的日子（</a:t>
            </a:r>
            <a:r>
              <a:rPr lang="en-US" altLang="zh-CN" b="0" i="0" dirty="0">
                <a:solidFill>
                  <a:srgbClr val="000000"/>
                </a:solidFill>
                <a:effectLst/>
                <a:latin typeface="system-ui"/>
              </a:rPr>
              <a:t>the day of the LORD</a:t>
            </a:r>
            <a:r>
              <a:rPr lang="zh-CN" altLang="en-US" b="0" i="0" dirty="0">
                <a:solidFill>
                  <a:srgbClr val="000000"/>
                </a:solidFill>
                <a:effectLst/>
                <a:latin typeface="system-ui"/>
              </a:rPr>
              <a:t>）”、“在那日</a:t>
            </a:r>
            <a:r>
              <a:rPr lang="en-US" altLang="zh-CN" b="0" i="0" dirty="0">
                <a:solidFill>
                  <a:srgbClr val="000000"/>
                </a:solidFill>
                <a:effectLst/>
                <a:latin typeface="system-ui"/>
              </a:rPr>
              <a:t>(In that day)</a:t>
            </a:r>
            <a:r>
              <a:rPr lang="zh-CN" altLang="en-US" b="0" i="0" dirty="0">
                <a:solidFill>
                  <a:srgbClr val="000000"/>
                </a:solidFill>
                <a:effectLst/>
                <a:latin typeface="system-ui"/>
              </a:rPr>
              <a:t>”，这两个短语常常是指主再来、主第二次降临的日子（但也不都是）。主第一次降临，祂降生在马槽里，一个弱小的婴孩，三十岁开始传道，祂骑着驴驹谦谦和和地进入耶路撒冷，顺服天父地旨意，献上自己、在十字架上担当我们的罪，成为赎罪的羔羊；当主基督第二次降临时，祂骑着白马，祂是战士，是审判者。启示录</a:t>
            </a:r>
            <a:r>
              <a:rPr lang="en-US" altLang="zh-CN" b="0" i="0" dirty="0">
                <a:solidFill>
                  <a:srgbClr val="000000"/>
                </a:solidFill>
                <a:effectLst/>
                <a:latin typeface="system-ui"/>
              </a:rPr>
              <a:t>19</a:t>
            </a:r>
            <a:r>
              <a:rPr lang="zh-CN" altLang="en-US" b="0" i="0" dirty="0">
                <a:solidFill>
                  <a:srgbClr val="000000"/>
                </a:solidFill>
                <a:effectLst/>
                <a:latin typeface="system-ui"/>
              </a:rPr>
              <a:t>章有形象的描述。</a:t>
            </a:r>
            <a:endParaRPr lang="en-US" altLang="zh-CN" b="0" i="0" dirty="0">
              <a:solidFill>
                <a:srgbClr val="000000"/>
              </a:solidFill>
              <a:effectLst/>
              <a:latin typeface="system-ui"/>
            </a:endParaRPr>
          </a:p>
          <a:p>
            <a:pPr algn="l"/>
            <a:endParaRPr lang="en-US" altLang="zh-TW" b="0" i="0" dirty="0">
              <a:solidFill>
                <a:srgbClr val="000000"/>
              </a:solidFill>
              <a:effectLst/>
              <a:latin typeface="system-ui"/>
            </a:endParaRPr>
          </a:p>
          <a:p>
            <a:pPr lvl="1" algn="l"/>
            <a:r>
              <a:rPr lang="zh-CN" altLang="en-US" b="0" i="0" dirty="0">
                <a:solidFill>
                  <a:srgbClr val="000000"/>
                </a:solidFill>
                <a:effectLst/>
                <a:latin typeface="system-ui"/>
              </a:rPr>
              <a:t>启示录</a:t>
            </a:r>
            <a:r>
              <a:rPr lang="en-US" altLang="zh-CN" b="0" i="0" dirty="0">
                <a:solidFill>
                  <a:srgbClr val="000000"/>
                </a:solidFill>
                <a:effectLst/>
                <a:latin typeface="system-ui"/>
              </a:rPr>
              <a:t>19</a:t>
            </a:r>
            <a:r>
              <a:rPr lang="zh-CN" altLang="en-US" b="0" i="0" dirty="0">
                <a:solidFill>
                  <a:srgbClr val="000000"/>
                </a:solidFill>
                <a:effectLst/>
                <a:latin typeface="system-ui"/>
              </a:rPr>
              <a:t>：</a:t>
            </a:r>
          </a:p>
          <a:p>
            <a:pPr lvl="1" algn="l"/>
            <a:r>
              <a:rPr lang="en-US" altLang="zh-CN" b="0" i="0" dirty="0">
                <a:solidFill>
                  <a:srgbClr val="000000"/>
                </a:solidFill>
                <a:effectLst/>
                <a:latin typeface="system-ui"/>
              </a:rPr>
              <a:t>11 </a:t>
            </a:r>
            <a:r>
              <a:rPr lang="zh-CN" altLang="en-US" b="0" i="0" dirty="0">
                <a:solidFill>
                  <a:srgbClr val="000000"/>
                </a:solidFill>
                <a:effectLst/>
                <a:latin typeface="system-ui"/>
              </a:rPr>
              <a:t>我 观 看 ， 见 天 开 了 。</a:t>
            </a:r>
            <a:r>
              <a:rPr lang="zh-CN" altLang="en-US" b="1" i="0" u="sng" dirty="0">
                <a:solidFill>
                  <a:srgbClr val="000000"/>
                </a:solidFill>
                <a:effectLst/>
                <a:latin typeface="system-ui"/>
              </a:rPr>
              <a:t>有 一 匹 白 马 ， 骑 在 马 上 的 称 为 诚 信 真 实 ， 他 审 判 ， 争 战 ， 都 按 着 公 义 </a:t>
            </a:r>
            <a:r>
              <a:rPr lang="zh-CN" altLang="en-US" b="0" i="0" dirty="0">
                <a:solidFill>
                  <a:srgbClr val="000000"/>
                </a:solidFill>
                <a:effectLst/>
                <a:latin typeface="system-ui"/>
              </a:rPr>
              <a:t>。</a:t>
            </a:r>
          </a:p>
          <a:p>
            <a:pPr lvl="1" algn="l"/>
            <a:r>
              <a:rPr lang="en-US" altLang="zh-CN" b="0" i="0" dirty="0">
                <a:solidFill>
                  <a:srgbClr val="000000"/>
                </a:solidFill>
                <a:effectLst/>
                <a:latin typeface="system-ui"/>
              </a:rPr>
              <a:t>12 </a:t>
            </a:r>
            <a:r>
              <a:rPr lang="zh-CN" altLang="en-US" b="0" i="0" dirty="0">
                <a:solidFill>
                  <a:srgbClr val="000000"/>
                </a:solidFill>
                <a:effectLst/>
                <a:latin typeface="system-ui"/>
              </a:rPr>
              <a:t>他 的 眼 睛 如 火 焰 ， 他 头 上 戴 着 许 多 冠 冕 ； 又 有 写 着 的 名 字 ， 除 了 他 自 己 没 有 人 知 道 。</a:t>
            </a:r>
          </a:p>
          <a:p>
            <a:pPr lvl="1" algn="l"/>
            <a:r>
              <a:rPr lang="en-US" altLang="zh-CN" b="0" i="0" dirty="0">
                <a:solidFill>
                  <a:srgbClr val="000000"/>
                </a:solidFill>
                <a:effectLst/>
                <a:latin typeface="system-ui"/>
              </a:rPr>
              <a:t>13 </a:t>
            </a:r>
            <a:r>
              <a:rPr lang="zh-CN" altLang="en-US" b="0" i="0" dirty="0">
                <a:solidFill>
                  <a:srgbClr val="000000"/>
                </a:solidFill>
                <a:effectLst/>
                <a:latin typeface="system-ui"/>
              </a:rPr>
              <a:t>他 穿 着 溅 了 血 的 衣 服 ； 他 的 名 称 为 神 之 道 。</a:t>
            </a:r>
          </a:p>
          <a:p>
            <a:pPr lvl="1" algn="l"/>
            <a:r>
              <a:rPr lang="en-US" altLang="zh-CN" b="0" i="0" dirty="0">
                <a:solidFill>
                  <a:srgbClr val="000000"/>
                </a:solidFill>
                <a:effectLst/>
                <a:latin typeface="system-ui"/>
              </a:rPr>
              <a:t>14 </a:t>
            </a:r>
            <a:r>
              <a:rPr lang="zh-CN" altLang="en-US" b="0" i="0" dirty="0">
                <a:solidFill>
                  <a:srgbClr val="000000"/>
                </a:solidFill>
                <a:effectLst/>
                <a:latin typeface="system-ui"/>
              </a:rPr>
              <a:t>在 天 上 的 众 军 骑 着 白 马 ， 穿 着 细 麻 衣 ， 又 白 又 洁 ， 跟 随 他 。</a:t>
            </a:r>
          </a:p>
          <a:p>
            <a:pPr lvl="1" algn="l"/>
            <a:r>
              <a:rPr lang="en-US" altLang="zh-CN" b="0" i="0" dirty="0">
                <a:solidFill>
                  <a:srgbClr val="000000"/>
                </a:solidFill>
                <a:effectLst/>
                <a:latin typeface="system-ui"/>
              </a:rPr>
              <a:t>15 </a:t>
            </a:r>
            <a:r>
              <a:rPr lang="zh-CN" altLang="en-US" b="1" i="0" u="sng" dirty="0">
                <a:solidFill>
                  <a:srgbClr val="000000"/>
                </a:solidFill>
                <a:effectLst/>
                <a:latin typeface="system-ui"/>
              </a:rPr>
              <a:t>有 利 剑 从 他 口 中 出 来 ， 可 以 击 杀 列 国 。他 必 用 铁 杖 辖 管 （ 辖 管 ： 原 文 是 牧 ） 他 们 ， 并 要 踹 全 能 神 烈 怒 的 酒 醡 </a:t>
            </a:r>
            <a:r>
              <a:rPr lang="zh-CN" altLang="en-US" b="0" i="0" dirty="0">
                <a:solidFill>
                  <a:srgbClr val="000000"/>
                </a:solidFill>
                <a:effectLst/>
                <a:latin typeface="system-ui"/>
              </a:rPr>
              <a:t>。</a:t>
            </a:r>
          </a:p>
          <a:p>
            <a:pPr lvl="1" algn="l"/>
            <a:r>
              <a:rPr lang="en-US" altLang="zh-CN" b="0" i="0" dirty="0">
                <a:solidFill>
                  <a:srgbClr val="000000"/>
                </a:solidFill>
                <a:effectLst/>
                <a:latin typeface="system-ui"/>
              </a:rPr>
              <a:t>16 </a:t>
            </a:r>
            <a:r>
              <a:rPr lang="zh-CN" altLang="en-US" b="1" i="0" u="sng" dirty="0">
                <a:solidFill>
                  <a:srgbClr val="000000"/>
                </a:solidFill>
                <a:effectLst/>
                <a:latin typeface="system-ui"/>
              </a:rPr>
              <a:t>在 他 衣 服 和 大 腿 上 有 名 写 着 说 ： 万 王 之 王 ， 万 主 之 主 </a:t>
            </a:r>
            <a:r>
              <a:rPr lang="zh-CN" altLang="en-US" b="0" i="0" dirty="0">
                <a:solidFill>
                  <a:srgbClr val="000000"/>
                </a:solidFill>
                <a:effectLst/>
                <a:latin typeface="system-ui"/>
              </a:rPr>
              <a:t>。</a:t>
            </a:r>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r>
              <a:rPr lang="zh-CN" altLang="en-US" b="0" i="0" dirty="0">
                <a:solidFill>
                  <a:srgbClr val="000000"/>
                </a:solidFill>
                <a:effectLst/>
                <a:latin typeface="system-ui"/>
              </a:rPr>
              <a:t>主的日子是“大而可畏”的日子</a:t>
            </a:r>
            <a:endParaRPr lang="en-US" altLang="zh-CN" b="0" i="0" dirty="0">
              <a:solidFill>
                <a:srgbClr val="000000"/>
              </a:solidFill>
              <a:effectLst/>
              <a:latin typeface="system-ui"/>
            </a:endParaRPr>
          </a:p>
          <a:p>
            <a:pPr algn="l"/>
            <a:endParaRPr lang="en-US" altLang="zh-TW" b="0" i="0" dirty="0">
              <a:solidFill>
                <a:srgbClr val="000000"/>
              </a:solidFill>
              <a:effectLst/>
              <a:latin typeface="system-ui"/>
            </a:endParaRPr>
          </a:p>
          <a:p>
            <a:pPr lvl="1" algn="l"/>
            <a:r>
              <a:rPr lang="zh-CN" altLang="en-US" b="0" i="0" dirty="0">
                <a:solidFill>
                  <a:srgbClr val="000000"/>
                </a:solidFill>
                <a:effectLst/>
                <a:latin typeface="system-ui"/>
              </a:rPr>
              <a:t>玛拉基书 </a:t>
            </a:r>
            <a:r>
              <a:rPr lang="en-US" altLang="zh-CN" b="0" i="0" dirty="0">
                <a:solidFill>
                  <a:srgbClr val="000000"/>
                </a:solidFill>
                <a:effectLst/>
                <a:latin typeface="system-ui"/>
              </a:rPr>
              <a:t>4</a:t>
            </a:r>
            <a:r>
              <a:rPr lang="zh-CN" altLang="en-US" b="0" i="0" dirty="0">
                <a:solidFill>
                  <a:srgbClr val="000000"/>
                </a:solidFill>
                <a:effectLst/>
                <a:latin typeface="system-ui"/>
              </a:rPr>
              <a:t>：</a:t>
            </a:r>
            <a:r>
              <a:rPr lang="en-US" altLang="zh-CN" b="0" i="0" dirty="0">
                <a:solidFill>
                  <a:srgbClr val="000000"/>
                </a:solidFill>
                <a:effectLst/>
                <a:latin typeface="system-ui"/>
              </a:rPr>
              <a:t>5</a:t>
            </a:r>
            <a:r>
              <a:rPr lang="zh-CN" altLang="en-US" b="0" i="0" dirty="0">
                <a:solidFill>
                  <a:srgbClr val="000000"/>
                </a:solidFill>
                <a:effectLst/>
                <a:latin typeface="system-ui"/>
              </a:rPr>
              <a:t>看 哪 ， </a:t>
            </a:r>
            <a:r>
              <a:rPr lang="zh-CN" altLang="en-US" b="1" i="0" u="sng" dirty="0">
                <a:solidFill>
                  <a:srgbClr val="000000"/>
                </a:solidFill>
                <a:effectLst/>
                <a:latin typeface="system-ui"/>
              </a:rPr>
              <a:t>耶 和 华 大 而 可 畏 之 日 </a:t>
            </a:r>
            <a:r>
              <a:rPr lang="zh-CN" altLang="en-US" b="0" i="0" dirty="0">
                <a:solidFill>
                  <a:srgbClr val="000000"/>
                </a:solidFill>
                <a:effectLst/>
                <a:latin typeface="system-ui"/>
              </a:rPr>
              <a:t>未 到 以 前 ， 我 必 差 遣 先 知 以 利 亚 到 你 们 那 里 去 。 </a:t>
            </a:r>
            <a:r>
              <a:rPr lang="en-US" altLang="zh-CN" b="0" i="0" dirty="0">
                <a:solidFill>
                  <a:srgbClr val="000000"/>
                </a:solidFill>
                <a:effectLst/>
                <a:latin typeface="system-ui"/>
              </a:rPr>
              <a:t>6</a:t>
            </a:r>
            <a:r>
              <a:rPr lang="zh-CN" altLang="en-US" b="0" i="0" dirty="0">
                <a:solidFill>
                  <a:srgbClr val="000000"/>
                </a:solidFill>
                <a:effectLst/>
                <a:latin typeface="system-ui"/>
              </a:rPr>
              <a:t>他 必 使 父 亲 的 心 转 向 儿 女 ， 儿 女 的 心 转 向 父 亲 ， 免 得 我 来 咒 诅 遍 地 。</a:t>
            </a:r>
          </a:p>
          <a:p>
            <a:pPr lvl="1" algn="l"/>
            <a:r>
              <a:rPr lang="zh-CN" altLang="en-US" b="0" i="0" dirty="0">
                <a:solidFill>
                  <a:srgbClr val="000000"/>
                </a:solidFill>
                <a:effectLst/>
                <a:latin typeface="system-ui"/>
              </a:rPr>
              <a:t>约 珥 书 </a:t>
            </a:r>
            <a:r>
              <a:rPr lang="en-US" altLang="zh-CN" b="0" i="0" dirty="0">
                <a:solidFill>
                  <a:srgbClr val="000000"/>
                </a:solidFill>
                <a:effectLst/>
                <a:latin typeface="system-ui"/>
              </a:rPr>
              <a:t>2</a:t>
            </a:r>
            <a:r>
              <a:rPr lang="zh-CN" altLang="en-US" b="0" i="0" dirty="0">
                <a:solidFill>
                  <a:srgbClr val="000000"/>
                </a:solidFill>
                <a:effectLst/>
                <a:latin typeface="system-ui"/>
              </a:rPr>
              <a:t>：</a:t>
            </a:r>
            <a:r>
              <a:rPr lang="en-US" altLang="zh-CN" b="0" i="0" dirty="0">
                <a:solidFill>
                  <a:srgbClr val="000000"/>
                </a:solidFill>
                <a:effectLst/>
                <a:latin typeface="system-ui"/>
              </a:rPr>
              <a:t>11 </a:t>
            </a:r>
            <a:r>
              <a:rPr lang="zh-CN" altLang="en-US" b="0" i="0" dirty="0">
                <a:solidFill>
                  <a:srgbClr val="000000"/>
                </a:solidFill>
                <a:effectLst/>
                <a:latin typeface="system-ui"/>
              </a:rPr>
              <a:t>耶 和 华 在 他 军 旅 前 发 声 ， 他 的 队 伍 甚 大 ； 成 就 他 命 的 是 强 盛 者 。因 为 </a:t>
            </a:r>
            <a:r>
              <a:rPr lang="zh-CN" altLang="en-US" b="1" i="0" u="sng" dirty="0">
                <a:solidFill>
                  <a:srgbClr val="000000"/>
                </a:solidFill>
                <a:effectLst/>
                <a:latin typeface="system-ui"/>
              </a:rPr>
              <a:t>耶 和 华 的 日 子 大 而 可 畏 </a:t>
            </a:r>
            <a:r>
              <a:rPr lang="zh-CN" altLang="en-US" b="0" i="0" dirty="0">
                <a:solidFill>
                  <a:srgbClr val="000000"/>
                </a:solidFill>
                <a:effectLst/>
                <a:latin typeface="system-ui"/>
              </a:rPr>
              <a:t>， 谁 能 当 得 起 呢 ？</a:t>
            </a:r>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r>
              <a:rPr lang="zh-CN" altLang="en-US" b="0" i="0" dirty="0">
                <a:solidFill>
                  <a:srgbClr val="000000"/>
                </a:solidFill>
                <a:effectLst/>
                <a:latin typeface="system-ui"/>
              </a:rPr>
              <a:t>何为“大“ </a:t>
            </a:r>
            <a:r>
              <a:rPr lang="en-US" altLang="zh-CN" b="0" i="0" dirty="0">
                <a:solidFill>
                  <a:srgbClr val="000000"/>
                </a:solidFill>
                <a:effectLst/>
                <a:latin typeface="system-ui"/>
              </a:rPr>
              <a:t>– </a:t>
            </a:r>
            <a:r>
              <a:rPr lang="zh-CN" altLang="en-US" b="0" i="0" dirty="0">
                <a:solidFill>
                  <a:srgbClr val="000000"/>
                </a:solidFill>
                <a:effectLst/>
                <a:latin typeface="system-ui"/>
              </a:rPr>
              <a:t>马太福音</a:t>
            </a:r>
            <a:r>
              <a:rPr lang="en-US" altLang="zh-CN" b="0" i="0" dirty="0">
                <a:solidFill>
                  <a:srgbClr val="000000"/>
                </a:solidFill>
                <a:effectLst/>
                <a:latin typeface="system-ui"/>
              </a:rPr>
              <a:t>24</a:t>
            </a:r>
            <a:r>
              <a:rPr lang="zh-CN" altLang="en-US" b="0" i="0" dirty="0">
                <a:solidFill>
                  <a:srgbClr val="000000"/>
                </a:solidFill>
                <a:effectLst/>
                <a:latin typeface="system-ui"/>
              </a:rPr>
              <a:t>：</a:t>
            </a:r>
            <a:r>
              <a:rPr lang="en-US" altLang="zh-TW" b="1" i="0" baseline="30000" dirty="0">
                <a:solidFill>
                  <a:srgbClr val="000000"/>
                </a:solidFill>
                <a:effectLst/>
                <a:latin typeface="system-ui"/>
              </a:rPr>
              <a:t>26 </a:t>
            </a:r>
            <a:r>
              <a:rPr lang="zh-TW" altLang="en-US" b="0" i="0" dirty="0">
                <a:solidFill>
                  <a:srgbClr val="000000"/>
                </a:solidFill>
                <a:effectLst/>
                <a:latin typeface="system-ui"/>
              </a:rPr>
              <a:t>若 有 人 對 你 們 說 ： 看 哪 ， 基 督 在 曠 野 裡 ， 你 們 不 要 出 去 ！ 或 說 ： 看 哪 ， 基 督 在 內 屋 中 ， 你 們 不 要 信 ！</a:t>
            </a:r>
          </a:p>
          <a:p>
            <a:pPr algn="l"/>
            <a:r>
              <a:rPr lang="en-US" altLang="zh-TW" b="1" i="0" baseline="30000" dirty="0">
                <a:solidFill>
                  <a:srgbClr val="000000"/>
                </a:solidFill>
                <a:effectLst/>
                <a:latin typeface="system-ui"/>
              </a:rPr>
              <a:t>27 </a:t>
            </a:r>
            <a:r>
              <a:rPr lang="zh-TW" altLang="en-US" b="0" i="0" dirty="0">
                <a:solidFill>
                  <a:srgbClr val="000000"/>
                </a:solidFill>
                <a:effectLst/>
                <a:latin typeface="system-ui"/>
              </a:rPr>
              <a:t>閃 電 從 東 邊 發 出 ， 直 照 到 西 邊 。 人 子 降 臨 ， 也 要 這 樣 。</a:t>
            </a: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主第一次降临和第二次降临，情形完全不同，目的也不同，第一次来是恩典降临、为我们赎罪，第二次来是审判和作王。我们这些生在主第一次降临和第二次降临之间的人、并且离主第二次来临的日子越来越近，我们是否更应该效法以赛亚宣告主的日子？！）</a:t>
            </a:r>
            <a:endParaRPr lang="en-US" altLang="zh-TW" b="0" i="0" dirty="0">
              <a:solidFill>
                <a:srgbClr val="000000"/>
              </a:solidFill>
              <a:effectLst/>
              <a:latin typeface="system-ui"/>
            </a:endParaRPr>
          </a:p>
          <a:p>
            <a:pPr algn="l"/>
            <a:endParaRPr lang="en-US" altLang="zh-TW" b="0" i="0" dirty="0">
              <a:solidFill>
                <a:srgbClr val="000000"/>
              </a:solidFill>
              <a:effectLst/>
              <a:latin typeface="system-ui"/>
            </a:endParaRPr>
          </a:p>
          <a:p>
            <a:pPr algn="l"/>
            <a:r>
              <a:rPr lang="zh-CN" altLang="en-US" b="0" i="0" dirty="0">
                <a:solidFill>
                  <a:srgbClr val="000000"/>
                </a:solidFill>
                <a:effectLst/>
                <a:latin typeface="system-ui"/>
              </a:rPr>
              <a:t>新约经文也提到“主的日子”，形容主的日子会突然来到，像贼一样突然来到。</a:t>
            </a:r>
            <a:endParaRPr lang="en-US" altLang="zh-TW" b="0" i="0" dirty="0">
              <a:solidFill>
                <a:srgbClr val="000000"/>
              </a:solidFill>
              <a:effectLst/>
              <a:latin typeface="system-ui"/>
            </a:endParaRPr>
          </a:p>
          <a:p>
            <a:pPr lvl="1" algn="l"/>
            <a:r>
              <a:rPr lang="zh-CN" dirty="0"/>
              <a:t>帖撒罗尼迦前书5：2 因 为 你 们 自 己 明 明 晓 得 ， </a:t>
            </a:r>
            <a:r>
              <a:rPr lang="zh-CN" b="1" u="sng" dirty="0"/>
              <a:t>主 的 日 子 </a:t>
            </a:r>
            <a:r>
              <a:rPr lang="zh-CN" dirty="0"/>
              <a:t>来 到 ， 好 像 夜 间 的 贼 一 样 。 </a:t>
            </a:r>
            <a:endParaRPr lang="en-US" altLang="zh-CN" dirty="0"/>
          </a:p>
          <a:p>
            <a:pPr lvl="1" algn="l"/>
            <a:r>
              <a:rPr lang="zh-CN" dirty="0"/>
              <a:t>彼得后书3：10 但 </a:t>
            </a:r>
            <a:r>
              <a:rPr lang="zh-CN" b="1" u="sng" dirty="0"/>
              <a:t>主 的 日 子 </a:t>
            </a:r>
            <a:r>
              <a:rPr lang="zh-CN" dirty="0"/>
              <a:t>要 像 贼 来 到 一 样 。那 日 ， 天 必 大 有 响 声 废 去 ， 有 形 质 的 都 要 被 烈 火 销 化 ， 地 和 其 上 的 物 都 要 烧 尽 了</a:t>
            </a:r>
            <a:endParaRPr lang="en-US" altLang="zh-TW" b="0" i="0" dirty="0">
              <a:solidFill>
                <a:srgbClr val="000000"/>
              </a:solidFill>
              <a:effectLst/>
              <a:latin typeface="system-ui"/>
            </a:endParaRPr>
          </a:p>
          <a:p>
            <a:endParaRPr lang="en-US" altLang="zh-CN" dirty="0"/>
          </a:p>
          <a:p>
            <a:endParaRPr lang="en-US" altLang="zh-CN" dirty="0"/>
          </a:p>
          <a:p>
            <a:endParaRPr lang="en-US" altLang="zh-CN" dirty="0"/>
          </a:p>
          <a:p>
            <a:r>
              <a:rPr lang="zh-CN" altLang="en-US" dirty="0"/>
              <a:t>第</a:t>
            </a:r>
            <a:r>
              <a:rPr lang="en-US" altLang="zh-CN" dirty="0"/>
              <a:t>12 </a:t>
            </a:r>
            <a:r>
              <a:rPr lang="zh-CN" altLang="en-US" dirty="0"/>
              <a:t>节：在那日，骄傲狂妄自高之士必降为卑、惊恐躲避主的愤怒；在那日，唯独耶和华被尊崇。</a:t>
            </a:r>
            <a:endParaRPr lang="en-US" altLang="zh-CN" dirty="0"/>
          </a:p>
          <a:p>
            <a:pPr lvl="1" algn="l"/>
            <a:endParaRPr lang="en-US" altLang="zh-TW" b="0" i="0" dirty="0">
              <a:solidFill>
                <a:srgbClr val="000000"/>
              </a:solidFill>
              <a:effectLst/>
              <a:latin typeface="system-ui"/>
            </a:endParaRPr>
          </a:p>
          <a:p>
            <a:pPr lvl="0" algn="l"/>
            <a:r>
              <a:rPr lang="zh-CN" altLang="en-US" b="0" i="0" dirty="0">
                <a:solidFill>
                  <a:srgbClr val="000000"/>
                </a:solidFill>
                <a:effectLst/>
                <a:latin typeface="system-ui"/>
              </a:rPr>
              <a:t>骄傲自高之士包括那些人呢？</a:t>
            </a:r>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第</a:t>
            </a:r>
            <a:r>
              <a:rPr lang="en-US" altLang="zh-CN" b="0" i="0" dirty="0">
                <a:solidFill>
                  <a:srgbClr val="000000"/>
                </a:solidFill>
                <a:effectLst/>
                <a:latin typeface="system-ui"/>
              </a:rPr>
              <a:t>13</a:t>
            </a:r>
            <a:r>
              <a:rPr lang="zh-CN" altLang="en-US" b="0" i="0" dirty="0">
                <a:solidFill>
                  <a:srgbClr val="000000"/>
                </a:solidFill>
                <a:effectLst/>
                <a:latin typeface="system-ui"/>
              </a:rPr>
              <a:t>节：</a:t>
            </a:r>
            <a:r>
              <a:rPr lang="zh-TW" altLang="en-US" sz="1200" b="0" i="0" dirty="0">
                <a:solidFill>
                  <a:srgbClr val="3D3D3D"/>
                </a:solidFill>
                <a:effectLst/>
                <a:latin typeface="FangSong" panose="02010609060101010101" pitchFamily="49" charset="-122"/>
                <a:ea typeface="FangSong" panose="02010609060101010101" pitchFamily="49" charset="-122"/>
              </a:rPr>
              <a:t>黎巴嫩</a:t>
            </a:r>
            <a:r>
              <a:rPr lang="zh-CN" altLang="en-US" sz="1200" b="0" i="0" dirty="0">
                <a:solidFill>
                  <a:srgbClr val="3D3D3D"/>
                </a:solidFill>
                <a:effectLst/>
                <a:latin typeface="FangSong" panose="02010609060101010101" pitchFamily="49" charset="-122"/>
                <a:ea typeface="FangSong" panose="02010609060101010101" pitchFamily="49" charset="-122"/>
              </a:rPr>
              <a:t>的</a:t>
            </a:r>
            <a:r>
              <a:rPr lang="zh-TW" altLang="en-US" sz="1200" b="0" i="0" dirty="0">
                <a:solidFill>
                  <a:srgbClr val="3D3D3D"/>
                </a:solidFill>
                <a:effectLst/>
                <a:latin typeface="FangSong" panose="02010609060101010101" pitchFamily="49" charset="-122"/>
                <a:ea typeface="FangSong" panose="02010609060101010101" pitchFamily="49" charset="-122"/>
              </a:rPr>
              <a:t>香柏樹</a:t>
            </a:r>
            <a:r>
              <a:rPr lang="zh-CN" altLang="en-US" sz="1200" b="0" i="0" dirty="0">
                <a:solidFill>
                  <a:srgbClr val="3D3D3D"/>
                </a:solidFill>
                <a:effectLst/>
                <a:latin typeface="FangSong" panose="02010609060101010101" pitchFamily="49" charset="-122"/>
                <a:ea typeface="FangSong" panose="02010609060101010101" pitchFamily="49" charset="-122"/>
              </a:rPr>
              <a:t>高大，</a:t>
            </a:r>
            <a:r>
              <a:rPr lang="zh-TW" altLang="en-US" sz="1200" b="0" i="0" dirty="0">
                <a:solidFill>
                  <a:srgbClr val="3D3D3D"/>
                </a:solidFill>
                <a:effectLst/>
                <a:latin typeface="FangSong" panose="02010609060101010101" pitchFamily="49" charset="-122"/>
                <a:ea typeface="FangSong" panose="02010609060101010101" pitchFamily="49" charset="-122"/>
              </a:rPr>
              <a:t>巴珊的橡樹</a:t>
            </a:r>
            <a:r>
              <a:rPr lang="zh-CN" altLang="en-US" sz="1200" b="0" i="0" dirty="0">
                <a:solidFill>
                  <a:srgbClr val="3D3D3D"/>
                </a:solidFill>
                <a:effectLst/>
                <a:latin typeface="FangSong" panose="02010609060101010101" pitchFamily="49" charset="-122"/>
                <a:ea typeface="FangSong" panose="02010609060101010101" pitchFamily="49" charset="-122"/>
              </a:rPr>
              <a:t>坚固有力 （所罗门建造圣殿及自己的王宫都使用了黎巴嫩的香柏树，橡树也是很好的木材），比喻那些地位权势显赫、狂妄悖逆之人。主再来之时，他们要降为卑。</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第</a:t>
            </a:r>
            <a:r>
              <a:rPr lang="en-US" altLang="zh-CN" b="0" i="0" dirty="0">
                <a:solidFill>
                  <a:srgbClr val="000000"/>
                </a:solidFill>
                <a:effectLst/>
                <a:latin typeface="system-ui"/>
              </a:rPr>
              <a:t>14</a:t>
            </a:r>
            <a:r>
              <a:rPr lang="zh-CN" altLang="en-US" b="0" i="0" dirty="0">
                <a:solidFill>
                  <a:srgbClr val="000000"/>
                </a:solidFill>
                <a:effectLst/>
                <a:latin typeface="system-ui"/>
              </a:rPr>
              <a:t>节：高山指献祭的邱坛，在高处拜偶像的人。主再来之时，他们要降为卑；</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第</a:t>
            </a:r>
            <a:r>
              <a:rPr lang="en-US" altLang="zh-CN" b="0" i="0" dirty="0">
                <a:solidFill>
                  <a:srgbClr val="000000"/>
                </a:solidFill>
                <a:effectLst/>
                <a:latin typeface="system-ui"/>
              </a:rPr>
              <a:t>15</a:t>
            </a:r>
            <a:r>
              <a:rPr lang="zh-CN" altLang="en-US" b="0" i="0" dirty="0">
                <a:solidFill>
                  <a:srgbClr val="000000"/>
                </a:solidFill>
                <a:effectLst/>
                <a:latin typeface="system-ui"/>
              </a:rPr>
              <a:t>节：战略高地、军事要塞。那些以为自己居住在坚固的城池因此眼目高傲、悖逆神的人。主再来之时，他们要降为卑；</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第</a:t>
            </a:r>
            <a:r>
              <a:rPr lang="en-US" altLang="zh-CN" b="0" i="0" dirty="0">
                <a:solidFill>
                  <a:srgbClr val="000000"/>
                </a:solidFill>
                <a:effectLst/>
                <a:latin typeface="system-ui"/>
              </a:rPr>
              <a:t>16</a:t>
            </a:r>
            <a:r>
              <a:rPr lang="zh-CN" altLang="en-US" b="0" i="0" dirty="0">
                <a:solidFill>
                  <a:srgbClr val="000000"/>
                </a:solidFill>
                <a:effectLst/>
                <a:latin typeface="system-ui"/>
              </a:rPr>
              <a:t>节：他施在西班牙的西南部，距离迦南地两千多英里，他施的船只从遥远之地驶来满载奢侈的货物，供给那些骄傲奢华的人享用。主再来之时，这些人也要降为卑。</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dirty="0">
                <a:solidFill>
                  <a:srgbClr val="3D3D3D"/>
                </a:solidFill>
                <a:effectLst/>
                <a:latin typeface="FangSong" panose="02010609060101010101" pitchFamily="49" charset="-122"/>
                <a:ea typeface="FangSong" panose="02010609060101010101" pitchFamily="49" charset="-122"/>
              </a:rPr>
              <a:t>这里提到了好几个迦南地以外的地名，黎巴嫩，巴珊和他施。黎巴嫩在迦南的北面，巴珊在迦南地东北面，在约旦河以东，他施在地中海的另一头、更加遥远。显然，这一段经文斥责的对象已经超越了以色列民，是针对地上所有的自高之士，那些自以为已经将自己安置在高地、享受世上荣华美物、却悖逆抵挡神的人。</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重要的话说三遍，在这一章里我们注意到有重复的经文和短语，哪些话说了三遍呢？</a:t>
            </a:r>
            <a:endParaRPr lang="en-US" altLang="zh-CN" b="0" i="0" dirty="0">
              <a:solidFill>
                <a:srgbClr val="000000"/>
              </a:solidFill>
              <a:effectLst/>
              <a:latin typeface="system-ui"/>
            </a:endParaRPr>
          </a:p>
          <a:p>
            <a:pPr marL="228600" lvl="0" indent="-228600" algn="l">
              <a:buAutoNum type="arabicPeriod"/>
            </a:pPr>
            <a:r>
              <a:rPr lang="en-US" altLang="zh-CN" b="0" i="0" dirty="0">
                <a:solidFill>
                  <a:srgbClr val="000000"/>
                </a:solidFill>
                <a:effectLst/>
                <a:latin typeface="system-ui"/>
              </a:rPr>
              <a:t>“</a:t>
            </a:r>
            <a:r>
              <a:rPr lang="zh-CN" altLang="en-US" b="0" i="0" dirty="0">
                <a:solidFill>
                  <a:srgbClr val="000000"/>
                </a:solidFill>
                <a:effectLst/>
                <a:latin typeface="system-ui"/>
              </a:rPr>
              <a:t>骄傲的必降为卑” （第</a:t>
            </a:r>
            <a:r>
              <a:rPr lang="en-US" altLang="zh-CN" b="0" i="0" dirty="0">
                <a:solidFill>
                  <a:srgbClr val="000000"/>
                </a:solidFill>
                <a:effectLst/>
                <a:latin typeface="system-ui"/>
              </a:rPr>
              <a:t>11</a:t>
            </a:r>
            <a:r>
              <a:rPr lang="zh-CN" altLang="en-US" b="0" i="0" dirty="0">
                <a:solidFill>
                  <a:srgbClr val="000000"/>
                </a:solidFill>
                <a:effectLst/>
                <a:latin typeface="system-ui"/>
              </a:rPr>
              <a:t>节，</a:t>
            </a:r>
            <a:r>
              <a:rPr lang="en-US" altLang="zh-CN" b="0" i="0" dirty="0">
                <a:solidFill>
                  <a:srgbClr val="000000"/>
                </a:solidFill>
                <a:effectLst/>
                <a:latin typeface="system-ui"/>
              </a:rPr>
              <a:t>12 </a:t>
            </a:r>
            <a:r>
              <a:rPr lang="zh-CN" altLang="en-US" b="0" i="0" dirty="0">
                <a:solidFill>
                  <a:srgbClr val="000000"/>
                </a:solidFill>
                <a:effectLst/>
                <a:latin typeface="system-ui"/>
              </a:rPr>
              <a:t>节，</a:t>
            </a:r>
            <a:r>
              <a:rPr lang="en-US" altLang="zh-CN" b="0" i="0" dirty="0">
                <a:solidFill>
                  <a:srgbClr val="000000"/>
                </a:solidFill>
                <a:effectLst/>
                <a:latin typeface="system-ui"/>
              </a:rPr>
              <a:t>17</a:t>
            </a:r>
            <a:r>
              <a:rPr lang="zh-CN" altLang="en-US" b="0" i="0" dirty="0">
                <a:solidFill>
                  <a:srgbClr val="000000"/>
                </a:solidFill>
                <a:effectLst/>
                <a:latin typeface="system-ui"/>
              </a:rPr>
              <a:t>节）</a:t>
            </a:r>
            <a:endParaRPr lang="en-US" altLang="zh-CN" b="0" i="0" dirty="0">
              <a:solidFill>
                <a:srgbClr val="000000"/>
              </a:solidFill>
              <a:effectLst/>
              <a:latin typeface="system-ui"/>
            </a:endParaRPr>
          </a:p>
          <a:p>
            <a:pPr marL="228600" lvl="0" indent="-228600" algn="l">
              <a:buAutoNum type="arabicPeriod"/>
            </a:pPr>
            <a:r>
              <a:rPr lang="en-US" altLang="zh-CN" b="0" i="0" dirty="0">
                <a:solidFill>
                  <a:srgbClr val="000000"/>
                </a:solidFill>
                <a:effectLst/>
                <a:latin typeface="system-ui"/>
              </a:rPr>
              <a:t> </a:t>
            </a:r>
            <a:r>
              <a:rPr lang="zh-CN" altLang="en-US" b="0" i="0" dirty="0">
                <a:solidFill>
                  <a:srgbClr val="000000"/>
                </a:solidFill>
                <a:effectLst/>
                <a:latin typeface="system-ui"/>
              </a:rPr>
              <a:t>“他们要躲藏在石洞和岩石穴中，躲避耶和华的惊吓和他威严的荣光” （第</a:t>
            </a:r>
            <a:r>
              <a:rPr lang="en-US" altLang="zh-CN" b="0" i="0" dirty="0">
                <a:solidFill>
                  <a:srgbClr val="000000"/>
                </a:solidFill>
                <a:effectLst/>
                <a:latin typeface="system-ui"/>
              </a:rPr>
              <a:t>10</a:t>
            </a:r>
            <a:r>
              <a:rPr lang="zh-CN" altLang="en-US" b="0" i="0" dirty="0">
                <a:solidFill>
                  <a:srgbClr val="000000"/>
                </a:solidFill>
                <a:effectLst/>
                <a:latin typeface="system-ui"/>
              </a:rPr>
              <a:t>节，</a:t>
            </a:r>
            <a:r>
              <a:rPr lang="en-US" altLang="zh-CN" b="0" i="0" dirty="0">
                <a:solidFill>
                  <a:srgbClr val="000000"/>
                </a:solidFill>
                <a:effectLst/>
                <a:latin typeface="system-ui"/>
              </a:rPr>
              <a:t>19</a:t>
            </a:r>
            <a:r>
              <a:rPr lang="zh-CN" altLang="en-US" b="0" i="0" dirty="0">
                <a:solidFill>
                  <a:srgbClr val="000000"/>
                </a:solidFill>
                <a:effectLst/>
                <a:latin typeface="system-ui"/>
              </a:rPr>
              <a:t>节，</a:t>
            </a:r>
            <a:r>
              <a:rPr lang="en-US" altLang="zh-CN" b="0" i="0" dirty="0">
                <a:solidFill>
                  <a:srgbClr val="000000"/>
                </a:solidFill>
                <a:effectLst/>
                <a:latin typeface="system-ui"/>
              </a:rPr>
              <a:t>21</a:t>
            </a:r>
            <a:r>
              <a:rPr lang="zh-CN" altLang="en-US" b="0" i="0" dirty="0">
                <a:solidFill>
                  <a:srgbClr val="000000"/>
                </a:solidFill>
                <a:effectLst/>
                <a:latin typeface="system-ui"/>
              </a:rPr>
              <a:t>节）</a:t>
            </a:r>
            <a:endParaRPr lang="en-US" altLang="zh-CN" b="0" i="0" dirty="0">
              <a:solidFill>
                <a:srgbClr val="000000"/>
              </a:solidFill>
              <a:effectLst/>
              <a:latin typeface="system-ui"/>
            </a:endParaRPr>
          </a:p>
          <a:p>
            <a:pPr marL="0" lvl="0" indent="0" algn="l">
              <a:buNone/>
            </a:pPr>
            <a:r>
              <a:rPr lang="zh-CN" altLang="en-US" b="0" i="0" dirty="0">
                <a:solidFill>
                  <a:srgbClr val="000000"/>
                </a:solidFill>
                <a:effectLst/>
                <a:latin typeface="system-ui"/>
              </a:rPr>
              <a:t>第</a:t>
            </a:r>
            <a:r>
              <a:rPr lang="en-US" altLang="zh-CN" b="0" i="0" dirty="0">
                <a:solidFill>
                  <a:srgbClr val="000000"/>
                </a:solidFill>
                <a:effectLst/>
                <a:latin typeface="system-ui"/>
              </a:rPr>
              <a:t>10</a:t>
            </a:r>
            <a:r>
              <a:rPr lang="zh-CN" altLang="en-US" b="0" i="0" dirty="0">
                <a:solidFill>
                  <a:srgbClr val="000000"/>
                </a:solidFill>
                <a:effectLst/>
                <a:latin typeface="system-ui"/>
              </a:rPr>
              <a:t>节，</a:t>
            </a:r>
            <a:r>
              <a:rPr lang="en-US" altLang="zh-CN" b="0" i="0" dirty="0">
                <a:solidFill>
                  <a:srgbClr val="000000"/>
                </a:solidFill>
                <a:effectLst/>
                <a:latin typeface="system-ui"/>
              </a:rPr>
              <a:t>19</a:t>
            </a:r>
            <a:r>
              <a:rPr lang="zh-CN" altLang="en-US" b="0" i="0" dirty="0">
                <a:solidFill>
                  <a:srgbClr val="000000"/>
                </a:solidFill>
                <a:effectLst/>
                <a:latin typeface="system-ui"/>
              </a:rPr>
              <a:t>节，</a:t>
            </a:r>
            <a:r>
              <a:rPr lang="en-US" altLang="zh-CN" b="0" i="0" dirty="0">
                <a:solidFill>
                  <a:srgbClr val="000000"/>
                </a:solidFill>
                <a:effectLst/>
                <a:latin typeface="system-ui"/>
              </a:rPr>
              <a:t>21</a:t>
            </a:r>
            <a:r>
              <a:rPr lang="zh-CN" altLang="en-US" b="0" i="0" dirty="0">
                <a:solidFill>
                  <a:srgbClr val="000000"/>
                </a:solidFill>
                <a:effectLst/>
                <a:latin typeface="system-ui"/>
              </a:rPr>
              <a:t>节这三节经文与启示录</a:t>
            </a:r>
            <a:r>
              <a:rPr lang="en-US" altLang="zh-CN" b="0" i="0" dirty="0">
                <a:solidFill>
                  <a:srgbClr val="000000"/>
                </a:solidFill>
                <a:effectLst/>
                <a:latin typeface="system-ui"/>
              </a:rPr>
              <a:t>6</a:t>
            </a:r>
            <a:r>
              <a:rPr lang="zh-CN" altLang="en-US" b="0" i="0" dirty="0">
                <a:solidFill>
                  <a:srgbClr val="000000"/>
                </a:solidFill>
                <a:effectLst/>
                <a:latin typeface="system-ui"/>
              </a:rPr>
              <a:t>章的经文也很相似</a:t>
            </a:r>
            <a:endParaRPr lang="en-US" altLang="zh-CN" b="0" i="0" dirty="0">
              <a:solidFill>
                <a:srgbClr val="000000"/>
              </a:solidFill>
              <a:effectLst/>
              <a:latin typeface="system-ui"/>
            </a:endParaRPr>
          </a:p>
          <a:p>
            <a:pPr marL="0" lvl="0" indent="0" algn="l">
              <a:buNone/>
            </a:pPr>
            <a:endParaRPr lang="en-US" altLang="zh-CN" b="0" i="0" dirty="0">
              <a:solidFill>
                <a:srgbClr val="000000"/>
              </a:solidFill>
              <a:effectLst/>
              <a:latin typeface="system-ui"/>
            </a:endParaRPr>
          </a:p>
          <a:p>
            <a:pPr marL="457200" lvl="1" indent="0" algn="l">
              <a:buNone/>
            </a:pPr>
            <a:r>
              <a:rPr lang="zh-CN" altLang="en-US" b="0" i="0" dirty="0">
                <a:solidFill>
                  <a:srgbClr val="000000"/>
                </a:solidFill>
                <a:effectLst/>
                <a:latin typeface="system-ui"/>
              </a:rPr>
              <a:t>启示录</a:t>
            </a:r>
            <a:r>
              <a:rPr lang="en-US" altLang="zh-CN" b="0" i="0" dirty="0">
                <a:solidFill>
                  <a:srgbClr val="000000"/>
                </a:solidFill>
                <a:effectLst/>
                <a:latin typeface="system-ui"/>
              </a:rPr>
              <a:t>6</a:t>
            </a:r>
            <a:r>
              <a:rPr lang="zh-CN" altLang="en-US" b="0" i="0" dirty="0">
                <a:solidFill>
                  <a:srgbClr val="000000"/>
                </a:solidFill>
                <a:effectLst/>
                <a:latin typeface="system-ui"/>
              </a:rPr>
              <a:t>：</a:t>
            </a:r>
          </a:p>
          <a:p>
            <a:pPr marL="457200" lvl="1" indent="0" algn="l">
              <a:buNone/>
            </a:pPr>
            <a:r>
              <a:rPr lang="en-US" altLang="zh-CN" b="0" i="0" dirty="0">
                <a:solidFill>
                  <a:srgbClr val="000000"/>
                </a:solidFill>
                <a:effectLst/>
                <a:latin typeface="system-ui"/>
              </a:rPr>
              <a:t>12 </a:t>
            </a:r>
            <a:r>
              <a:rPr lang="zh-CN" altLang="en-US" b="0" i="0" dirty="0">
                <a:solidFill>
                  <a:srgbClr val="000000"/>
                </a:solidFill>
                <a:effectLst/>
                <a:latin typeface="system-ui"/>
              </a:rPr>
              <a:t>揭 开 第 六 印 的 时 候 ， 我 又 看 见 </a:t>
            </a:r>
            <a:r>
              <a:rPr lang="zh-CN" altLang="en-US" b="1" i="0" dirty="0">
                <a:solidFill>
                  <a:srgbClr val="000000"/>
                </a:solidFill>
                <a:effectLst/>
                <a:latin typeface="system-ui"/>
              </a:rPr>
              <a:t>地 大 震 动 </a:t>
            </a:r>
            <a:r>
              <a:rPr lang="zh-CN" altLang="en-US" b="0" i="0" dirty="0">
                <a:solidFill>
                  <a:srgbClr val="000000"/>
                </a:solidFill>
                <a:effectLst/>
                <a:latin typeface="system-ui"/>
              </a:rPr>
              <a:t>， 日 头 变 黑 像 毛 布 ， 满 月 变 红 像 血 ，</a:t>
            </a:r>
          </a:p>
          <a:p>
            <a:pPr marL="457200" lvl="1" indent="0" algn="l">
              <a:buNone/>
            </a:pPr>
            <a:r>
              <a:rPr lang="en-US" altLang="zh-CN" b="0" i="0" dirty="0">
                <a:solidFill>
                  <a:srgbClr val="000000"/>
                </a:solidFill>
                <a:effectLst/>
                <a:latin typeface="system-ui"/>
              </a:rPr>
              <a:t>13 </a:t>
            </a:r>
            <a:r>
              <a:rPr lang="zh-CN" altLang="en-US" b="0" i="0" dirty="0">
                <a:solidFill>
                  <a:srgbClr val="000000"/>
                </a:solidFill>
                <a:effectLst/>
                <a:latin typeface="system-ui"/>
              </a:rPr>
              <a:t>天 上 的 星 辰 坠 落 于 地 ， 如 同 无 花 果 树 被 大 风 摇 动 ， 落 下 未 熟 的 果 子 一 样 。</a:t>
            </a:r>
          </a:p>
          <a:p>
            <a:pPr marL="457200" lvl="1" indent="0" algn="l">
              <a:buNone/>
            </a:pPr>
            <a:r>
              <a:rPr lang="en-US" altLang="zh-CN" b="0" i="0" dirty="0">
                <a:solidFill>
                  <a:srgbClr val="000000"/>
                </a:solidFill>
                <a:effectLst/>
                <a:latin typeface="system-ui"/>
              </a:rPr>
              <a:t>14 </a:t>
            </a:r>
            <a:r>
              <a:rPr lang="zh-CN" altLang="en-US" b="0" i="0" dirty="0">
                <a:solidFill>
                  <a:srgbClr val="000000"/>
                </a:solidFill>
                <a:effectLst/>
                <a:latin typeface="system-ui"/>
              </a:rPr>
              <a:t>天 就 挪 移 ， 好 像 书 卷 被 卷 起 来 ； </a:t>
            </a:r>
            <a:r>
              <a:rPr lang="zh-CN" altLang="en-US" b="1" i="0" dirty="0">
                <a:solidFill>
                  <a:srgbClr val="000000"/>
                </a:solidFill>
                <a:effectLst/>
                <a:latin typeface="system-ui"/>
              </a:rPr>
              <a:t>山 岭 海 岛 都 被 挪 移 离 开 本 位 </a:t>
            </a:r>
            <a:r>
              <a:rPr lang="zh-CN" altLang="en-US" b="0" i="0" dirty="0">
                <a:solidFill>
                  <a:srgbClr val="000000"/>
                </a:solidFill>
                <a:effectLst/>
                <a:latin typeface="system-ui"/>
              </a:rPr>
              <a:t>。</a:t>
            </a:r>
          </a:p>
          <a:p>
            <a:pPr marL="457200" lvl="1" indent="0" algn="l">
              <a:buNone/>
            </a:pPr>
            <a:r>
              <a:rPr lang="en-US" altLang="zh-CN" b="0" i="0" dirty="0">
                <a:solidFill>
                  <a:srgbClr val="000000"/>
                </a:solidFill>
                <a:effectLst/>
                <a:latin typeface="system-ui"/>
              </a:rPr>
              <a:t>15 </a:t>
            </a:r>
            <a:r>
              <a:rPr lang="zh-CN" altLang="en-US" b="0" i="0" dirty="0">
                <a:solidFill>
                  <a:srgbClr val="000000"/>
                </a:solidFill>
                <a:effectLst/>
                <a:latin typeface="system-ui"/>
              </a:rPr>
              <a:t>地 上 的 君 王 、 臣 宰 、 将 军 、 富 户 、 壮 士 ， 和 一 切 为 奴 的 、 自 主 的 ， </a:t>
            </a:r>
            <a:r>
              <a:rPr lang="zh-CN" altLang="en-US" b="1" i="0" dirty="0">
                <a:solidFill>
                  <a:srgbClr val="000000"/>
                </a:solidFill>
                <a:effectLst/>
                <a:latin typeface="system-ui"/>
              </a:rPr>
              <a:t>都 藏 在 山 洞 和 岩 石 穴 里</a:t>
            </a:r>
            <a:r>
              <a:rPr lang="zh-CN" altLang="en-US" b="0" i="0" dirty="0">
                <a:solidFill>
                  <a:srgbClr val="000000"/>
                </a:solidFill>
                <a:effectLst/>
                <a:latin typeface="system-ui"/>
              </a:rPr>
              <a:t> ，</a:t>
            </a:r>
          </a:p>
          <a:p>
            <a:pPr marL="457200" lvl="1" indent="0" algn="l">
              <a:buNone/>
            </a:pPr>
            <a:r>
              <a:rPr lang="en-US" altLang="zh-CN" b="0" i="0" dirty="0">
                <a:solidFill>
                  <a:srgbClr val="000000"/>
                </a:solidFill>
                <a:effectLst/>
                <a:latin typeface="system-ui"/>
              </a:rPr>
              <a:t>16 </a:t>
            </a:r>
            <a:r>
              <a:rPr lang="zh-CN" altLang="en-US" b="0" i="0" dirty="0">
                <a:solidFill>
                  <a:srgbClr val="000000"/>
                </a:solidFill>
                <a:effectLst/>
                <a:latin typeface="system-ui"/>
              </a:rPr>
              <a:t>向 山 和 岩 石 说 ： 倒 在 我 们 身 上 罢 ！把 我 们 藏 起 来 ， </a:t>
            </a:r>
            <a:r>
              <a:rPr lang="zh-CN" altLang="en-US" b="1" i="0" dirty="0">
                <a:solidFill>
                  <a:srgbClr val="000000"/>
                </a:solidFill>
                <a:effectLst/>
                <a:latin typeface="system-ui"/>
              </a:rPr>
              <a:t>躲 避 坐 宝 座 者 的 面 目 和 羔 羊 的 忿 怒 </a:t>
            </a:r>
            <a:r>
              <a:rPr lang="zh-CN" altLang="en-US" b="0" i="0" dirty="0">
                <a:solidFill>
                  <a:srgbClr val="000000"/>
                </a:solidFill>
                <a:effectLst/>
                <a:latin typeface="system-ui"/>
              </a:rPr>
              <a:t>；</a:t>
            </a:r>
          </a:p>
          <a:p>
            <a:pPr marL="457200" lvl="1" indent="0" algn="l">
              <a:buNone/>
            </a:pPr>
            <a:r>
              <a:rPr lang="en-US" altLang="zh-CN" b="0" i="0" dirty="0">
                <a:solidFill>
                  <a:srgbClr val="000000"/>
                </a:solidFill>
                <a:effectLst/>
                <a:latin typeface="system-ui"/>
              </a:rPr>
              <a:t>17 </a:t>
            </a:r>
            <a:r>
              <a:rPr lang="zh-CN" altLang="en-US" b="0" i="0" dirty="0">
                <a:solidFill>
                  <a:srgbClr val="000000"/>
                </a:solidFill>
                <a:effectLst/>
                <a:latin typeface="system-ui"/>
              </a:rPr>
              <a:t>因 为 他 们 忿 怒 的 大 日 到 了 ， 谁 能 站 得 住 呢 ？</a:t>
            </a:r>
            <a:endParaRPr lang="en-US" altLang="zh-CN" b="0" i="0" dirty="0">
              <a:solidFill>
                <a:srgbClr val="000000"/>
              </a:solidFill>
              <a:effectLst/>
              <a:latin typeface="system-ui"/>
            </a:endParaRPr>
          </a:p>
          <a:p>
            <a:pPr marL="0" lvl="0" indent="0" algn="l">
              <a:buNone/>
            </a:pPr>
            <a:endParaRPr lang="en-US" altLang="zh-CN" b="0" i="0" dirty="0">
              <a:solidFill>
                <a:srgbClr val="000000"/>
              </a:solidFill>
              <a:effectLst/>
              <a:latin typeface="system-ui"/>
            </a:endParaRPr>
          </a:p>
          <a:p>
            <a:pPr marL="0" lvl="0" indent="0" algn="l">
              <a:buNone/>
            </a:pPr>
            <a:r>
              <a:rPr lang="zh-CN" altLang="en-US" b="0" i="0" dirty="0">
                <a:solidFill>
                  <a:srgbClr val="000000"/>
                </a:solidFill>
                <a:effectLst/>
                <a:latin typeface="system-ui"/>
              </a:rPr>
              <a:t>仔细比较这里的三节经文（第</a:t>
            </a:r>
            <a:r>
              <a:rPr lang="en-US" altLang="zh-CN" b="0" i="0" dirty="0">
                <a:solidFill>
                  <a:srgbClr val="000000"/>
                </a:solidFill>
                <a:effectLst/>
                <a:latin typeface="system-ui"/>
              </a:rPr>
              <a:t>10</a:t>
            </a:r>
            <a:r>
              <a:rPr lang="zh-CN" altLang="en-US" b="0" i="0" dirty="0">
                <a:solidFill>
                  <a:srgbClr val="000000"/>
                </a:solidFill>
                <a:effectLst/>
                <a:latin typeface="system-ui"/>
              </a:rPr>
              <a:t>节，</a:t>
            </a:r>
            <a:r>
              <a:rPr lang="en-US" altLang="zh-CN" b="0" i="0" dirty="0">
                <a:solidFill>
                  <a:srgbClr val="000000"/>
                </a:solidFill>
                <a:effectLst/>
                <a:latin typeface="system-ui"/>
              </a:rPr>
              <a:t>19</a:t>
            </a:r>
            <a:r>
              <a:rPr lang="zh-CN" altLang="en-US" b="0" i="0" dirty="0">
                <a:solidFill>
                  <a:srgbClr val="000000"/>
                </a:solidFill>
                <a:effectLst/>
                <a:latin typeface="system-ui"/>
              </a:rPr>
              <a:t>节，</a:t>
            </a:r>
            <a:r>
              <a:rPr lang="en-US" altLang="zh-CN" b="0" i="0" dirty="0">
                <a:solidFill>
                  <a:srgbClr val="000000"/>
                </a:solidFill>
                <a:effectLst/>
                <a:latin typeface="system-ui"/>
              </a:rPr>
              <a:t>21</a:t>
            </a:r>
            <a:r>
              <a:rPr lang="zh-CN" altLang="en-US" b="0" i="0" dirty="0">
                <a:solidFill>
                  <a:srgbClr val="000000"/>
                </a:solidFill>
                <a:effectLst/>
                <a:latin typeface="system-ui"/>
              </a:rPr>
              <a:t>节），第</a:t>
            </a:r>
            <a:r>
              <a:rPr lang="en-US" altLang="zh-CN" b="0" i="0" dirty="0">
                <a:solidFill>
                  <a:srgbClr val="000000"/>
                </a:solidFill>
                <a:effectLst/>
                <a:latin typeface="system-ui"/>
              </a:rPr>
              <a:t>19</a:t>
            </a:r>
            <a:r>
              <a:rPr lang="zh-CN" altLang="en-US" b="0" i="0" dirty="0">
                <a:solidFill>
                  <a:srgbClr val="000000"/>
                </a:solidFill>
                <a:effectLst/>
                <a:latin typeface="system-ui"/>
              </a:rPr>
              <a:t>节和第</a:t>
            </a:r>
            <a:r>
              <a:rPr lang="en-US" altLang="zh-CN" b="0" i="0" dirty="0">
                <a:solidFill>
                  <a:srgbClr val="000000"/>
                </a:solidFill>
                <a:effectLst/>
                <a:latin typeface="system-ui"/>
              </a:rPr>
              <a:t>21 </a:t>
            </a:r>
            <a:r>
              <a:rPr lang="zh-CN" altLang="en-US" b="0" i="0" dirty="0">
                <a:solidFill>
                  <a:srgbClr val="000000"/>
                </a:solidFill>
                <a:effectLst/>
                <a:latin typeface="system-ui"/>
              </a:rPr>
              <a:t>节比第</a:t>
            </a:r>
            <a:r>
              <a:rPr lang="en-US" altLang="zh-CN" b="0" i="0" dirty="0">
                <a:solidFill>
                  <a:srgbClr val="000000"/>
                </a:solidFill>
                <a:effectLst/>
                <a:latin typeface="system-ui"/>
              </a:rPr>
              <a:t>10</a:t>
            </a:r>
            <a:r>
              <a:rPr lang="zh-CN" altLang="en-US" b="0" i="0" dirty="0">
                <a:solidFill>
                  <a:srgbClr val="000000"/>
                </a:solidFill>
                <a:effectLst/>
                <a:latin typeface="system-ui"/>
              </a:rPr>
              <a:t>节多了一句“到耶和华兴起使地大震动的时候”，和启示录的描述相符合，所以，第</a:t>
            </a:r>
            <a:r>
              <a:rPr lang="en-US" altLang="zh-CN" b="0" i="0" dirty="0">
                <a:solidFill>
                  <a:srgbClr val="000000"/>
                </a:solidFill>
                <a:effectLst/>
                <a:latin typeface="system-ui"/>
              </a:rPr>
              <a:t>12</a:t>
            </a:r>
            <a:r>
              <a:rPr lang="zh-CN" altLang="en-US" b="0" i="0" dirty="0">
                <a:solidFill>
                  <a:srgbClr val="000000"/>
                </a:solidFill>
                <a:effectLst/>
                <a:latin typeface="system-ui"/>
              </a:rPr>
              <a:t>节和第</a:t>
            </a:r>
            <a:r>
              <a:rPr lang="en-US" altLang="zh-CN" b="0" i="0" dirty="0">
                <a:solidFill>
                  <a:srgbClr val="000000"/>
                </a:solidFill>
                <a:effectLst/>
                <a:latin typeface="system-ui"/>
              </a:rPr>
              <a:t>20</a:t>
            </a:r>
            <a:r>
              <a:rPr lang="zh-CN" altLang="en-US" b="0" i="0" dirty="0">
                <a:solidFill>
                  <a:srgbClr val="000000"/>
                </a:solidFill>
                <a:effectLst/>
                <a:latin typeface="system-ui"/>
              </a:rPr>
              <a:t>节的“那日”正是启示录所描述的那些抵挡神的悖逆之子试图躲避神的愤怒的情况，也就是主再来之际。而</a:t>
            </a:r>
            <a:r>
              <a:rPr lang="en-US" altLang="zh-CN" b="0" i="0" dirty="0">
                <a:solidFill>
                  <a:srgbClr val="000000"/>
                </a:solidFill>
                <a:effectLst/>
                <a:latin typeface="system-ui"/>
              </a:rPr>
              <a:t>11</a:t>
            </a:r>
            <a:r>
              <a:rPr lang="zh-CN" altLang="en-US" b="0" i="0" dirty="0">
                <a:solidFill>
                  <a:srgbClr val="000000"/>
                </a:solidFill>
                <a:effectLst/>
                <a:latin typeface="system-ui"/>
              </a:rPr>
              <a:t>节的那日却可能另有所指（因为在以色列人的历史上、人类历史上，神也多次特别介入惩罚恶人、申张公义）。</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重复两遍的经文有，“偶像必废弃”，“惟独耶和华被尊崇”。</a:t>
            </a:r>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偶像就是那些让我们不倚靠神、远离神的一切人、事、物。在今天，或者是高尚的社会地位、通达的人际关系，或者是给我们安全感、使我们自我感觉优越的职业，或者是金钱、甚至是某种嗜好，都可能成为偶像，阻拦我们认识神、敬拜神、荣耀神。</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以赛亚书</a:t>
            </a:r>
            <a:r>
              <a:rPr lang="en-US" altLang="zh-CN" b="0" i="0" dirty="0">
                <a:solidFill>
                  <a:srgbClr val="000000"/>
                </a:solidFill>
                <a:effectLst/>
                <a:latin typeface="system-ui"/>
              </a:rPr>
              <a:t>26</a:t>
            </a:r>
            <a:r>
              <a:rPr lang="zh-CN" altLang="en-US" b="0" i="0" dirty="0">
                <a:solidFill>
                  <a:srgbClr val="000000"/>
                </a:solidFill>
                <a:effectLst/>
                <a:latin typeface="system-ui"/>
              </a:rPr>
              <a:t>：</a:t>
            </a:r>
          </a:p>
          <a:p>
            <a:pPr lvl="1" algn="l"/>
            <a:r>
              <a:rPr lang="en-US" altLang="zh-CN" b="0" i="0" dirty="0">
                <a:solidFill>
                  <a:srgbClr val="000000"/>
                </a:solidFill>
                <a:effectLst/>
                <a:latin typeface="system-ui"/>
              </a:rPr>
              <a:t>3 </a:t>
            </a:r>
            <a:r>
              <a:rPr lang="zh-CN" altLang="en-US" b="0" i="0" dirty="0">
                <a:solidFill>
                  <a:srgbClr val="000000"/>
                </a:solidFill>
                <a:effectLst/>
                <a:latin typeface="system-ui"/>
              </a:rPr>
              <a:t>坚 心 倚 赖 你 的 ， 你 必 保 守 他 十 分 平 安 ， 因 为 他 倚 靠 你 。</a:t>
            </a:r>
          </a:p>
          <a:p>
            <a:pPr lvl="1" algn="l"/>
            <a:r>
              <a:rPr lang="en-US" altLang="zh-CN" b="0" i="0" dirty="0">
                <a:solidFill>
                  <a:srgbClr val="000000"/>
                </a:solidFill>
                <a:effectLst/>
                <a:latin typeface="system-ui"/>
              </a:rPr>
              <a:t>4 </a:t>
            </a:r>
            <a:r>
              <a:rPr lang="zh-CN" altLang="en-US" b="0" i="0" dirty="0">
                <a:solidFill>
                  <a:srgbClr val="000000"/>
                </a:solidFill>
                <a:effectLst/>
                <a:latin typeface="system-ui"/>
              </a:rPr>
              <a:t>你 们 当 倚 靠 耶 和 华 直 到 永 远 ， 因 为 耶 和 华 是 永 久 的 磐 石 。</a:t>
            </a:r>
          </a:p>
          <a:p>
            <a:pPr lvl="1" algn="l"/>
            <a:r>
              <a:rPr lang="en-US" altLang="zh-CN" b="0" i="0" dirty="0">
                <a:solidFill>
                  <a:srgbClr val="000000"/>
                </a:solidFill>
                <a:effectLst/>
                <a:latin typeface="system-ui"/>
              </a:rPr>
              <a:t>5 </a:t>
            </a:r>
            <a:r>
              <a:rPr lang="zh-CN" altLang="en-US" b="0" i="0" dirty="0">
                <a:solidFill>
                  <a:srgbClr val="000000"/>
                </a:solidFill>
                <a:effectLst/>
                <a:latin typeface="system-ui"/>
              </a:rPr>
              <a:t>他 使 住 高 处 的 与 高 城 一 并 败 落 ， 将 城 拆 毁 ， 拆 平 ， 直 到 尘 埃 ，</a:t>
            </a:r>
          </a:p>
          <a:p>
            <a:pPr lvl="1" algn="l"/>
            <a:r>
              <a:rPr lang="en-US" altLang="zh-CN" b="0" i="0" dirty="0">
                <a:solidFill>
                  <a:srgbClr val="000000"/>
                </a:solidFill>
                <a:effectLst/>
                <a:latin typeface="system-ui"/>
              </a:rPr>
              <a:t>6 </a:t>
            </a:r>
            <a:r>
              <a:rPr lang="zh-CN" altLang="en-US" b="0" i="0" dirty="0">
                <a:solidFill>
                  <a:srgbClr val="000000"/>
                </a:solidFill>
                <a:effectLst/>
                <a:latin typeface="system-ui"/>
              </a:rPr>
              <a:t>要 被 脚 践 踏 ， 就 是 被 困 苦 人 的 脚 和 穷 乏 人 的 脚 践 踏 。</a:t>
            </a:r>
            <a:endParaRPr lang="en-US" altLang="zh-CN" b="0" i="0" dirty="0">
              <a:solidFill>
                <a:srgbClr val="000000"/>
              </a:solidFill>
              <a:effectLst/>
              <a:latin typeface="system-ui"/>
            </a:endParaRPr>
          </a:p>
          <a:p>
            <a:pPr lvl="1"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弟兄姐妹，我们要单单倚靠神。宁愿当困苦人和穷乏人倚靠神，也好过作高傲的人与神为敌、因为在大而可畏的日子，高傲人降面临神的惊吓和惩罚。</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1" algn="l"/>
            <a:endParaRPr lang="en-US" altLang="zh-TW" b="0" i="0" dirty="0">
              <a:solidFill>
                <a:srgbClr val="000000"/>
              </a:solidFill>
              <a:effectLst/>
              <a:latin typeface="system-ui"/>
            </a:endParaRPr>
          </a:p>
          <a:p>
            <a:pPr lvl="1" algn="l"/>
            <a:endParaRPr lang="en-US" altLang="zh-TW"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6</a:t>
            </a:fld>
            <a:endParaRPr lang="en-US"/>
          </a:p>
        </p:txBody>
      </p:sp>
    </p:spTree>
    <p:extLst>
      <p:ext uri="{BB962C8B-B14F-4D97-AF65-F5344CB8AC3E}">
        <p14:creationId xmlns:p14="http://schemas.microsoft.com/office/powerpoint/2010/main" val="421483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2:1 – 2:5 </a:t>
            </a:r>
            <a:r>
              <a:rPr lang="zh-CN" altLang="en-US" sz="1200" dirty="0"/>
              <a:t>和 </a:t>
            </a:r>
            <a:r>
              <a:rPr lang="en-US" altLang="zh-CN" sz="1200" dirty="0"/>
              <a:t>2:12 – 2:21 </a:t>
            </a:r>
            <a:r>
              <a:rPr lang="zh-CN" altLang="en-US" sz="1200" dirty="0"/>
              <a:t>这两段经文都是讲主基督再来时将要发生的事。前一段讲基督的公义和平的国度，是国度的盼望；后一段讲主基督的审判。这也是我们传福音的必要元素。</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 </a:t>
            </a:r>
            <a:r>
              <a:rPr lang="en-US" altLang="zh-CN" b="0" i="0" dirty="0">
                <a:solidFill>
                  <a:srgbClr val="000000"/>
                </a:solidFill>
                <a:effectLst/>
                <a:latin typeface="system-ui"/>
              </a:rPr>
              <a:t>“</a:t>
            </a:r>
            <a:r>
              <a:rPr lang="zh-CN" altLang="en-US" b="0" i="0" dirty="0">
                <a:solidFill>
                  <a:srgbClr val="000000"/>
                </a:solidFill>
                <a:effectLst/>
                <a:latin typeface="system-ui"/>
              </a:rPr>
              <a:t>天国近了，你们应当悔改” （马太福音 </a:t>
            </a:r>
            <a:r>
              <a:rPr lang="en-US" altLang="zh-CN" b="0" i="0" dirty="0">
                <a:solidFill>
                  <a:srgbClr val="000000"/>
                </a:solidFill>
                <a:effectLst/>
                <a:latin typeface="system-ui"/>
              </a:rPr>
              <a:t>3</a:t>
            </a:r>
            <a:r>
              <a:rPr lang="zh-CN" altLang="en-US" b="0" i="0" dirty="0">
                <a:solidFill>
                  <a:srgbClr val="000000"/>
                </a:solidFill>
                <a:effectLst/>
                <a:latin typeface="system-ui"/>
              </a:rPr>
              <a:t>：</a:t>
            </a:r>
            <a:r>
              <a:rPr lang="en-US" altLang="zh-CN" b="0" i="0" dirty="0">
                <a:solidFill>
                  <a:srgbClr val="000000"/>
                </a:solidFill>
                <a:effectLst/>
                <a:latin typeface="system-ui"/>
              </a:rPr>
              <a:t>2</a:t>
            </a:r>
            <a:r>
              <a:rPr lang="zh-CN" altLang="en-US" b="0" i="0" dirty="0">
                <a:solidFill>
                  <a:srgbClr val="000000"/>
                </a:solidFill>
                <a:effectLst/>
                <a:latin typeface="system-ui"/>
              </a:rPr>
              <a:t>）这是</a:t>
            </a:r>
            <a:r>
              <a:rPr lang="zh-CN" altLang="en-US" dirty="0"/>
              <a:t>施洗约翰的信息； </a:t>
            </a:r>
            <a:r>
              <a:rPr lang="en-US" altLang="zh-CN" b="0" i="0" dirty="0">
                <a:solidFill>
                  <a:srgbClr val="000000"/>
                </a:solidFill>
                <a:effectLst/>
                <a:latin typeface="system-ui"/>
              </a:rPr>
              <a:t>“</a:t>
            </a:r>
            <a:r>
              <a:rPr lang="zh-CN" altLang="en-US" b="0" i="0" dirty="0">
                <a:solidFill>
                  <a:srgbClr val="000000"/>
                </a:solidFill>
                <a:effectLst/>
                <a:latin typeface="system-ui"/>
              </a:rPr>
              <a:t>天国近了，你们应当悔改” （马太福音 </a:t>
            </a:r>
            <a:r>
              <a:rPr lang="en-US" altLang="zh-CN" b="0" i="0" dirty="0">
                <a:solidFill>
                  <a:srgbClr val="000000"/>
                </a:solidFill>
                <a:effectLst/>
                <a:latin typeface="system-ui"/>
              </a:rPr>
              <a:t>4</a:t>
            </a:r>
            <a:r>
              <a:rPr lang="zh-CN" altLang="en-US" b="0" i="0" dirty="0">
                <a:solidFill>
                  <a:srgbClr val="000000"/>
                </a:solidFill>
                <a:effectLst/>
                <a:latin typeface="system-ui"/>
              </a:rPr>
              <a:t>：</a:t>
            </a:r>
            <a:r>
              <a:rPr lang="en-US" altLang="zh-CN" b="0" i="0" dirty="0">
                <a:solidFill>
                  <a:srgbClr val="000000"/>
                </a:solidFill>
                <a:effectLst/>
                <a:latin typeface="system-ui"/>
              </a:rPr>
              <a:t>17</a:t>
            </a:r>
            <a:r>
              <a:rPr lang="zh-CN" altLang="en-US" b="0" i="0" dirty="0">
                <a:solidFill>
                  <a:srgbClr val="000000"/>
                </a:solidFill>
                <a:effectLst/>
                <a:latin typeface="system-ui"/>
              </a:rPr>
              <a:t>）</a:t>
            </a:r>
            <a:r>
              <a:rPr lang="zh-CN" altLang="en-US" dirty="0"/>
              <a:t>主耶稣自己传道也是这样开始的。如果</a:t>
            </a:r>
            <a:r>
              <a:rPr lang="en-US" altLang="zh-CN" dirty="0"/>
              <a:t>2700</a:t>
            </a:r>
            <a:r>
              <a:rPr lang="zh-CN" altLang="en-US" dirty="0"/>
              <a:t>年前的先知以赛亚宣告主基督再来的审判和国度，我们现在岂不更应该这样宣告，让人有盼望（尤其是那些专心倚靠神的人）、使麻木的人警醒、使罪人悔改？</a:t>
            </a:r>
            <a:endParaRPr lang="en-US" altLang="zh-CN" dirty="0"/>
          </a:p>
        </p:txBody>
      </p:sp>
      <p:sp>
        <p:nvSpPr>
          <p:cNvPr id="4" name="Slide Number Placeholder 3"/>
          <p:cNvSpPr>
            <a:spLocks noGrp="1"/>
          </p:cNvSpPr>
          <p:nvPr>
            <p:ph type="sldNum" sz="quarter" idx="5"/>
          </p:nvPr>
        </p:nvSpPr>
        <p:spPr/>
        <p:txBody>
          <a:bodyPr/>
          <a:lstStyle/>
          <a:p>
            <a:fld id="{B97BE212-1383-4AC2-8024-A7F09EB30E51}" type="slidenum">
              <a:rPr lang="en-US" smtClean="0"/>
              <a:t>7</a:t>
            </a:fld>
            <a:endParaRPr lang="en-US"/>
          </a:p>
        </p:txBody>
      </p:sp>
    </p:spTree>
    <p:extLst>
      <p:ext uri="{BB962C8B-B14F-4D97-AF65-F5344CB8AC3E}">
        <p14:creationId xmlns:p14="http://schemas.microsoft.com/office/powerpoint/2010/main" val="2701666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000000"/>
                </a:solidFill>
                <a:effectLst/>
                <a:latin typeface="system-ui"/>
              </a:rPr>
              <a:t>“你们休要倚靠世人“，因为任何人，无论是谁，都无法与神相媲。他只不过是被造物，神赐他鼻孔生命的气息，他才能靠神存活。</a:t>
            </a:r>
            <a:endParaRPr lang="en-US" altLang="zh-CN" b="0" i="0" dirty="0">
              <a:solidFill>
                <a:srgbClr val="000000"/>
              </a:solidFill>
              <a:effectLst/>
              <a:latin typeface="system-ui"/>
            </a:endParaRPr>
          </a:p>
          <a:p>
            <a:pPr algn="l"/>
            <a:r>
              <a:rPr lang="zh-CN" altLang="en-US" b="0" i="0" dirty="0">
                <a:solidFill>
                  <a:srgbClr val="000000"/>
                </a:solidFill>
                <a:effectLst/>
                <a:latin typeface="system-ui"/>
              </a:rPr>
              <a:t>可是我们偏偏就喜欢倚靠人、不依靠神，我们有各样的机会、找各样的借口倚靠人而远离神。</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以色列人出埃及的时候在旷野行军，他们没有水喝、或者厌烦了每天吃单一的事物吗哪，他们向神祈求吗？没有，他们埋怨摩西，仿佛摩西是他们所倚靠的。摩西不过是神的仆人，带领他们出埃及的是神，“耶和华怎样吩咐他们</a:t>
            </a:r>
            <a:r>
              <a:rPr lang="en-US" altLang="zh-CN" b="0" i="0" dirty="0">
                <a:solidFill>
                  <a:srgbClr val="000000"/>
                </a:solidFill>
                <a:effectLst/>
                <a:latin typeface="system-ui"/>
              </a:rPr>
              <a:t>【</a:t>
            </a:r>
            <a:r>
              <a:rPr lang="zh-CN" altLang="en-US" b="0" i="0" dirty="0">
                <a:solidFill>
                  <a:srgbClr val="000000"/>
                </a:solidFill>
                <a:effectLst/>
                <a:latin typeface="system-ui"/>
              </a:rPr>
              <a:t>摩西和亚伦</a:t>
            </a:r>
            <a:r>
              <a:rPr lang="en-US" altLang="zh-CN" b="0" i="0" dirty="0">
                <a:solidFill>
                  <a:srgbClr val="000000"/>
                </a:solidFill>
                <a:effectLst/>
                <a:latin typeface="system-ui"/>
              </a:rPr>
              <a:t>】</a:t>
            </a:r>
            <a:r>
              <a:rPr lang="zh-CN" altLang="en-US" b="0" i="0" dirty="0">
                <a:solidFill>
                  <a:srgbClr val="000000"/>
                </a:solidFill>
                <a:effectLst/>
                <a:latin typeface="system-ui"/>
              </a:rPr>
              <a:t>，他们就照样行了”（出埃及记</a:t>
            </a:r>
            <a:r>
              <a:rPr lang="en-US" altLang="zh-CN" b="0" i="0" dirty="0">
                <a:solidFill>
                  <a:srgbClr val="000000"/>
                </a:solidFill>
                <a:effectLst/>
                <a:latin typeface="system-ui"/>
              </a:rPr>
              <a:t>7</a:t>
            </a:r>
            <a:r>
              <a:rPr lang="zh-CN" altLang="en-US" b="0" i="0" dirty="0">
                <a:solidFill>
                  <a:srgbClr val="000000"/>
                </a:solidFill>
                <a:effectLst/>
                <a:latin typeface="system-ui"/>
              </a:rPr>
              <a:t>：</a:t>
            </a:r>
            <a:r>
              <a:rPr lang="en-US" altLang="zh-CN" b="0" i="0" dirty="0">
                <a:solidFill>
                  <a:srgbClr val="000000"/>
                </a:solidFill>
                <a:effectLst/>
                <a:latin typeface="system-ui"/>
              </a:rPr>
              <a:t>6</a:t>
            </a:r>
            <a:r>
              <a:rPr lang="zh-CN" altLang="en-US" b="0" i="0" dirty="0">
                <a:solidFill>
                  <a:srgbClr val="000000"/>
                </a:solidFill>
                <a:effectLst/>
                <a:latin typeface="system-ui"/>
              </a:rPr>
              <a:t>）。</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利未记</a:t>
            </a:r>
            <a:r>
              <a:rPr lang="en-US" altLang="zh-CN" b="0" i="0" dirty="0">
                <a:solidFill>
                  <a:srgbClr val="000000"/>
                </a:solidFill>
                <a:effectLst/>
                <a:latin typeface="system-ui"/>
              </a:rPr>
              <a:t>26</a:t>
            </a:r>
          </a:p>
          <a:p>
            <a:pPr lvl="1" algn="l"/>
            <a:r>
              <a:rPr lang="zh-CN" altLang="en-US" b="0" i="0" dirty="0">
                <a:solidFill>
                  <a:srgbClr val="000000"/>
                </a:solidFill>
                <a:effectLst/>
                <a:latin typeface="system-ui"/>
              </a:rPr>
              <a:t>你 们 </a:t>
            </a:r>
            <a:r>
              <a:rPr lang="zh-CN" altLang="en-US" b="1" i="0" dirty="0">
                <a:solidFill>
                  <a:srgbClr val="000000"/>
                </a:solidFill>
                <a:effectLst/>
                <a:latin typeface="system-ui"/>
              </a:rPr>
              <a:t>不 可 做 甚 么 虚 无 的 神 像 ， 不 可 立 雕 刻 的 偶 像 或 是 柱 像 </a:t>
            </a:r>
            <a:r>
              <a:rPr lang="zh-CN" altLang="en-US" b="0" i="0" dirty="0">
                <a:solidFill>
                  <a:srgbClr val="000000"/>
                </a:solidFill>
                <a:effectLst/>
                <a:latin typeface="system-ui"/>
              </a:rPr>
              <a:t>， 也 不 可 在 你 们 的 地 上 安 甚 么 錾 成 的 石 像 ， 向 他 跪 拜 ， 因 为 我 是 耶 和 华 ─ 你 们 的 神 。</a:t>
            </a:r>
          </a:p>
          <a:p>
            <a:pPr lvl="1" algn="l"/>
            <a:r>
              <a:rPr lang="en-US" altLang="zh-CN" b="0" i="0" dirty="0">
                <a:solidFill>
                  <a:srgbClr val="000000"/>
                </a:solidFill>
                <a:effectLst/>
                <a:latin typeface="system-ui"/>
              </a:rPr>
              <a:t>2 </a:t>
            </a:r>
            <a:r>
              <a:rPr lang="zh-CN" altLang="en-US" b="0" i="0" dirty="0">
                <a:solidFill>
                  <a:srgbClr val="000000"/>
                </a:solidFill>
                <a:effectLst/>
                <a:latin typeface="system-ui"/>
              </a:rPr>
              <a:t>你 们 要 守 我 的 安 息 日 ， 敬 我 的 圣 所 。我 是 耶 和 华 。</a:t>
            </a:r>
          </a:p>
          <a:p>
            <a:pPr lvl="1" algn="l"/>
            <a:r>
              <a:rPr lang="en-US" altLang="zh-CN" b="0" i="0" dirty="0">
                <a:solidFill>
                  <a:srgbClr val="000000"/>
                </a:solidFill>
                <a:effectLst/>
                <a:latin typeface="system-ui"/>
              </a:rPr>
              <a:t>3 </a:t>
            </a:r>
            <a:r>
              <a:rPr lang="zh-CN" altLang="en-US" b="0" i="0" dirty="0">
                <a:solidFill>
                  <a:srgbClr val="000000"/>
                </a:solidFill>
                <a:effectLst/>
                <a:latin typeface="system-ui"/>
              </a:rPr>
              <a:t>你 们 若 </a:t>
            </a:r>
            <a:r>
              <a:rPr lang="zh-CN" altLang="en-US" b="1" i="0" dirty="0">
                <a:solidFill>
                  <a:srgbClr val="000000"/>
                </a:solidFill>
                <a:effectLst/>
                <a:latin typeface="system-ui"/>
              </a:rPr>
              <a:t>遵 行 我 的 律 例 ， 谨 守 我 的 诫 命 </a:t>
            </a:r>
            <a:r>
              <a:rPr lang="zh-CN" altLang="en-US" b="0" i="0" dirty="0">
                <a:solidFill>
                  <a:srgbClr val="000000"/>
                </a:solidFill>
                <a:effectLst/>
                <a:latin typeface="system-ui"/>
              </a:rPr>
              <a:t>，</a:t>
            </a:r>
          </a:p>
          <a:p>
            <a:pPr lvl="1" algn="l"/>
            <a:r>
              <a:rPr lang="en-US" altLang="zh-CN" b="0" i="0" dirty="0">
                <a:solidFill>
                  <a:srgbClr val="000000"/>
                </a:solidFill>
                <a:effectLst/>
                <a:latin typeface="system-ui"/>
              </a:rPr>
              <a:t>4 </a:t>
            </a:r>
            <a:r>
              <a:rPr lang="zh-CN" altLang="en-US" b="0" i="0" dirty="0">
                <a:solidFill>
                  <a:srgbClr val="000000"/>
                </a:solidFill>
                <a:effectLst/>
                <a:latin typeface="system-ui"/>
              </a:rPr>
              <a:t>我 就 给 你 们 降 下 时 雨 ， 叫 地 生 出 土 产 ， 田 野 的 树 木 结 果 子 。</a:t>
            </a:r>
          </a:p>
          <a:p>
            <a:pPr lvl="1" algn="l"/>
            <a:r>
              <a:rPr lang="en-US" altLang="zh-CN" b="0" i="0" dirty="0">
                <a:solidFill>
                  <a:srgbClr val="000000"/>
                </a:solidFill>
                <a:effectLst/>
                <a:latin typeface="system-ui"/>
              </a:rPr>
              <a:t>5 </a:t>
            </a:r>
            <a:r>
              <a:rPr lang="zh-CN" altLang="en-US" b="1" i="0" dirty="0">
                <a:solidFill>
                  <a:srgbClr val="000000"/>
                </a:solidFill>
                <a:effectLst/>
                <a:latin typeface="system-ui"/>
              </a:rPr>
              <a:t>你 们 打 粮 食 要 打 到 摘 葡 萄 的 时 候 ， 摘 葡 萄 要 摘 到 撒 种 的 时 候 ； 并 且 要 吃 得 饱 足 </a:t>
            </a:r>
            <a:r>
              <a:rPr lang="zh-CN" altLang="en-US" b="0" i="0" dirty="0">
                <a:solidFill>
                  <a:srgbClr val="000000"/>
                </a:solidFill>
                <a:effectLst/>
                <a:latin typeface="system-ui"/>
              </a:rPr>
              <a:t>， 在 你 们 的 地 上 安 然 居 住 。</a:t>
            </a:r>
            <a:endParaRPr lang="en-US" altLang="zh-CN" b="0" i="0" dirty="0">
              <a:solidFill>
                <a:srgbClr val="000000"/>
              </a:solidFill>
              <a:effectLst/>
              <a:latin typeface="system-ui"/>
            </a:endParaRPr>
          </a:p>
          <a:p>
            <a:pPr lvl="1"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利未记</a:t>
            </a:r>
            <a:r>
              <a:rPr lang="en-US" altLang="zh-CN" b="0" i="0" dirty="0">
                <a:solidFill>
                  <a:srgbClr val="000000"/>
                </a:solidFill>
                <a:effectLst/>
                <a:latin typeface="system-ui"/>
              </a:rPr>
              <a:t>26</a:t>
            </a:r>
            <a:r>
              <a:rPr lang="zh-CN" altLang="en-US" b="0" i="0" dirty="0">
                <a:solidFill>
                  <a:srgbClr val="000000"/>
                </a:solidFill>
                <a:effectLst/>
                <a:latin typeface="system-ui"/>
              </a:rPr>
              <a:t>章很清楚的告诉他们，</a:t>
            </a:r>
            <a:r>
              <a:rPr lang="zh-CN" altLang="en-US" b="1" i="0" dirty="0">
                <a:solidFill>
                  <a:srgbClr val="000000"/>
                </a:solidFill>
                <a:effectLst/>
                <a:latin typeface="system-ui"/>
              </a:rPr>
              <a:t>他们能否吃的饱足在于神，神对他们的要求是，要遵行神的律例、诫命</a:t>
            </a:r>
            <a:r>
              <a:rPr lang="zh-CN" altLang="en-US" b="0" i="0" dirty="0">
                <a:solidFill>
                  <a:srgbClr val="000000"/>
                </a:solidFill>
                <a:effectLst/>
                <a:latin typeface="system-ui"/>
              </a:rPr>
              <a:t>。“食物“和”遵行神的命令”有什么关系？</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约翰福音</a:t>
            </a:r>
            <a:r>
              <a:rPr lang="en-US" altLang="zh-CN" b="0" i="0" dirty="0">
                <a:solidFill>
                  <a:srgbClr val="000000"/>
                </a:solidFill>
                <a:effectLst/>
                <a:latin typeface="system-ui"/>
              </a:rPr>
              <a:t>4</a:t>
            </a:r>
            <a:r>
              <a:rPr lang="zh-CN" altLang="en-US" b="0" i="0" dirty="0">
                <a:solidFill>
                  <a:srgbClr val="000000"/>
                </a:solidFill>
                <a:effectLst/>
                <a:latin typeface="system-ui"/>
              </a:rPr>
              <a:t>：</a:t>
            </a:r>
            <a:r>
              <a:rPr lang="en-US" altLang="zh-CN" b="0" i="0" dirty="0">
                <a:solidFill>
                  <a:srgbClr val="000000"/>
                </a:solidFill>
                <a:effectLst/>
                <a:latin typeface="system-ui"/>
              </a:rPr>
              <a:t>34 </a:t>
            </a:r>
            <a:r>
              <a:rPr lang="zh-CN" altLang="en-US" b="0" i="0" dirty="0">
                <a:solidFill>
                  <a:srgbClr val="000000"/>
                </a:solidFill>
                <a:effectLst/>
                <a:latin typeface="system-ui"/>
              </a:rPr>
              <a:t>耶稣说： “我的食物就是遵行差我来者的旨意，做成他的工。</a:t>
            </a:r>
            <a:endParaRPr lang="en-US" altLang="zh-CN" b="0" i="0" dirty="0">
              <a:solidFill>
                <a:srgbClr val="000000"/>
              </a:solidFill>
              <a:effectLst/>
              <a:latin typeface="system-ui"/>
            </a:endParaRPr>
          </a:p>
          <a:p>
            <a:pPr lvl="1"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我们若倚靠神和祂的话，以遵行神的话、神的旨意为生命的食物，我们属灵的生命就兴旺，神也必定供应我们今日所需的饮食（先求祂的国和祂的义，我们所需的祂必加添给我们）。</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以色列人倚靠粮和水，却不倚靠供给他们粮和水的神。我们今天也是一样，我们讨论经济、宏观调控、供需分配、新技术、新的经济增长点，我们却不敬畏神、也不知道祂今天在我们中间的作为。我们的孩子在学校学习了经济学、政治学，却不明白神的话；不知道经济、政治现象中的属灵规则，也不认识属灵争战；后果是，属世的知识越多越是忘记神。所以，我们要和年轻人、下一代一起学习以赛亚书。</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（第</a:t>
            </a:r>
            <a:r>
              <a:rPr lang="en-US" altLang="zh-CN" b="0" i="0" dirty="0">
                <a:solidFill>
                  <a:srgbClr val="000000"/>
                </a:solidFill>
                <a:effectLst/>
                <a:latin typeface="system-ui"/>
              </a:rPr>
              <a:t>2-3</a:t>
            </a:r>
            <a:r>
              <a:rPr lang="zh-CN" altLang="en-US" b="0" i="0" dirty="0">
                <a:solidFill>
                  <a:srgbClr val="000000"/>
                </a:solidFill>
                <a:effectLst/>
                <a:latin typeface="system-ui"/>
              </a:rPr>
              <a:t>节）所以，神要除掉以色列人所倚靠的粮、水，还有他们所倚靠的人，各种人；</a:t>
            </a:r>
            <a:endParaRPr lang="en-US" altLang="zh-CN" b="0" i="0" dirty="0">
              <a:solidFill>
                <a:srgbClr val="000000"/>
              </a:solidFill>
              <a:effectLst/>
              <a:latin typeface="system-ui"/>
            </a:endParaRPr>
          </a:p>
          <a:p>
            <a:pPr algn="l"/>
            <a:r>
              <a:rPr lang="zh-CN" altLang="en-US" b="0" i="0" dirty="0">
                <a:solidFill>
                  <a:srgbClr val="000000"/>
                </a:solidFill>
                <a:effectLst/>
                <a:latin typeface="system-ui"/>
              </a:rPr>
              <a:t>（第</a:t>
            </a:r>
            <a:r>
              <a:rPr lang="en-US" altLang="zh-CN" b="0" i="0" dirty="0">
                <a:solidFill>
                  <a:srgbClr val="000000"/>
                </a:solidFill>
                <a:effectLst/>
                <a:latin typeface="system-ui"/>
              </a:rPr>
              <a:t>5</a:t>
            </a:r>
            <a:r>
              <a:rPr lang="zh-CN" altLang="en-US" b="0" i="0" dirty="0">
                <a:solidFill>
                  <a:srgbClr val="000000"/>
                </a:solidFill>
                <a:effectLst/>
                <a:latin typeface="system-ui"/>
              </a:rPr>
              <a:t>节）不仅如此，神使“孩童”、“婴孩”作他们的首领。“孩童”和“婴孩”是指心智不成熟、能力缺乏的人。当能力缺乏的人成为他们的首领，势必带来社会的混乱和动荡；</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（第</a:t>
            </a:r>
            <a:r>
              <a:rPr lang="en-US" altLang="zh-CN" b="0" i="0" dirty="0">
                <a:solidFill>
                  <a:srgbClr val="000000"/>
                </a:solidFill>
                <a:effectLst/>
                <a:latin typeface="system-ui"/>
              </a:rPr>
              <a:t>6-7</a:t>
            </a:r>
            <a:r>
              <a:rPr lang="zh-CN" altLang="en-US" b="0" i="0" dirty="0">
                <a:solidFill>
                  <a:srgbClr val="000000"/>
                </a:solidFill>
                <a:effectLst/>
                <a:latin typeface="system-ui"/>
              </a:rPr>
              <a:t>节）更有甚者，居然没有人再愿意作官长和首领，因为犹大国全然败落。</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这一段所 描述的可悲可叹的事情到底发生了没有？是的，一百多年以后，巴比伦围困耶路撒冷，掳走了金银财宝、首领勇士、还有技工，只留下了极贫穷的人（</a:t>
            </a:r>
            <a:r>
              <a:rPr lang="en-US" altLang="zh-CN" b="0" i="0" dirty="0">
                <a:solidFill>
                  <a:srgbClr val="000000"/>
                </a:solidFill>
                <a:effectLst/>
                <a:latin typeface="system-ui"/>
              </a:rPr>
              <a:t>597BC</a:t>
            </a:r>
            <a:r>
              <a:rPr lang="zh-CN" altLang="en-US" b="0" i="0" dirty="0">
                <a:solidFill>
                  <a:srgbClr val="000000"/>
                </a:solidFill>
                <a:effectLst/>
                <a:latin typeface="system-ui"/>
              </a:rPr>
              <a:t>，这是第一次被巴比伦王围困；十年后，</a:t>
            </a:r>
            <a:r>
              <a:rPr lang="en-US" altLang="zh-CN" b="0" i="0" dirty="0">
                <a:solidFill>
                  <a:srgbClr val="000000"/>
                </a:solidFill>
                <a:effectLst/>
                <a:latin typeface="system-ui"/>
              </a:rPr>
              <a:t>586BC</a:t>
            </a:r>
            <a:r>
              <a:rPr lang="zh-CN" altLang="en-US" b="0" i="0" dirty="0">
                <a:solidFill>
                  <a:srgbClr val="000000"/>
                </a:solidFill>
                <a:effectLst/>
                <a:latin typeface="system-ui"/>
              </a:rPr>
              <a:t>，又有第二次围困，圣殿被毁、耶路撒冷被烧。）。</a:t>
            </a:r>
            <a:endParaRPr lang="en-US" altLang="zh-CN" b="0" i="0" dirty="0">
              <a:solidFill>
                <a:srgbClr val="000000"/>
              </a:solidFill>
              <a:effectLst/>
              <a:latin typeface="system-u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000000"/>
                </a:solidFill>
                <a:effectLst/>
                <a:latin typeface="system-ui"/>
              </a:rPr>
              <a:t>列王记下</a:t>
            </a:r>
            <a:r>
              <a:rPr lang="en-US" altLang="zh-CN" b="0" i="0" dirty="0">
                <a:solidFill>
                  <a:srgbClr val="000000"/>
                </a:solidFill>
                <a:effectLst/>
                <a:latin typeface="system-ui"/>
              </a:rPr>
              <a:t>24</a:t>
            </a:r>
            <a:r>
              <a:rPr lang="zh-CN" altLang="en-US" b="0" i="0" dirty="0">
                <a:solidFill>
                  <a:srgbClr val="000000"/>
                </a:solidFill>
                <a:effectLst/>
                <a:latin typeface="system-ui"/>
              </a:rPr>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10 </a:t>
            </a:r>
            <a:r>
              <a:rPr lang="zh-CN" altLang="en-US" b="0" i="0" dirty="0">
                <a:solidFill>
                  <a:srgbClr val="000000"/>
                </a:solidFill>
                <a:effectLst/>
                <a:latin typeface="system-ui"/>
              </a:rPr>
              <a:t>那 时 ， 巴 比 伦 王 尼 布 甲 尼 撒 的 军 兵 上 到 耶 路 撒 冷 ， 围 困 城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11 </a:t>
            </a:r>
            <a:r>
              <a:rPr lang="zh-CN" altLang="en-US" b="0" i="0" dirty="0">
                <a:solidFill>
                  <a:srgbClr val="000000"/>
                </a:solidFill>
                <a:effectLst/>
                <a:latin typeface="system-ui"/>
              </a:rPr>
              <a:t>当 他 军 兵 围 困 城 的 时 候 ， 巴 比 伦 王 尼 布 甲 尼 撒 就 亲 自 来 了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12 </a:t>
            </a:r>
            <a:r>
              <a:rPr lang="zh-CN" altLang="en-US" b="0" i="0" dirty="0">
                <a:solidFill>
                  <a:srgbClr val="000000"/>
                </a:solidFill>
                <a:effectLst/>
                <a:latin typeface="system-ui"/>
              </a:rPr>
              <a:t>犹 大 王 约 雅 斤 和 他 母 亲 、 臣 仆 、 首 领 、 太 监 一 同 出 城 ， 投 降 巴 比 伦 王 ； 巴 比 伦 王 便 拿 住 他 。那 时 是 巴 比 伦 王 第 八 年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13 </a:t>
            </a:r>
            <a:r>
              <a:rPr lang="zh-CN" altLang="en-US" b="0" i="0" dirty="0">
                <a:solidFill>
                  <a:srgbClr val="000000"/>
                </a:solidFill>
                <a:effectLst/>
                <a:latin typeface="system-ui"/>
              </a:rPr>
              <a:t>巴 比 伦 王 将 耶 和 华 殿 和 王 宫 里 的 宝 物 都 拿 去 了 ， 将 以 色 列 王 所 罗 门 所 造 耶 和 华 殿 里 的 金 器 都 毁 坏 了 ， 正 如 耶 和 华 所 说 的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14 </a:t>
            </a:r>
            <a:r>
              <a:rPr lang="zh-CN" altLang="en-US" b="1" i="0" dirty="0">
                <a:solidFill>
                  <a:srgbClr val="000000"/>
                </a:solidFill>
                <a:effectLst/>
                <a:latin typeface="system-ui"/>
              </a:rPr>
              <a:t>又 将 耶 路 撒 冷 的 众 民 和 众 首 领 ， 并 所 有 大 能 的 勇 士 ， 共 一 万 人 ， 连 一 切 木 匠 、 铁 匠 都 掳 了 去 ； 除 了 国 中 极 贫 穷 的 人 以 外 ， 没 有 剩 下 的</a:t>
            </a:r>
            <a:r>
              <a:rPr lang="zh-CN" altLang="en-US" b="0" i="0" dirty="0">
                <a:solidFill>
                  <a:srgbClr val="000000"/>
                </a:solidFill>
                <a:effectLst/>
                <a:latin typeface="system-ui"/>
              </a:rPr>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15 </a:t>
            </a:r>
            <a:r>
              <a:rPr lang="zh-CN" altLang="en-US" b="0" i="0" dirty="0">
                <a:solidFill>
                  <a:srgbClr val="000000"/>
                </a:solidFill>
                <a:effectLst/>
                <a:latin typeface="system-ui"/>
              </a:rPr>
              <a:t>并 将 约 雅 斤 和 王 母 、 后 妃 、 太 监 ， 与 国 中 的 大 官 ， 都 从 耶 路 撒 冷 掳 到 巴 比 伦 去 了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b="0" i="0" dirty="0">
                <a:solidFill>
                  <a:srgbClr val="000000"/>
                </a:solidFill>
                <a:effectLst/>
                <a:latin typeface="system-ui"/>
              </a:rPr>
              <a:t>16 </a:t>
            </a:r>
            <a:r>
              <a:rPr lang="zh-CN" altLang="en-US" b="0" i="0" dirty="0">
                <a:solidFill>
                  <a:srgbClr val="000000"/>
                </a:solidFill>
                <a:effectLst/>
                <a:latin typeface="system-ui"/>
              </a:rPr>
              <a:t>又 将 一 切 勇 士 七 千 人 和 木 匠 、 铁 匠 一 千 人 ， 都 是 能 上 阵 的 勇 士 ， 全 掳 到 巴 比 伦 去 了 。</a:t>
            </a:r>
            <a:endParaRPr lang="en-US" altLang="zh-CN" b="0" i="0" dirty="0">
              <a:solidFill>
                <a:srgbClr val="000000"/>
              </a:solidFill>
              <a:effectLst/>
              <a:latin typeface="system-ui"/>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altLang="zh-CN" b="0" i="0" dirty="0">
              <a:solidFill>
                <a:srgbClr val="000000"/>
              </a:solidFill>
              <a:effectLst/>
              <a:latin typeface="system-ui"/>
            </a:endParaRPr>
          </a:p>
          <a:p>
            <a:pPr algn="l"/>
            <a:r>
              <a:rPr lang="zh-CN" altLang="en-US" b="0" i="0" dirty="0">
                <a:solidFill>
                  <a:srgbClr val="000000"/>
                </a:solidFill>
                <a:effectLst/>
                <a:latin typeface="system-ui"/>
              </a:rPr>
              <a:t>这些被掳的大官和勇士，不乏运筹帷幄的自高之士，却成为阶下囚，这也正应验了前面</a:t>
            </a:r>
            <a:r>
              <a:rPr lang="en-US" altLang="zh-CN" b="0" i="0" dirty="0">
                <a:solidFill>
                  <a:srgbClr val="000000"/>
                </a:solidFill>
                <a:effectLst/>
                <a:latin typeface="system-ui"/>
              </a:rPr>
              <a:t>2</a:t>
            </a:r>
            <a:r>
              <a:rPr lang="zh-CN" altLang="en-US" b="0" i="0" dirty="0">
                <a:solidFill>
                  <a:srgbClr val="000000"/>
                </a:solidFill>
                <a:effectLst/>
                <a:latin typeface="system-ui"/>
              </a:rPr>
              <a:t>章</a:t>
            </a:r>
            <a:r>
              <a:rPr lang="en-US" altLang="zh-CN" b="0" i="0" dirty="0">
                <a:solidFill>
                  <a:srgbClr val="000000"/>
                </a:solidFill>
                <a:effectLst/>
                <a:latin typeface="system-ui"/>
              </a:rPr>
              <a:t>11</a:t>
            </a:r>
            <a:r>
              <a:rPr lang="zh-CN" altLang="en-US" b="0" i="0" dirty="0">
                <a:solidFill>
                  <a:srgbClr val="000000"/>
                </a:solidFill>
                <a:effectLst/>
                <a:latin typeface="system-ui"/>
              </a:rPr>
              <a:t>节的经文，“眼目高傲的必降为卑”。所以，这些人被掳，既是对被掳的官员的管教，也是对留下的百姓的管教，督促他们不要倚靠人、要仰望神。</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一个社会的败坏通常是全民性的、而且是全方位的。神的道路高过我们的道路，祂的意念高过我们的意念。今天我们所处的社会败坏，神也必定在全面的管教，我们要留意神的作为，我们自己要悔改，也要与祂同工、传使人悔改归正的福音。</a:t>
            </a:r>
            <a:endParaRPr lang="en-US" altLang="zh-CN"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8</a:t>
            </a:fld>
            <a:endParaRPr lang="en-US"/>
          </a:p>
        </p:txBody>
      </p:sp>
    </p:spTree>
    <p:extLst>
      <p:ext uri="{BB962C8B-B14F-4D97-AF65-F5344CB8AC3E}">
        <p14:creationId xmlns:p14="http://schemas.microsoft.com/office/powerpoint/2010/main" val="3316809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zh-CN" altLang="en-US" dirty="0"/>
              <a:t>：</a:t>
            </a:r>
            <a:r>
              <a:rPr lang="en-US" altLang="zh-CN" dirty="0"/>
              <a:t>6-2</a:t>
            </a:r>
            <a:r>
              <a:rPr lang="zh-CN" altLang="en-US" dirty="0"/>
              <a:t>：</a:t>
            </a:r>
            <a:r>
              <a:rPr lang="en-US" altLang="zh-CN" dirty="0"/>
              <a:t>11 </a:t>
            </a:r>
            <a:r>
              <a:rPr lang="zh-CN" altLang="en-US" dirty="0"/>
              <a:t>和 </a:t>
            </a:r>
            <a:r>
              <a:rPr lang="en-US" altLang="zh-CN" dirty="0"/>
              <a:t>2</a:t>
            </a:r>
            <a:r>
              <a:rPr lang="zh-CN" altLang="en-US" dirty="0"/>
              <a:t>：</a:t>
            </a:r>
            <a:r>
              <a:rPr lang="en-US" altLang="zh-CN" dirty="0"/>
              <a:t>22-3</a:t>
            </a:r>
            <a:r>
              <a:rPr lang="zh-CN" altLang="en-US" dirty="0"/>
              <a:t>：</a:t>
            </a:r>
            <a:r>
              <a:rPr lang="en-US" altLang="zh-CN" dirty="0"/>
              <a:t>7 </a:t>
            </a:r>
            <a:r>
              <a:rPr lang="zh-CN" altLang="en-US" dirty="0"/>
              <a:t>这两段都是对雅各家的责备，但是有不同的侧重，前一段是针对那些自高之士，后一段是针对倚靠自高之士、却不倚靠神、不敬畏神的百姓。神将使自高之士被掳、留下的百姓可以反省了吧？</a:t>
            </a:r>
            <a:endParaRPr lang="en-US" altLang="zh-CN" dirty="0"/>
          </a:p>
          <a:p>
            <a:r>
              <a:rPr lang="zh-CN" altLang="en-US" dirty="0"/>
              <a:t>我们知道以赛亚预言的这事一百多年以后才发生，神的审判一百多年后才到来，先知讲审判的预言是为了让人敬畏神、盼望以色列民尽早悔改归向神。有耳可听的就听吧。我们今天传福音也要讲审判的信息，有耳可听的就听吧。</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9</a:t>
            </a:fld>
            <a:endParaRPr lang="en-US"/>
          </a:p>
        </p:txBody>
      </p:sp>
    </p:spTree>
    <p:extLst>
      <p:ext uri="{BB962C8B-B14F-4D97-AF65-F5344CB8AC3E}">
        <p14:creationId xmlns:p14="http://schemas.microsoft.com/office/powerpoint/2010/main" val="351130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2619B-946E-974C-4132-7E300E5485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C1129F-F7F5-7F5E-F922-E3D6492302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B5A0A2-BD71-A789-F4A3-F54385FC2864}"/>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5" name="Footer Placeholder 4">
            <a:extLst>
              <a:ext uri="{FF2B5EF4-FFF2-40B4-BE49-F238E27FC236}">
                <a16:creationId xmlns:a16="http://schemas.microsoft.com/office/drawing/2014/main" id="{D59B1FB6-F526-0E2D-056C-53A5882CC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5BA65-0BF8-2707-4533-5EB2040550CA}"/>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27057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62B10-E0A9-2C10-2580-B6AF90199D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72AC08-69C4-B374-33BA-204B0491CE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B33E9-ECAF-2F7A-99C1-C006DD389528}"/>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5" name="Footer Placeholder 4">
            <a:extLst>
              <a:ext uri="{FF2B5EF4-FFF2-40B4-BE49-F238E27FC236}">
                <a16:creationId xmlns:a16="http://schemas.microsoft.com/office/drawing/2014/main" id="{D5A2EA41-D67A-D4BA-BD75-FC812D5D92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F9916D-D3AE-6D10-D760-DB4ED0B03943}"/>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74714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1EDBC9-7BB3-14F6-B251-9A16E44409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5025EE-C882-2E8D-F2B2-8F1350961A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37FEA5-F156-0D7D-E948-AA13C892942F}"/>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5" name="Footer Placeholder 4">
            <a:extLst>
              <a:ext uri="{FF2B5EF4-FFF2-40B4-BE49-F238E27FC236}">
                <a16:creationId xmlns:a16="http://schemas.microsoft.com/office/drawing/2014/main" id="{AB62D6EF-6D3F-1D02-7374-94931DD15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9ECDA0-5BA8-9540-EBA0-908AE705F1CF}"/>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1678200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9BEB3-2CED-9DB2-3984-1DFE975E32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5D7E73-4C90-1F65-A1B4-F12098930C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3DD06-B662-A7C8-47AA-F4BAD35D3E04}"/>
              </a:ext>
            </a:extLst>
          </p:cNvPr>
          <p:cNvSpPr>
            <a:spLocks noGrp="1"/>
          </p:cNvSpPr>
          <p:nvPr>
            <p:ph type="dt" sz="half" idx="10"/>
          </p:nvPr>
        </p:nvSpPr>
        <p:spPr/>
        <p:txBody>
          <a:bodyPr/>
          <a:lstStyle/>
          <a:p>
            <a:fld id="{F6873BD4-8569-483A-A97F-76378FC7FBE0}" type="datetimeFigureOut">
              <a:rPr lang="en-US" smtClean="0"/>
              <a:t>5/12/2023</a:t>
            </a:fld>
            <a:endParaRPr lang="en-US"/>
          </a:p>
        </p:txBody>
      </p:sp>
      <p:sp>
        <p:nvSpPr>
          <p:cNvPr id="5" name="Footer Placeholder 4">
            <a:extLst>
              <a:ext uri="{FF2B5EF4-FFF2-40B4-BE49-F238E27FC236}">
                <a16:creationId xmlns:a16="http://schemas.microsoft.com/office/drawing/2014/main" id="{7802E3E8-BE73-1050-BB40-457DC1ECB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12577-DCF7-F792-570E-65FB0E20BE01}"/>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28272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6CE7C-6941-F8BD-6159-1A9440169C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62C5B-08CD-786E-E7C4-B745BE4D06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45A31D-498D-FF99-2600-4F4EE5AD7EAA}"/>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5" name="Footer Placeholder 4">
            <a:extLst>
              <a:ext uri="{FF2B5EF4-FFF2-40B4-BE49-F238E27FC236}">
                <a16:creationId xmlns:a16="http://schemas.microsoft.com/office/drawing/2014/main" id="{778D5CAE-F77D-2473-5EF9-4CF095C232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EBB11-5FC9-CDD2-0294-D2F7BEC5097D}"/>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1381025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21A2-743F-D2CF-EC7D-9C46C96D45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DD0E71-7219-8067-2B77-2DCB677A65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79309E-5284-3668-3DB9-F7FB81FC60F6}"/>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5" name="Footer Placeholder 4">
            <a:extLst>
              <a:ext uri="{FF2B5EF4-FFF2-40B4-BE49-F238E27FC236}">
                <a16:creationId xmlns:a16="http://schemas.microsoft.com/office/drawing/2014/main" id="{D7F69F98-F888-F1B2-395B-CFE82A7FA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9A758-CE9B-D048-9FA3-41105A3E5BD6}"/>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47212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D2EC-D526-DC92-7910-078A920C8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8001AD-735B-0818-584F-23C00EF02A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CA438-0E9C-C935-07C1-2853AB4E23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E3AC4F-0E37-A148-6C68-48D6F92AC467}"/>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6" name="Footer Placeholder 5">
            <a:extLst>
              <a:ext uri="{FF2B5EF4-FFF2-40B4-BE49-F238E27FC236}">
                <a16:creationId xmlns:a16="http://schemas.microsoft.com/office/drawing/2014/main" id="{F0321CF6-E041-F501-5DDB-5B1929924E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1247A7-C4E2-5F8C-B43E-729C73E576C6}"/>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961791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9ECA4-0C17-3A1E-98AA-7A12538717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E53704-B1FB-E455-8B42-897A2F5056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DDA7D1-598A-9A5C-CB5F-9643D73E82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4F8E2A-D4C7-B298-A811-4F3ED748EC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EC5BF-C9C2-1C6E-9BC9-C6D9F185CA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7AB1A1-A754-877E-4583-2E05EDB96608}"/>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8" name="Footer Placeholder 7">
            <a:extLst>
              <a:ext uri="{FF2B5EF4-FFF2-40B4-BE49-F238E27FC236}">
                <a16:creationId xmlns:a16="http://schemas.microsoft.com/office/drawing/2014/main" id="{7E3D9560-352D-54C0-2738-0BA2C68B18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ED9302-A2C1-E6FC-52D9-6E246792E407}"/>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989082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1DC7C-63BB-20F4-199C-7A381211BF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C6FC3B-BBF6-798E-44DC-3D37957665D3}"/>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4" name="Footer Placeholder 3">
            <a:extLst>
              <a:ext uri="{FF2B5EF4-FFF2-40B4-BE49-F238E27FC236}">
                <a16:creationId xmlns:a16="http://schemas.microsoft.com/office/drawing/2014/main" id="{49AB42C1-7C8C-3572-003F-917D4B900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BCBB59-8875-3796-F29F-482106159FB8}"/>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262812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275BA6-26E9-C19B-8647-E4A4FA573E59}"/>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3" name="Footer Placeholder 2">
            <a:extLst>
              <a:ext uri="{FF2B5EF4-FFF2-40B4-BE49-F238E27FC236}">
                <a16:creationId xmlns:a16="http://schemas.microsoft.com/office/drawing/2014/main" id="{19EA4BE4-71D3-6E74-91AB-5EAC7E2FEF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070CDD-A977-A70D-B496-5050E81D866F}"/>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290829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E13F-97C2-1656-24D5-9EA5938B1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9FD05D-8FDF-5AD1-8B61-2621322E93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FC7FC5-ED6A-1B00-1D73-98DBDA2A8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5247A6-D786-C8B3-0244-7DC8B76838CE}"/>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6" name="Footer Placeholder 5">
            <a:extLst>
              <a:ext uri="{FF2B5EF4-FFF2-40B4-BE49-F238E27FC236}">
                <a16:creationId xmlns:a16="http://schemas.microsoft.com/office/drawing/2014/main" id="{797BF0CA-84D4-41B8-E0BE-52D4D048E8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D382DA-B7DC-082E-683D-AF467E2C3F75}"/>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283304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41667-D7D7-7D93-9A88-D0DC7D338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EF69DF-CB51-3453-774B-6A167755D6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AEF5CC-5238-E3B1-725F-4BF7CA90C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549DB-AB3F-EC2D-E3A3-61F46CEA79C3}"/>
              </a:ext>
            </a:extLst>
          </p:cNvPr>
          <p:cNvSpPr>
            <a:spLocks noGrp="1"/>
          </p:cNvSpPr>
          <p:nvPr>
            <p:ph type="dt" sz="half" idx="10"/>
          </p:nvPr>
        </p:nvSpPr>
        <p:spPr/>
        <p:txBody>
          <a:bodyPr/>
          <a:lstStyle/>
          <a:p>
            <a:fld id="{638608DD-F8D3-40EA-80B2-AD70618F25B1}" type="datetimeFigureOut">
              <a:rPr lang="en-US" smtClean="0"/>
              <a:t>5/12/2023</a:t>
            </a:fld>
            <a:endParaRPr lang="en-US"/>
          </a:p>
        </p:txBody>
      </p:sp>
      <p:sp>
        <p:nvSpPr>
          <p:cNvPr id="6" name="Footer Placeholder 5">
            <a:extLst>
              <a:ext uri="{FF2B5EF4-FFF2-40B4-BE49-F238E27FC236}">
                <a16:creationId xmlns:a16="http://schemas.microsoft.com/office/drawing/2014/main" id="{FEE4DEC2-F1D8-1706-EC09-6953C3591F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6F7ADF-D131-AEFD-5A5A-642D5DE8D06D}"/>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162265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EC8FED-35AF-4ECC-F2BD-136A12D56F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F98CCA-A978-A9F1-32BE-C02E4A0B8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B348AB-C284-416A-5D70-87BE9C4BC5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608DD-F8D3-40EA-80B2-AD70618F25B1}" type="datetimeFigureOut">
              <a:rPr lang="en-US" smtClean="0"/>
              <a:t>5/12/2023</a:t>
            </a:fld>
            <a:endParaRPr lang="en-US"/>
          </a:p>
        </p:txBody>
      </p:sp>
      <p:sp>
        <p:nvSpPr>
          <p:cNvPr id="5" name="Footer Placeholder 4">
            <a:extLst>
              <a:ext uri="{FF2B5EF4-FFF2-40B4-BE49-F238E27FC236}">
                <a16:creationId xmlns:a16="http://schemas.microsoft.com/office/drawing/2014/main" id="{F01EF3EC-3558-ECFA-63F2-7555BFD8B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B9D4C9-135A-E6E4-66FC-D65A65FCFC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64B4C-8349-415A-8CB6-22B44710AC5E}" type="slidenum">
              <a:rPr lang="en-US" smtClean="0"/>
              <a:t>‹#›</a:t>
            </a:fld>
            <a:endParaRPr lang="en-US"/>
          </a:p>
        </p:txBody>
      </p:sp>
    </p:spTree>
    <p:extLst>
      <p:ext uri="{BB962C8B-B14F-4D97-AF65-F5344CB8AC3E}">
        <p14:creationId xmlns:p14="http://schemas.microsoft.com/office/powerpoint/2010/main" val="4210725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1"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AC436B-C0BB-C14D-C7D9-8AEFF590A3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49A83C-6B0A-8B6E-45D2-CCAFD256D2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129C9-6F68-CFF8-124C-E1B7B7B2EA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73BD4-8569-483A-A97F-76378FC7FBE0}" type="datetimeFigureOut">
              <a:rPr lang="en-US" smtClean="0"/>
              <a:t>5/12/2023</a:t>
            </a:fld>
            <a:endParaRPr lang="en-US"/>
          </a:p>
        </p:txBody>
      </p:sp>
      <p:sp>
        <p:nvSpPr>
          <p:cNvPr id="5" name="Footer Placeholder 4">
            <a:extLst>
              <a:ext uri="{FF2B5EF4-FFF2-40B4-BE49-F238E27FC236}">
                <a16:creationId xmlns:a16="http://schemas.microsoft.com/office/drawing/2014/main" id="{54958774-04CC-F2B0-249C-0DB86CB2C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86C8B2-D746-1E5D-F3EC-9410ED1717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16931-78EC-4D0B-A232-BD1FC9E7B0CC}" type="slidenum">
              <a:rPr lang="en-US" smtClean="0"/>
              <a:t>‹#›</a:t>
            </a:fld>
            <a:endParaRPr lang="en-US"/>
          </a:p>
        </p:txBody>
      </p:sp>
    </p:spTree>
    <p:extLst>
      <p:ext uri="{BB962C8B-B14F-4D97-AF65-F5344CB8AC3E}">
        <p14:creationId xmlns:p14="http://schemas.microsoft.com/office/powerpoint/2010/main" val="861126314"/>
      </p:ext>
    </p:extLst>
  </p:cSld>
  <p:clrMap bg1="lt1" tx1="dk1" bg2="lt2" tx2="dk2" accent1="accent1" accent2="accent2" accent3="accent3" accent4="accent4" accent5="accent5" accent6="accent6" hlink="hlink" folHlink="folHlink"/>
  <p:sldLayoutIdLst>
    <p:sldLayoutId id="214748365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7C0E-31E3-FD26-FD9C-FBACCE0C4204}"/>
              </a:ext>
            </a:extLst>
          </p:cNvPr>
          <p:cNvSpPr>
            <a:spLocks noGrp="1"/>
          </p:cNvSpPr>
          <p:nvPr>
            <p:ph type="ctrTitle"/>
          </p:nvPr>
        </p:nvSpPr>
        <p:spPr/>
        <p:txBody>
          <a:bodyPr/>
          <a:lstStyle/>
          <a:p>
            <a:r>
              <a:rPr lang="en-US" altLang="zh-CN" dirty="0"/>
              <a:t>《</a:t>
            </a:r>
            <a:r>
              <a:rPr lang="zh-CN" altLang="en-US" dirty="0"/>
              <a:t>以赛亚书</a:t>
            </a:r>
            <a:r>
              <a:rPr lang="en-US" altLang="zh-CN" dirty="0"/>
              <a:t>》</a:t>
            </a:r>
            <a:r>
              <a:rPr lang="zh-CN" altLang="en-US" dirty="0"/>
              <a:t>查经</a:t>
            </a:r>
            <a:endParaRPr lang="en-US" dirty="0"/>
          </a:p>
        </p:txBody>
      </p:sp>
      <p:sp>
        <p:nvSpPr>
          <p:cNvPr id="3" name="Subtitle 2">
            <a:extLst>
              <a:ext uri="{FF2B5EF4-FFF2-40B4-BE49-F238E27FC236}">
                <a16:creationId xmlns:a16="http://schemas.microsoft.com/office/drawing/2014/main" id="{55745D0F-2587-486A-1912-9C506C90FD21}"/>
              </a:ext>
            </a:extLst>
          </p:cNvPr>
          <p:cNvSpPr>
            <a:spLocks noGrp="1"/>
          </p:cNvSpPr>
          <p:nvPr>
            <p:ph type="subTitle" idx="1"/>
          </p:nvPr>
        </p:nvSpPr>
        <p:spPr/>
        <p:txBody>
          <a:bodyPr>
            <a:normAutofit/>
          </a:bodyPr>
          <a:lstStyle/>
          <a:p>
            <a:r>
              <a:rPr lang="zh-CN" altLang="en-US" sz="3200" dirty="0"/>
              <a:t>经文：以赛亚书</a:t>
            </a:r>
            <a:r>
              <a:rPr lang="en-US" altLang="zh-CN" sz="3200" dirty="0"/>
              <a:t>2:1-4:1</a:t>
            </a:r>
            <a:endParaRPr lang="en-US" sz="3200" dirty="0"/>
          </a:p>
        </p:txBody>
      </p:sp>
    </p:spTree>
    <p:extLst>
      <p:ext uri="{BB962C8B-B14F-4D97-AF65-F5344CB8AC3E}">
        <p14:creationId xmlns:p14="http://schemas.microsoft.com/office/powerpoint/2010/main" val="1386786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sz="4400" dirty="0"/>
              <a:t>3:8 – 3:11</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96459" y="1226975"/>
            <a:ext cx="5270893" cy="4194610"/>
          </a:xfrm>
          <a:prstGeom prst="rect">
            <a:avLst/>
          </a:prstGeom>
          <a:noFill/>
        </p:spPr>
        <p:txBody>
          <a:bodyPr wrap="squar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8 </a:t>
            </a:r>
            <a:r>
              <a:rPr lang="zh-CN" altLang="en-US" sz="2000" b="0" i="0" dirty="0">
                <a:solidFill>
                  <a:srgbClr val="3D3D3D"/>
                </a:solidFill>
                <a:effectLst/>
                <a:latin typeface="FangSong" panose="02010609060101010101" pitchFamily="49" charset="-122"/>
                <a:ea typeface="FangSong" panose="02010609060101010101" pitchFamily="49" charset="-122"/>
              </a:rPr>
              <a:t>耶路撒冷败落，</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犹大倾倒；</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因为</a:t>
            </a:r>
            <a:r>
              <a:rPr lang="zh-CN" altLang="en-US" sz="2000" b="0" i="0" dirty="0">
                <a:solidFill>
                  <a:srgbClr val="3D3D3D"/>
                </a:solidFill>
                <a:effectLst/>
                <a:latin typeface="FangSong" panose="02010609060101010101" pitchFamily="49" charset="-122"/>
                <a:ea typeface="FangSong" panose="02010609060101010101" pitchFamily="49" charset="-122"/>
              </a:rPr>
              <a:t>他们的</a:t>
            </a:r>
            <a:r>
              <a:rPr lang="zh-CN" altLang="en-US" sz="2000" b="1" i="0" dirty="0">
                <a:solidFill>
                  <a:srgbClr val="2F0BB5"/>
                </a:solidFill>
                <a:effectLst/>
                <a:latin typeface="FangSong" panose="02010609060101010101" pitchFamily="49" charset="-122"/>
                <a:ea typeface="FangSong" panose="02010609060101010101" pitchFamily="49" charset="-122"/>
              </a:rPr>
              <a:t>舌头和行为</a:t>
            </a:r>
            <a:r>
              <a:rPr lang="zh-CN" altLang="en-US" sz="2000" b="0" i="0" dirty="0">
                <a:solidFill>
                  <a:srgbClr val="3D3D3D"/>
                </a:solidFill>
                <a:effectLst/>
                <a:latin typeface="FangSong" panose="02010609060101010101" pitchFamily="49" charset="-122"/>
                <a:ea typeface="FangSong" panose="02010609060101010101" pitchFamily="49" charset="-122"/>
              </a:rPr>
              <a:t>与耶和华反对，</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惹了他荣光的眼目。</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9 </a:t>
            </a:r>
            <a:r>
              <a:rPr lang="zh-CN" altLang="en-US" sz="2000" b="0" i="0" dirty="0">
                <a:solidFill>
                  <a:srgbClr val="3D3D3D"/>
                </a:solidFill>
                <a:effectLst/>
                <a:latin typeface="FangSong" panose="02010609060101010101" pitchFamily="49" charset="-122"/>
                <a:ea typeface="FangSong" panose="02010609060101010101" pitchFamily="49" charset="-122"/>
              </a:rPr>
              <a:t>他们的</a:t>
            </a:r>
            <a:r>
              <a:rPr lang="zh-CN" altLang="en-US" sz="2000" b="1" i="0" dirty="0">
                <a:solidFill>
                  <a:srgbClr val="2F0BB5"/>
                </a:solidFill>
                <a:effectLst/>
                <a:latin typeface="FangSong" panose="02010609060101010101" pitchFamily="49" charset="-122"/>
                <a:ea typeface="FangSong" panose="02010609060101010101" pitchFamily="49" charset="-122"/>
              </a:rPr>
              <a:t>面色</a:t>
            </a:r>
            <a:r>
              <a:rPr lang="zh-CN" altLang="en-US" sz="2000" b="0" i="0" dirty="0">
                <a:solidFill>
                  <a:srgbClr val="3D3D3D"/>
                </a:solidFill>
                <a:effectLst/>
                <a:latin typeface="FangSong" panose="02010609060101010101" pitchFamily="49" charset="-122"/>
                <a:ea typeface="FangSong" panose="02010609060101010101" pitchFamily="49" charset="-122"/>
              </a:rPr>
              <a:t>证明自己的不正；</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a:t>
            </a:r>
            <a:r>
              <a:rPr lang="zh-CN" altLang="en-US" sz="2000" b="1" i="0" dirty="0">
                <a:solidFill>
                  <a:srgbClr val="2F0BB5"/>
                </a:solidFill>
                <a:effectLst/>
                <a:latin typeface="FangSong" panose="02010609060101010101" pitchFamily="49" charset="-122"/>
                <a:ea typeface="FangSong" panose="02010609060101010101" pitchFamily="49" charset="-122"/>
              </a:rPr>
              <a:t>述说自己的罪恶</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并不隐瞒，</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好像所多瑪一样。</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他们有祸了，因为作恶自害</a:t>
            </a:r>
            <a:r>
              <a:rPr lang="zh-CN" altLang="en-US" sz="1800" i="0" dirty="0">
                <a:effectLst/>
                <a:latin typeface="FangSong" panose="02010609060101010101" pitchFamily="49" charset="-122"/>
                <a:ea typeface="FangSong" panose="02010609060101010101" pitchFamily="49" charset="-122"/>
              </a:rPr>
              <a:t>。</a:t>
            </a:r>
            <a:endParaRPr lang="en-US" dirty="0"/>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7096215" y="5570313"/>
            <a:ext cx="2719117" cy="1188929"/>
          </a:xfrm>
          <a:prstGeom prst="wedgeRoundRectCallout">
            <a:avLst>
              <a:gd name="adj1" fmla="val -68596"/>
              <a:gd name="adj2" fmla="val -492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dirty="0"/>
          </a:p>
          <a:p>
            <a:r>
              <a:rPr lang="zh-CN" altLang="en-US" dirty="0"/>
              <a:t>全然败坏、罪恶昭然，神必公义审判人的行为</a:t>
            </a:r>
            <a:endParaRPr lang="en-US" altLang="zh-CN" dirty="0"/>
          </a:p>
          <a:p>
            <a:endParaRPr lang="en-US" dirty="0"/>
          </a:p>
        </p:txBody>
      </p:sp>
      <p:sp>
        <p:nvSpPr>
          <p:cNvPr id="6" name="TextBox 5">
            <a:extLst>
              <a:ext uri="{FF2B5EF4-FFF2-40B4-BE49-F238E27FC236}">
                <a16:creationId xmlns:a16="http://schemas.microsoft.com/office/drawing/2014/main" id="{6B92C167-8B66-EADA-2EA9-6C4FD452DCCA}"/>
              </a:ext>
            </a:extLst>
          </p:cNvPr>
          <p:cNvSpPr txBox="1"/>
          <p:nvPr/>
        </p:nvSpPr>
        <p:spPr>
          <a:xfrm>
            <a:off x="5577492" y="1238608"/>
            <a:ext cx="4621778" cy="1886286"/>
          </a:xfrm>
          <a:prstGeom prst="rect">
            <a:avLst/>
          </a:prstGeom>
          <a:noFill/>
        </p:spPr>
        <p:txBody>
          <a:bodyPr wrap="none" rtlCol="0">
            <a:spAutoFit/>
          </a:bodyPr>
          <a:lstStyle/>
          <a:p>
            <a:pPr marL="685800" indent="-228600" algn="l" fontAlgn="base">
              <a:lnSpc>
                <a:spcPct val="150000"/>
              </a:lnSpc>
            </a:pPr>
            <a:r>
              <a:rPr lang="en-US" altLang="zh-CN" sz="2000" i="0" dirty="0">
                <a:effectLst/>
                <a:latin typeface="FangSong" panose="02010609060101010101" pitchFamily="49" charset="-122"/>
                <a:ea typeface="FangSong" panose="02010609060101010101" pitchFamily="49" charset="-122"/>
              </a:rPr>
              <a:t>10 </a:t>
            </a:r>
            <a:r>
              <a:rPr lang="zh-CN" altLang="en-US" sz="2000" b="1" i="0" dirty="0">
                <a:solidFill>
                  <a:srgbClr val="2F0BB5"/>
                </a:solidFill>
                <a:effectLst/>
                <a:latin typeface="FangSong" panose="02010609060101010101" pitchFamily="49" charset="-122"/>
                <a:ea typeface="FangSong" panose="02010609060101010101" pitchFamily="49" charset="-122"/>
              </a:rPr>
              <a:t>你们要论义人说，他必享福乐，</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因为要吃自己行为所结的果子。</a:t>
            </a:r>
          </a:p>
          <a:p>
            <a:pPr marL="685800" indent="-228600" algn="l" fontAlgn="base">
              <a:lnSpc>
                <a:spcPct val="150000"/>
              </a:lnSpc>
            </a:pPr>
            <a:r>
              <a:rPr lang="en-US" altLang="zh-CN" sz="2000" i="0" dirty="0">
                <a:effectLst/>
                <a:latin typeface="FangSong" panose="02010609060101010101" pitchFamily="49" charset="-122"/>
                <a:ea typeface="FangSong" panose="02010609060101010101" pitchFamily="49" charset="-122"/>
              </a:rPr>
              <a:t>11 </a:t>
            </a:r>
            <a:r>
              <a:rPr lang="zh-CN" altLang="en-US" sz="2000" b="1" i="0" dirty="0">
                <a:solidFill>
                  <a:srgbClr val="2F0BB5"/>
                </a:solidFill>
                <a:effectLst/>
                <a:latin typeface="FangSong" panose="02010609060101010101" pitchFamily="49" charset="-122"/>
                <a:ea typeface="FangSong" panose="02010609060101010101" pitchFamily="49" charset="-122"/>
              </a:rPr>
              <a:t>恶人有祸了，他必遭灾难！</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因为要照自己手所行的受报应</a:t>
            </a:r>
            <a:r>
              <a:rPr lang="zh-CN" altLang="en-US" sz="1800" b="1" i="0" dirty="0">
                <a:solidFill>
                  <a:srgbClr val="2F0BB5"/>
                </a:solidFill>
                <a:effectLst/>
                <a:latin typeface="FangSong" panose="02010609060101010101" pitchFamily="49" charset="-122"/>
                <a:ea typeface="FangSong" panose="02010609060101010101" pitchFamily="49" charset="-122"/>
              </a:rPr>
              <a:t>。</a:t>
            </a:r>
            <a:endParaRPr lang="en-US" b="1" dirty="0">
              <a:solidFill>
                <a:srgbClr val="2F0BB5"/>
              </a:solidFill>
            </a:endParaRPr>
          </a:p>
        </p:txBody>
      </p:sp>
      <p:sp>
        <p:nvSpPr>
          <p:cNvPr id="3" name="TextBox 2">
            <a:extLst>
              <a:ext uri="{FF2B5EF4-FFF2-40B4-BE49-F238E27FC236}">
                <a16:creationId xmlns:a16="http://schemas.microsoft.com/office/drawing/2014/main" id="{49BB5EAC-FC90-276B-DE7F-81168AA583EE}"/>
              </a:ext>
            </a:extLst>
          </p:cNvPr>
          <p:cNvSpPr txBox="1"/>
          <p:nvPr/>
        </p:nvSpPr>
        <p:spPr>
          <a:xfrm>
            <a:off x="10055839" y="188260"/>
            <a:ext cx="2063261" cy="2062103"/>
          </a:xfrm>
          <a:prstGeom prst="rect">
            <a:avLst/>
          </a:prstGeom>
          <a:solidFill>
            <a:schemeClr val="accent6">
              <a:lumMod val="40000"/>
              <a:lumOff val="60000"/>
            </a:schemeClr>
          </a:solidFill>
        </p:spPr>
        <p:txBody>
          <a:bodyPr wrap="square" rtlCol="0">
            <a:spAutoFit/>
          </a:bodyPr>
          <a:lstStyle/>
          <a:p>
            <a:r>
              <a:rPr lang="zh-CN" altLang="en-US" sz="1600" dirty="0">
                <a:solidFill>
                  <a:srgbClr val="000000"/>
                </a:solidFill>
                <a:latin typeface="system-ui"/>
              </a:rPr>
              <a:t>启示录</a:t>
            </a:r>
            <a:r>
              <a:rPr lang="en-US" altLang="zh-CN" sz="1600" dirty="0">
                <a:solidFill>
                  <a:srgbClr val="000000"/>
                </a:solidFill>
                <a:latin typeface="system-ui"/>
              </a:rPr>
              <a:t>14</a:t>
            </a:r>
            <a:r>
              <a:rPr lang="zh-CN" altLang="en-US" sz="1600" dirty="0">
                <a:solidFill>
                  <a:srgbClr val="000000"/>
                </a:solidFill>
                <a:latin typeface="system-ui"/>
              </a:rPr>
              <a:t>：</a:t>
            </a:r>
            <a:r>
              <a:rPr lang="en-US" altLang="zh-CN" sz="1600" dirty="0">
                <a:solidFill>
                  <a:srgbClr val="000000"/>
                </a:solidFill>
                <a:latin typeface="system-ui"/>
              </a:rPr>
              <a:t>13 </a:t>
            </a:r>
            <a:r>
              <a:rPr lang="zh-CN" altLang="en-US" sz="1600" dirty="0">
                <a:solidFill>
                  <a:srgbClr val="000000"/>
                </a:solidFill>
                <a:latin typeface="system-ui"/>
              </a:rPr>
              <a:t>我听见从天上有声音说： 你要写下： 从今以后，</a:t>
            </a:r>
            <a:r>
              <a:rPr lang="zh-CN" altLang="en-US" sz="1600" b="1" dirty="0">
                <a:solidFill>
                  <a:srgbClr val="000000"/>
                </a:solidFill>
                <a:latin typeface="system-ui"/>
              </a:rPr>
              <a:t>在主里面而死的人</a:t>
            </a:r>
            <a:r>
              <a:rPr lang="zh-CN" altLang="en-US" sz="1600" dirty="0">
                <a:solidFill>
                  <a:srgbClr val="000000"/>
                </a:solidFill>
                <a:latin typeface="system-ui"/>
              </a:rPr>
              <a:t>有福了！圣灵说： 是的， 他们息 了自己的劳苦，</a:t>
            </a:r>
            <a:r>
              <a:rPr lang="zh-CN" altLang="en-US" sz="1600" b="1" dirty="0">
                <a:solidFill>
                  <a:srgbClr val="000000"/>
                </a:solidFill>
                <a:latin typeface="system-ui"/>
              </a:rPr>
              <a:t>作工的果效也随着他们</a:t>
            </a:r>
            <a:r>
              <a:rPr lang="zh-CN" altLang="en-US" sz="1600" dirty="0">
                <a:solidFill>
                  <a:srgbClr val="000000"/>
                </a:solidFill>
                <a:latin typeface="system-ui"/>
              </a:rPr>
              <a:t>。</a:t>
            </a:r>
            <a:endParaRPr lang="zh-TW" altLang="en-US" sz="1600" dirty="0">
              <a:solidFill>
                <a:srgbClr val="000000"/>
              </a:solidFill>
              <a:latin typeface="system-ui"/>
            </a:endParaRPr>
          </a:p>
        </p:txBody>
      </p:sp>
    </p:spTree>
    <p:extLst>
      <p:ext uri="{BB962C8B-B14F-4D97-AF65-F5344CB8AC3E}">
        <p14:creationId xmlns:p14="http://schemas.microsoft.com/office/powerpoint/2010/main" val="421140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3:12 – 3:15</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96459" y="1226975"/>
            <a:ext cx="5270893" cy="3271280"/>
          </a:xfrm>
          <a:prstGeom prst="rect">
            <a:avLst/>
          </a:prstGeom>
          <a:noFill/>
        </p:spPr>
        <p:txBody>
          <a:bodyPr wrap="squar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12 </a:t>
            </a:r>
            <a:r>
              <a:rPr lang="zh-CN" altLang="en-US" sz="2000" b="0" i="0" dirty="0">
                <a:solidFill>
                  <a:srgbClr val="3D3D3D"/>
                </a:solidFill>
                <a:effectLst/>
                <a:latin typeface="FangSong" panose="02010609060101010101" pitchFamily="49" charset="-122"/>
                <a:ea typeface="FangSong" panose="02010609060101010101" pitchFamily="49" charset="-122"/>
              </a:rPr>
              <a:t>至于我的百姓，</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孩童欺压</a:t>
            </a:r>
            <a:r>
              <a:rPr lang="zh-CN" altLang="en-US" sz="2000" b="0" i="0" dirty="0">
                <a:solidFill>
                  <a:srgbClr val="3D3D3D"/>
                </a:solidFill>
                <a:effectLst/>
                <a:latin typeface="FangSong" panose="02010609060101010101" pitchFamily="49" charset="-122"/>
                <a:ea typeface="FangSong" panose="02010609060101010101" pitchFamily="49" charset="-122"/>
              </a:rPr>
              <a:t>他们，</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妇女辖管</a:t>
            </a:r>
            <a:r>
              <a:rPr lang="zh-CN" altLang="en-US" sz="2000" b="0" i="0" dirty="0">
                <a:solidFill>
                  <a:srgbClr val="3D3D3D"/>
                </a:solidFill>
                <a:effectLst/>
                <a:latin typeface="FangSong" panose="02010609060101010101" pitchFamily="49" charset="-122"/>
                <a:ea typeface="FangSong" panose="02010609060101010101" pitchFamily="49" charset="-122"/>
              </a:rPr>
              <a:t>他们。</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我的百姓啊，</a:t>
            </a:r>
            <a:r>
              <a:rPr lang="zh-CN" altLang="en-US" sz="2000" b="1" i="0" dirty="0">
                <a:solidFill>
                  <a:srgbClr val="2F0BB5"/>
                </a:solidFill>
                <a:effectLst/>
                <a:latin typeface="FangSong" panose="02010609060101010101" pitchFamily="49" charset="-122"/>
                <a:ea typeface="FangSong" panose="02010609060101010101" pitchFamily="49" charset="-122"/>
              </a:rPr>
              <a:t>引导你的</a:t>
            </a:r>
            <a:r>
              <a:rPr lang="zh-CN" altLang="en-US" sz="2000" b="0" i="0" dirty="0">
                <a:solidFill>
                  <a:srgbClr val="3D3D3D"/>
                </a:solidFill>
                <a:effectLst/>
                <a:latin typeface="FangSong" panose="02010609060101010101" pitchFamily="49" charset="-122"/>
                <a:ea typeface="FangSong" panose="02010609060101010101" pitchFamily="49" charset="-122"/>
              </a:rPr>
              <a:t>使你走错，</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并</a:t>
            </a:r>
            <a:r>
              <a:rPr lang="zh-CN" altLang="en-US" sz="2000" b="1" i="0" dirty="0">
                <a:solidFill>
                  <a:srgbClr val="2F0BB5"/>
                </a:solidFill>
                <a:effectLst/>
                <a:latin typeface="FangSong" panose="02010609060101010101" pitchFamily="49" charset="-122"/>
                <a:ea typeface="FangSong" panose="02010609060101010101" pitchFamily="49" charset="-122"/>
              </a:rPr>
              <a:t>毁坏你所行的道路</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13 </a:t>
            </a:r>
            <a:r>
              <a:rPr lang="zh-CN" altLang="en-US" sz="2000" b="0" i="0" dirty="0">
                <a:solidFill>
                  <a:srgbClr val="3D3D3D"/>
                </a:solidFill>
                <a:effectLst/>
                <a:latin typeface="FangSong" panose="02010609060101010101" pitchFamily="49" charset="-122"/>
                <a:ea typeface="FangSong" panose="02010609060101010101" pitchFamily="49" charset="-122"/>
              </a:rPr>
              <a:t>耶和华起来辩论，</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站着审判众民。</a:t>
            </a:r>
            <a:endParaRPr lang="en-US" dirty="0"/>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7721248" y="5618490"/>
            <a:ext cx="3818711" cy="1188929"/>
          </a:xfrm>
          <a:prstGeom prst="wedgeRoundRectCallout">
            <a:avLst>
              <a:gd name="adj1" fmla="val -68596"/>
              <a:gd name="adj2" fmla="val -492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dirty="0"/>
          </a:p>
          <a:p>
            <a:r>
              <a:rPr lang="zh-CN" altLang="en-US" dirty="0"/>
              <a:t>领袖对百姓的伤害，他们必受审判</a:t>
            </a:r>
            <a:endParaRPr lang="en-US" altLang="zh-CN" dirty="0"/>
          </a:p>
          <a:p>
            <a:endParaRPr lang="en-US" dirty="0"/>
          </a:p>
        </p:txBody>
      </p:sp>
      <p:sp>
        <p:nvSpPr>
          <p:cNvPr id="6" name="TextBox 5">
            <a:extLst>
              <a:ext uri="{FF2B5EF4-FFF2-40B4-BE49-F238E27FC236}">
                <a16:creationId xmlns:a16="http://schemas.microsoft.com/office/drawing/2014/main" id="{E2EE7CB4-4C7B-0FC6-E764-66BBD610E3D8}"/>
              </a:ext>
            </a:extLst>
          </p:cNvPr>
          <p:cNvSpPr txBox="1"/>
          <p:nvPr/>
        </p:nvSpPr>
        <p:spPr>
          <a:xfrm>
            <a:off x="6468533" y="1199968"/>
            <a:ext cx="5391219" cy="2809615"/>
          </a:xfrm>
          <a:prstGeom prst="rect">
            <a:avLst/>
          </a:prstGeom>
          <a:noFill/>
        </p:spPr>
        <p:txBody>
          <a:bodyPr wrap="non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14 </a:t>
            </a:r>
            <a:r>
              <a:rPr lang="zh-CN" altLang="en-US" sz="2000" b="0" i="0" dirty="0">
                <a:solidFill>
                  <a:srgbClr val="3D3D3D"/>
                </a:solidFill>
                <a:effectLst/>
                <a:latin typeface="FangSong" panose="02010609060101010101" pitchFamily="49" charset="-122"/>
                <a:ea typeface="FangSong" panose="02010609060101010101" pitchFamily="49" charset="-122"/>
              </a:rPr>
              <a:t>耶和华必审问他</a:t>
            </a:r>
            <a:r>
              <a:rPr lang="zh-CN" altLang="en-US" sz="2000" b="1" i="0" dirty="0">
                <a:solidFill>
                  <a:srgbClr val="2F0BB5"/>
                </a:solidFill>
                <a:effectLst/>
                <a:latin typeface="FangSong" panose="02010609060101010101" pitchFamily="49" charset="-122"/>
                <a:ea typeface="FangSong" panose="02010609060101010101" pitchFamily="49" charset="-122"/>
              </a:rPr>
              <a:t>民中的长老和首领</a:t>
            </a:r>
            <a:r>
              <a:rPr lang="zh-CN" altLang="en-US" sz="2000" b="0" i="0" dirty="0">
                <a:solidFill>
                  <a:srgbClr val="3D3D3D"/>
                </a:solidFill>
                <a:effectLst/>
                <a:latin typeface="FangSong" panose="02010609060101010101" pitchFamily="49" charset="-122"/>
                <a:ea typeface="FangSong" panose="02010609060101010101" pitchFamily="49" charset="-122"/>
              </a:rPr>
              <a:t>说：</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“吃尽葡萄园果子的就是你们；</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向贫穷人所夺的都在你们家中。 ”</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15 </a:t>
            </a:r>
            <a:r>
              <a:rPr lang="zh-CN" altLang="en-US" sz="2000" b="0" i="0" dirty="0">
                <a:solidFill>
                  <a:srgbClr val="3D3D3D"/>
                </a:solidFill>
                <a:effectLst/>
                <a:latin typeface="FangSong" panose="02010609060101010101" pitchFamily="49" charset="-122"/>
                <a:ea typeface="FangSong" panose="02010609060101010101" pitchFamily="49" charset="-122"/>
              </a:rPr>
              <a:t>主万军之耶和华说：</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“你们为何压制我的百姓，</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搓磨贫穷人的脸呢？ ”</a:t>
            </a:r>
            <a:endParaRPr lang="en-US" dirty="0"/>
          </a:p>
        </p:txBody>
      </p:sp>
    </p:spTree>
    <p:extLst>
      <p:ext uri="{BB962C8B-B14F-4D97-AF65-F5344CB8AC3E}">
        <p14:creationId xmlns:p14="http://schemas.microsoft.com/office/powerpoint/2010/main" val="197704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3:16 – 4:1</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96459" y="1226975"/>
            <a:ext cx="5270893" cy="5579604"/>
          </a:xfrm>
          <a:prstGeom prst="rect">
            <a:avLst/>
          </a:prstGeom>
          <a:noFill/>
        </p:spPr>
        <p:txBody>
          <a:bodyPr wrap="squar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16 </a:t>
            </a:r>
            <a:r>
              <a:rPr lang="zh-CN" altLang="en-US" sz="2000" b="0" i="0" dirty="0">
                <a:solidFill>
                  <a:srgbClr val="3D3D3D"/>
                </a:solidFill>
                <a:effectLst/>
                <a:latin typeface="FangSong" panose="02010609060101010101" pitchFamily="49" charset="-122"/>
                <a:ea typeface="FangSong" panose="02010609060101010101" pitchFamily="49" charset="-122"/>
              </a:rPr>
              <a:t>耶和华又说：</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“因为锡安的女子狂傲，</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行走挺项，卖弄眼目，</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俏步徐行，脚下玎珰。</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17 </a:t>
            </a:r>
            <a:r>
              <a:rPr lang="zh-CN" altLang="en-US" sz="2000" b="0" i="0" dirty="0">
                <a:solidFill>
                  <a:srgbClr val="3D3D3D"/>
                </a:solidFill>
                <a:effectLst/>
                <a:latin typeface="FangSong" panose="02010609060101010101" pitchFamily="49" charset="-122"/>
                <a:ea typeface="FangSong" panose="02010609060101010101" pitchFamily="49" charset="-122"/>
              </a:rPr>
              <a:t>所以主必使锡安的女子头长秃疮；</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耶和华又使她们赤露下体。 ”</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18 </a:t>
            </a:r>
            <a:r>
              <a:rPr lang="zh-CN" altLang="en-US" sz="2000" b="1" i="0" dirty="0">
                <a:solidFill>
                  <a:schemeClr val="bg1"/>
                </a:solidFill>
                <a:effectLst/>
                <a:highlight>
                  <a:srgbClr val="2F0BB5"/>
                </a:highlight>
                <a:latin typeface="FangSong" panose="02010609060101010101" pitchFamily="49" charset="-122"/>
                <a:ea typeface="FangSong" panose="02010609060101010101" pitchFamily="49" charset="-122"/>
              </a:rPr>
              <a:t>到那日</a:t>
            </a:r>
            <a:r>
              <a:rPr lang="zh-CN" altLang="en-US" sz="2000" b="0" i="0" dirty="0">
                <a:solidFill>
                  <a:srgbClr val="3D3D3D"/>
                </a:solidFill>
                <a:effectLst/>
                <a:latin typeface="FangSong" panose="02010609060101010101" pitchFamily="49" charset="-122"/>
                <a:ea typeface="FangSong" panose="02010609060101010101" pitchFamily="49" charset="-122"/>
              </a:rPr>
              <a:t>，主必除掉她们华美的脚钏、发网、月牙圈、</a:t>
            </a:r>
            <a:r>
              <a:rPr lang="en-US" altLang="zh-CN" sz="2000" b="0" i="0" dirty="0">
                <a:solidFill>
                  <a:srgbClr val="3D3D3D"/>
                </a:solidFill>
                <a:effectLst/>
                <a:latin typeface="FangSong" panose="02010609060101010101" pitchFamily="49" charset="-122"/>
                <a:ea typeface="FangSong" panose="02010609060101010101" pitchFamily="49" charset="-122"/>
              </a:rPr>
              <a:t>19 </a:t>
            </a:r>
            <a:r>
              <a:rPr lang="zh-CN" altLang="en-US" sz="2000" b="0" i="0" dirty="0">
                <a:solidFill>
                  <a:srgbClr val="3D3D3D"/>
                </a:solidFill>
                <a:effectLst/>
                <a:latin typeface="FangSong" panose="02010609060101010101" pitchFamily="49" charset="-122"/>
                <a:ea typeface="FangSong" panose="02010609060101010101" pitchFamily="49" charset="-122"/>
              </a:rPr>
              <a:t>耳环、手镯、蒙脸的帕子、</a:t>
            </a:r>
            <a:r>
              <a:rPr lang="en-US" altLang="zh-CN" sz="2000" b="0" i="0" dirty="0">
                <a:solidFill>
                  <a:srgbClr val="3D3D3D"/>
                </a:solidFill>
                <a:effectLst/>
                <a:latin typeface="FangSong" panose="02010609060101010101" pitchFamily="49" charset="-122"/>
                <a:ea typeface="FangSong" panose="02010609060101010101" pitchFamily="49" charset="-122"/>
              </a:rPr>
              <a:t>20 </a:t>
            </a:r>
            <a:r>
              <a:rPr lang="zh-CN" altLang="en-US" sz="2000" b="0" i="0" dirty="0">
                <a:solidFill>
                  <a:srgbClr val="3D3D3D"/>
                </a:solidFill>
                <a:effectLst/>
                <a:latin typeface="FangSong" panose="02010609060101010101" pitchFamily="49" charset="-122"/>
                <a:ea typeface="FangSong" panose="02010609060101010101" pitchFamily="49" charset="-122"/>
              </a:rPr>
              <a:t>华冠、足链、华带、香盒、符囊、</a:t>
            </a:r>
            <a:r>
              <a:rPr lang="en-US" altLang="zh-CN" sz="2000" b="0" i="0" dirty="0">
                <a:solidFill>
                  <a:srgbClr val="3D3D3D"/>
                </a:solidFill>
                <a:effectLst/>
                <a:latin typeface="FangSong" panose="02010609060101010101" pitchFamily="49" charset="-122"/>
                <a:ea typeface="FangSong" panose="02010609060101010101" pitchFamily="49" charset="-122"/>
              </a:rPr>
              <a:t>21 </a:t>
            </a:r>
            <a:r>
              <a:rPr lang="zh-CN" altLang="en-US" sz="2000" b="0" i="0" dirty="0">
                <a:solidFill>
                  <a:srgbClr val="3D3D3D"/>
                </a:solidFill>
                <a:effectLst/>
                <a:latin typeface="FangSong" panose="02010609060101010101" pitchFamily="49" charset="-122"/>
                <a:ea typeface="FangSong" panose="02010609060101010101" pitchFamily="49" charset="-122"/>
              </a:rPr>
              <a:t>戒指、鼻环、</a:t>
            </a:r>
            <a:r>
              <a:rPr lang="en-US" altLang="zh-CN" sz="2000" b="0" i="0" dirty="0">
                <a:solidFill>
                  <a:srgbClr val="3D3D3D"/>
                </a:solidFill>
                <a:effectLst/>
                <a:latin typeface="FangSong" panose="02010609060101010101" pitchFamily="49" charset="-122"/>
                <a:ea typeface="FangSong" panose="02010609060101010101" pitchFamily="49" charset="-122"/>
              </a:rPr>
              <a:t>22 </a:t>
            </a:r>
            <a:r>
              <a:rPr lang="zh-CN" altLang="en-US" sz="2000" b="0" i="0" dirty="0">
                <a:solidFill>
                  <a:srgbClr val="3D3D3D"/>
                </a:solidFill>
                <a:effectLst/>
                <a:latin typeface="FangSong" panose="02010609060101010101" pitchFamily="49" charset="-122"/>
                <a:ea typeface="FangSong" panose="02010609060101010101" pitchFamily="49" charset="-122"/>
              </a:rPr>
              <a:t>吉服、外套、云肩、荷包、</a:t>
            </a:r>
            <a:r>
              <a:rPr lang="en-US" altLang="zh-CN" sz="2000" b="0" i="0" dirty="0">
                <a:solidFill>
                  <a:srgbClr val="3D3D3D"/>
                </a:solidFill>
                <a:effectLst/>
                <a:latin typeface="FangSong" panose="02010609060101010101" pitchFamily="49" charset="-122"/>
                <a:ea typeface="FangSong" panose="02010609060101010101" pitchFamily="49" charset="-122"/>
              </a:rPr>
              <a:t>23 </a:t>
            </a:r>
            <a:r>
              <a:rPr lang="zh-CN" altLang="en-US" sz="2000" b="0" i="0" dirty="0">
                <a:solidFill>
                  <a:srgbClr val="3D3D3D"/>
                </a:solidFill>
                <a:effectLst/>
                <a:latin typeface="FangSong" panose="02010609060101010101" pitchFamily="49" charset="-122"/>
                <a:ea typeface="FangSong" panose="02010609060101010101" pitchFamily="49" charset="-122"/>
              </a:rPr>
              <a:t>手镜、细麻衣、裹头巾、蒙身的帕子。</a:t>
            </a:r>
            <a:endParaRPr lang="en-US" dirty="0"/>
          </a:p>
        </p:txBody>
      </p:sp>
      <p:sp>
        <p:nvSpPr>
          <p:cNvPr id="3" name="TextBox 2">
            <a:extLst>
              <a:ext uri="{FF2B5EF4-FFF2-40B4-BE49-F238E27FC236}">
                <a16:creationId xmlns:a16="http://schemas.microsoft.com/office/drawing/2014/main" id="{098F5176-F13E-76A8-0791-41DD8CCFD1CB}"/>
              </a:ext>
            </a:extLst>
          </p:cNvPr>
          <p:cNvSpPr txBox="1"/>
          <p:nvPr/>
        </p:nvSpPr>
        <p:spPr>
          <a:xfrm>
            <a:off x="6096000" y="1188929"/>
            <a:ext cx="5644444" cy="4824398"/>
          </a:xfrm>
          <a:prstGeom prst="rect">
            <a:avLst/>
          </a:prstGeom>
          <a:noFill/>
        </p:spPr>
        <p:txBody>
          <a:bodyPr wrap="square" rtlCol="0">
            <a:spAutoFit/>
          </a:bodyPr>
          <a:lstStyle/>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24 </a:t>
            </a:r>
            <a:r>
              <a:rPr lang="zh-CN" altLang="en-US" sz="2000" b="0" i="0" dirty="0">
                <a:solidFill>
                  <a:srgbClr val="3D3D3D"/>
                </a:solidFill>
                <a:effectLst/>
                <a:latin typeface="FangSong" panose="02010609060101010101" pitchFamily="49" charset="-122"/>
                <a:ea typeface="FangSong" panose="02010609060101010101" pitchFamily="49" charset="-122"/>
              </a:rPr>
              <a:t>必有臭烂代替馨香，</a:t>
            </a:r>
          </a:p>
          <a:p>
            <a:pPr marL="685800" indent="-228600"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绳子代替腰带，</a:t>
            </a:r>
          </a:p>
          <a:p>
            <a:pPr marL="685800" indent="-228600"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光秃代替美发，</a:t>
            </a:r>
          </a:p>
          <a:p>
            <a:pPr marL="685800" indent="-228600"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麻衣系腰代替华服，</a:t>
            </a:r>
          </a:p>
          <a:p>
            <a:pPr marL="685800" indent="-228600"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烙伤代替美容。</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25 </a:t>
            </a:r>
            <a:r>
              <a:rPr lang="zh-CN" altLang="en-US" sz="2000" b="0" i="0" dirty="0">
                <a:solidFill>
                  <a:srgbClr val="3D3D3D"/>
                </a:solidFill>
                <a:effectLst/>
                <a:latin typeface="FangSong" panose="02010609060101010101" pitchFamily="49" charset="-122"/>
                <a:ea typeface="FangSong" panose="02010609060101010101" pitchFamily="49" charset="-122"/>
              </a:rPr>
              <a:t>你的男丁必倒在刀下；</a:t>
            </a:r>
          </a:p>
          <a:p>
            <a:pPr marL="685800" indent="-228600"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你的勇士必死在阵上。</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26 </a:t>
            </a:r>
            <a:r>
              <a:rPr lang="zh-CN" altLang="en-US" sz="2000" b="0" i="0" dirty="0">
                <a:solidFill>
                  <a:srgbClr val="3D3D3D"/>
                </a:solidFill>
                <a:effectLst/>
                <a:latin typeface="FangSong" panose="02010609060101010101" pitchFamily="49" charset="-122"/>
                <a:ea typeface="FangSong" panose="02010609060101010101" pitchFamily="49" charset="-122"/>
              </a:rPr>
              <a:t>锡安*的城门必悲伤、哀号；</a:t>
            </a:r>
          </a:p>
          <a:p>
            <a:pPr marL="685800" indent="-228600"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她必荒凉坐在地上。</a:t>
            </a:r>
          </a:p>
          <a:p>
            <a:pPr marL="685800" indent="-228600"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a:t>
            </a:r>
            <a:r>
              <a:rPr lang="zh-CN" altLang="en-US" sz="2000" b="1" i="0" dirty="0">
                <a:solidFill>
                  <a:schemeClr val="bg1"/>
                </a:solidFill>
                <a:effectLst/>
                <a:highlight>
                  <a:srgbClr val="2F0BB5"/>
                </a:highlight>
                <a:latin typeface="FangSong" panose="02010609060101010101" pitchFamily="49" charset="-122"/>
                <a:ea typeface="FangSong" panose="02010609060101010101" pitchFamily="49" charset="-122"/>
              </a:rPr>
              <a:t>在那日</a:t>
            </a:r>
            <a:r>
              <a:rPr lang="zh-CN" altLang="en-US" sz="2000" b="0" i="0" dirty="0">
                <a:solidFill>
                  <a:srgbClr val="3D3D3D"/>
                </a:solidFill>
                <a:effectLst/>
                <a:latin typeface="FangSong" panose="02010609060101010101" pitchFamily="49" charset="-122"/>
                <a:ea typeface="FangSong" panose="02010609060101010101" pitchFamily="49" charset="-122"/>
              </a:rPr>
              <a:t>，七个女人必拉住一个男人说：“我们吃自己的食物，穿自己的衣服，但求你许我们归你名下，求你除掉我们的羞耻。”</a:t>
            </a:r>
            <a:endParaRPr lang="en-US" dirty="0"/>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9561689" y="1599646"/>
            <a:ext cx="2433852" cy="1188929"/>
          </a:xfrm>
          <a:prstGeom prst="wedgeRoundRectCallout">
            <a:avLst>
              <a:gd name="adj1" fmla="val -73115"/>
              <a:gd name="adj2" fmla="val -1792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每一个人都要警惕：肉体的情欲、眼目的情欲、今生的骄傲</a:t>
            </a:r>
            <a:endParaRPr lang="en-US" altLang="zh-CN" dirty="0"/>
          </a:p>
        </p:txBody>
      </p:sp>
    </p:spTree>
    <p:extLst>
      <p:ext uri="{BB962C8B-B14F-4D97-AF65-F5344CB8AC3E}">
        <p14:creationId xmlns:p14="http://schemas.microsoft.com/office/powerpoint/2010/main" val="107346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总结</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101282" y="793127"/>
            <a:ext cx="9989433" cy="5866927"/>
          </a:xfrm>
          <a:prstGeom prst="rect">
            <a:avLst/>
          </a:prstGeom>
          <a:noFill/>
        </p:spPr>
        <p:txBody>
          <a:bodyPr wrap="square" rtlCol="0">
            <a:spAutoFit/>
          </a:bodyPr>
          <a:lstStyle/>
          <a:p>
            <a:pPr algn="l"/>
            <a:endParaRPr lang="en-US" dirty="0"/>
          </a:p>
          <a:p>
            <a:pPr algn="l"/>
            <a:r>
              <a:rPr lang="zh-CN" altLang="en-US" dirty="0"/>
              <a:t>神要打碎一切有形的偶像、挪去一切人心中的偶像。让我们按照今天查考的经文内容来一一反省：</a:t>
            </a:r>
            <a:endParaRPr lang="en-US" dirty="0"/>
          </a:p>
          <a:p>
            <a:pPr marL="742950" lvl="1" indent="-285750">
              <a:lnSpc>
                <a:spcPct val="150000"/>
              </a:lnSpc>
              <a:buFont typeface="Wingdings" panose="05000000000000000000" pitchFamily="2" charset="2"/>
              <a:buChar char="q"/>
            </a:pPr>
            <a:r>
              <a:rPr lang="zh-CN" altLang="en-US" dirty="0"/>
              <a:t>算命、占星、拜假神</a:t>
            </a:r>
            <a:endParaRPr lang="en-US" dirty="0"/>
          </a:p>
          <a:p>
            <a:pPr marL="742950" lvl="1" indent="-285750">
              <a:lnSpc>
                <a:spcPct val="150000"/>
              </a:lnSpc>
              <a:buFont typeface="Wingdings" panose="05000000000000000000" pitchFamily="2" charset="2"/>
              <a:buChar char="q"/>
            </a:pPr>
            <a:r>
              <a:rPr lang="zh-CN" altLang="en-US" dirty="0"/>
              <a:t>让人自高的事物 </a:t>
            </a:r>
            <a:r>
              <a:rPr lang="en-US" altLang="zh-CN" dirty="0"/>
              <a:t>—— </a:t>
            </a:r>
            <a:r>
              <a:rPr lang="zh-CN" altLang="en-US" dirty="0"/>
              <a:t>社会关系和地位、金银钱财和一切使我们“今生骄傲”的事物</a:t>
            </a:r>
            <a:endParaRPr lang="en-US" altLang="zh-CN" dirty="0"/>
          </a:p>
          <a:p>
            <a:pPr marL="742950" lvl="1" indent="-285750">
              <a:lnSpc>
                <a:spcPct val="150000"/>
              </a:lnSpc>
              <a:buFont typeface="Wingdings" panose="05000000000000000000" pitchFamily="2" charset="2"/>
              <a:buChar char="q"/>
            </a:pPr>
            <a:r>
              <a:rPr lang="zh-CN" altLang="en-US" dirty="0"/>
              <a:t>吃生命喝什么，却不遵行祂的话，不敬畏赐生命、赐食物的主</a:t>
            </a:r>
            <a:endParaRPr lang="en-US" altLang="zh-CN" dirty="0"/>
          </a:p>
          <a:p>
            <a:pPr marL="742950" lvl="1" indent="-285750">
              <a:lnSpc>
                <a:spcPct val="150000"/>
              </a:lnSpc>
              <a:buFont typeface="Wingdings" panose="05000000000000000000" pitchFamily="2" charset="2"/>
              <a:buChar char="q"/>
            </a:pPr>
            <a:r>
              <a:rPr lang="zh-CN" altLang="en-US" dirty="0"/>
              <a:t>让我们过于依赖和信靠的人或组织，包括政府、甚至教会</a:t>
            </a:r>
            <a:endParaRPr lang="en-US" altLang="zh-CN" dirty="0"/>
          </a:p>
          <a:p>
            <a:pPr marL="742950" lvl="1" indent="-285750">
              <a:lnSpc>
                <a:spcPct val="150000"/>
              </a:lnSpc>
              <a:buFont typeface="Wingdings" panose="05000000000000000000" pitchFamily="2" charset="2"/>
              <a:buChar char="q"/>
            </a:pPr>
            <a:r>
              <a:rPr lang="zh-CN" altLang="en-US" dirty="0"/>
              <a:t>眼目的情欲，过于注重外在的华美</a:t>
            </a:r>
            <a:endParaRPr lang="en-US" altLang="zh-CN" dirty="0"/>
          </a:p>
          <a:p>
            <a:pPr algn="l"/>
            <a:endParaRPr lang="en-US" dirty="0"/>
          </a:p>
          <a:p>
            <a:pPr algn="l"/>
            <a:r>
              <a:rPr lang="zh-CN" altLang="en-US" dirty="0"/>
              <a:t>罪在社会层面的表彰，领袖和百姓两方面：</a:t>
            </a:r>
            <a:endParaRPr lang="en-US" altLang="zh-CN" dirty="0"/>
          </a:p>
          <a:p>
            <a:pPr marL="742950" lvl="1" indent="-285750">
              <a:lnSpc>
                <a:spcPct val="150000"/>
              </a:lnSpc>
              <a:buFont typeface="Wingdings" panose="05000000000000000000" pitchFamily="2" charset="2"/>
              <a:buChar char="q"/>
            </a:pPr>
            <a:r>
              <a:rPr lang="zh-CN" altLang="en-US" dirty="0"/>
              <a:t>领袖自高，误导、欺压百姓</a:t>
            </a:r>
            <a:endParaRPr lang="en-US" altLang="zh-CN" dirty="0"/>
          </a:p>
          <a:p>
            <a:pPr marL="742950" lvl="1" indent="-285750">
              <a:lnSpc>
                <a:spcPct val="150000"/>
              </a:lnSpc>
              <a:buFont typeface="Wingdings" panose="05000000000000000000" pitchFamily="2" charset="2"/>
              <a:buChar char="q"/>
            </a:pPr>
            <a:r>
              <a:rPr lang="zh-CN" altLang="en-US" dirty="0"/>
              <a:t>百姓倚靠人不倚靠神，沉于世俗败坏</a:t>
            </a:r>
            <a:endParaRPr lang="en-US" altLang="zh-CN" dirty="0"/>
          </a:p>
          <a:p>
            <a:pPr marL="742950" lvl="1" indent="-285750">
              <a:lnSpc>
                <a:spcPct val="150000"/>
              </a:lnSpc>
              <a:buFont typeface="Wingdings" panose="05000000000000000000" pitchFamily="2" charset="2"/>
              <a:buChar char="q"/>
            </a:pPr>
            <a:r>
              <a:rPr lang="zh-CN" altLang="en-US" dirty="0"/>
              <a:t>从上至下都拜偶像、罪恶显彰如所多玛</a:t>
            </a:r>
            <a:endParaRPr lang="en-US" dirty="0"/>
          </a:p>
          <a:p>
            <a:pPr algn="l"/>
            <a:endParaRPr lang="en-US" dirty="0"/>
          </a:p>
          <a:p>
            <a:pPr algn="l"/>
            <a:r>
              <a:rPr lang="zh-CN" altLang="en-US" dirty="0"/>
              <a:t>学习以赛亚传福音的方法，我们常常忽略的两个要素：</a:t>
            </a:r>
            <a:endParaRPr lang="en-US" altLang="zh-CN" dirty="0"/>
          </a:p>
          <a:p>
            <a:pPr marL="742950" lvl="1" indent="-285750">
              <a:lnSpc>
                <a:spcPct val="150000"/>
              </a:lnSpc>
              <a:buFont typeface="Wingdings" panose="05000000000000000000" pitchFamily="2" charset="2"/>
              <a:buChar char="q"/>
            </a:pPr>
            <a:r>
              <a:rPr lang="zh-CN" altLang="en-US" dirty="0"/>
              <a:t>传讲基督的国和基督的审判</a:t>
            </a:r>
            <a:endParaRPr lang="en-US" altLang="zh-CN" dirty="0"/>
          </a:p>
          <a:p>
            <a:pPr marL="742950" lvl="1" indent="-285750">
              <a:lnSpc>
                <a:spcPct val="150000"/>
              </a:lnSpc>
              <a:buFont typeface="Wingdings" panose="05000000000000000000" pitchFamily="2" charset="2"/>
              <a:buChar char="q"/>
            </a:pPr>
            <a:r>
              <a:rPr lang="zh-CN" altLang="en-US" dirty="0"/>
              <a:t>有勇气指出具体的罪，不要含糊</a:t>
            </a:r>
            <a:endParaRPr lang="en-US" dirty="0"/>
          </a:p>
        </p:txBody>
      </p:sp>
    </p:spTree>
    <p:extLst>
      <p:ext uri="{BB962C8B-B14F-4D97-AF65-F5344CB8AC3E}">
        <p14:creationId xmlns:p14="http://schemas.microsoft.com/office/powerpoint/2010/main" val="30122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以赛亚书第一部分（</a:t>
            </a:r>
            <a:r>
              <a:rPr lang="en-US" altLang="zh-CN" dirty="0"/>
              <a:t>1-39</a:t>
            </a:r>
            <a:r>
              <a:rPr lang="zh-CN" altLang="en-US" dirty="0"/>
              <a:t>章）的结构</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451707" y="1071801"/>
            <a:ext cx="11288584" cy="5786199"/>
          </a:xfrm>
          <a:prstGeom prst="rect">
            <a:avLst/>
          </a:prstGeom>
          <a:noFill/>
        </p:spPr>
        <p:txBody>
          <a:bodyPr wrap="square" rtlCol="0">
            <a:spAutoFit/>
          </a:bodyPr>
          <a:lstStyle/>
          <a:p>
            <a:r>
              <a:rPr lang="en-US" altLang="zh-CN" sz="2000" dirty="0"/>
              <a:t>1-12</a:t>
            </a:r>
            <a:r>
              <a:rPr lang="zh-CN" altLang="en-US" sz="2000" dirty="0"/>
              <a:t>章 ： 神对犹大国和耶路撒冷说话</a:t>
            </a:r>
            <a:endParaRPr lang="en-US" altLang="zh-CN" sz="2000" dirty="0"/>
          </a:p>
          <a:p>
            <a:pPr marL="800100" lvl="1" indent="-342900">
              <a:buFont typeface="Arial" panose="020B0604020202020204" pitchFamily="34" charset="0"/>
              <a:buChar char="•"/>
            </a:pPr>
            <a:r>
              <a:rPr lang="en-US" altLang="zh-CN" sz="2000" dirty="0"/>
              <a:t>1-5</a:t>
            </a:r>
            <a:r>
              <a:rPr lang="zh-CN" altLang="en-US" sz="2000" dirty="0"/>
              <a:t>章：犹大国伤痕累累，却仍不悔改；</a:t>
            </a:r>
            <a:endParaRPr lang="en-US" altLang="zh-CN" sz="2000" dirty="0"/>
          </a:p>
          <a:p>
            <a:pPr marL="800100" lvl="1" indent="-342900">
              <a:buFont typeface="Arial" panose="020B0604020202020204" pitchFamily="34" charset="0"/>
              <a:buChar char="•"/>
            </a:pPr>
            <a:r>
              <a:rPr lang="en-US" altLang="zh-CN" sz="2000" dirty="0"/>
              <a:t>6-12</a:t>
            </a:r>
            <a:r>
              <a:rPr lang="zh-CN" altLang="en-US" sz="2000" dirty="0"/>
              <a:t>章：以赛亚蒙召领命，对亚哈斯王说话；神保护耶路撒冷免遭亚述侵犯</a:t>
            </a:r>
            <a:endParaRPr lang="en-US" altLang="zh-CN" sz="2000" dirty="0"/>
          </a:p>
          <a:p>
            <a:endParaRPr lang="en-US" altLang="zh-CN" sz="2000" dirty="0"/>
          </a:p>
          <a:p>
            <a:r>
              <a:rPr lang="en-US" altLang="zh-CN" sz="2000" dirty="0"/>
              <a:t>13-23</a:t>
            </a:r>
            <a:r>
              <a:rPr lang="zh-CN" altLang="en-US" sz="2000" dirty="0"/>
              <a:t>章：对犹大国周边诸国的预言</a:t>
            </a:r>
            <a:endParaRPr lang="en-US" altLang="zh-CN" sz="2000" dirty="0"/>
          </a:p>
          <a:p>
            <a:endParaRPr lang="en-US" altLang="zh-CN" sz="2000" dirty="0"/>
          </a:p>
          <a:p>
            <a:r>
              <a:rPr lang="en-US" altLang="zh-CN" sz="2000" dirty="0"/>
              <a:t>24-27</a:t>
            </a:r>
            <a:r>
              <a:rPr lang="zh-CN" altLang="en-US" sz="2000" dirty="0"/>
              <a:t>章：神要使全地荒凉，击打之后神要拯救</a:t>
            </a:r>
            <a:endParaRPr lang="en-US" altLang="zh-CN" sz="2000" dirty="0"/>
          </a:p>
          <a:p>
            <a:endParaRPr lang="en-US" altLang="zh-CN" sz="2000" dirty="0"/>
          </a:p>
          <a:p>
            <a:r>
              <a:rPr lang="en-US" altLang="zh-CN" sz="2000" dirty="0"/>
              <a:t>28-35</a:t>
            </a:r>
            <a:r>
              <a:rPr lang="zh-CN" altLang="en-US" sz="2000" dirty="0"/>
              <a:t>章：呼召神的子民要专心信靠神</a:t>
            </a:r>
            <a:endParaRPr lang="en-US" altLang="zh-CN" sz="2000" dirty="0"/>
          </a:p>
          <a:p>
            <a:endParaRPr lang="en-US" altLang="zh-CN" sz="2000" dirty="0"/>
          </a:p>
          <a:p>
            <a:r>
              <a:rPr lang="en-US" altLang="zh-CN" sz="2000" dirty="0"/>
              <a:t>36-39</a:t>
            </a:r>
            <a:r>
              <a:rPr lang="zh-CN" altLang="en-US" sz="2000" dirty="0"/>
              <a:t>章：描述希西家王时期的两个重要历史事件，以此完成历史时期和背景的切换</a:t>
            </a:r>
            <a:r>
              <a:rPr lang="en-US" altLang="zh-CN" sz="2000" dirty="0"/>
              <a:t> ——</a:t>
            </a:r>
            <a:r>
              <a:rPr lang="zh-CN" altLang="en-US" sz="2000" dirty="0"/>
              <a:t>从亚述的威胁到巴比伦的威胁</a:t>
            </a:r>
            <a:endParaRPr lang="en-US" altLang="zh-CN" sz="2000" dirty="0"/>
          </a:p>
          <a:p>
            <a:pPr marL="800100" lvl="1" indent="-342900">
              <a:buFont typeface="Arial" panose="020B0604020202020204" pitchFamily="34" charset="0"/>
              <a:buChar char="•"/>
            </a:pPr>
            <a:r>
              <a:rPr lang="en-US" altLang="zh-CN" sz="2000" dirty="0"/>
              <a:t>36-37</a:t>
            </a:r>
            <a:r>
              <a:rPr lang="zh-CN" altLang="en-US" sz="2000" dirty="0"/>
              <a:t>章：神再次拯救耶路撒冷免遭亚述侵犯</a:t>
            </a:r>
            <a:endParaRPr lang="en-US" altLang="zh-CN" sz="2000" dirty="0"/>
          </a:p>
          <a:p>
            <a:pPr marL="800100" lvl="1" indent="-342900">
              <a:buFont typeface="Arial" panose="020B0604020202020204" pitchFamily="34" charset="0"/>
              <a:buChar char="•"/>
            </a:pPr>
            <a:r>
              <a:rPr lang="en-US" altLang="zh-CN" sz="2000" dirty="0"/>
              <a:t>38-39</a:t>
            </a:r>
            <a:r>
              <a:rPr lang="zh-CN" altLang="en-US" sz="2000" dirty="0"/>
              <a:t>章：希西家受试验，以赛亚预言耶路撒冷毁于巴比伦已成定局</a:t>
            </a:r>
            <a:endParaRPr lang="en-US" dirty="0"/>
          </a:p>
          <a:p>
            <a:endParaRPr lang="en-US" dirty="0"/>
          </a:p>
          <a:p>
            <a:endParaRPr lang="en-US" dirty="0"/>
          </a:p>
          <a:p>
            <a:r>
              <a:rPr lang="zh-CN" altLang="en-US" sz="1800" dirty="0"/>
              <a:t>参考书籍 </a:t>
            </a:r>
            <a:r>
              <a:rPr lang="en-US" altLang="zh-CN" sz="1800" dirty="0"/>
              <a:t>https://www.christianbook.com/world-the-word-introduction-old-testament/eugene-merrill/9780805440317/pd/440311</a:t>
            </a:r>
          </a:p>
          <a:p>
            <a:endParaRPr lang="en-US" dirty="0"/>
          </a:p>
        </p:txBody>
      </p:sp>
    </p:spTree>
    <p:extLst>
      <p:ext uri="{BB962C8B-B14F-4D97-AF65-F5344CB8AC3E}">
        <p14:creationId xmlns:p14="http://schemas.microsoft.com/office/powerpoint/2010/main" val="109934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sz="4400" dirty="0"/>
              <a:t>以赛亚书</a:t>
            </a:r>
            <a:r>
              <a:rPr lang="en-US" altLang="zh-CN" sz="4400" dirty="0"/>
              <a:t>2:1-4:1</a:t>
            </a:r>
            <a:r>
              <a:rPr lang="zh-CN" altLang="en-US" dirty="0"/>
              <a:t>的段落划分</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029275" y="1325563"/>
            <a:ext cx="9909658" cy="4893647"/>
          </a:xfrm>
          <a:prstGeom prst="rect">
            <a:avLst/>
          </a:prstGeom>
          <a:noFill/>
        </p:spPr>
        <p:txBody>
          <a:bodyPr wrap="square" rtlCol="0">
            <a:spAutoFit/>
          </a:bodyPr>
          <a:lstStyle/>
          <a:p>
            <a:r>
              <a:rPr lang="en-US" altLang="zh-CN" sz="2400" dirty="0"/>
              <a:t>2:1 – 2:5 	</a:t>
            </a:r>
            <a:r>
              <a:rPr lang="zh-CN" altLang="en-US" sz="2400" b="1" dirty="0">
                <a:solidFill>
                  <a:srgbClr val="A24A0E"/>
                </a:solidFill>
              </a:rPr>
              <a:t>耶路撒冷末后日子的盼望</a:t>
            </a:r>
            <a:r>
              <a:rPr lang="zh-CN" altLang="en-US" sz="2400" dirty="0"/>
              <a:t>；</a:t>
            </a:r>
            <a:endParaRPr lang="en-US" altLang="zh-CN" sz="2400" dirty="0"/>
          </a:p>
          <a:p>
            <a:endParaRPr lang="en-US" altLang="zh-CN" sz="2400" dirty="0"/>
          </a:p>
          <a:p>
            <a:r>
              <a:rPr lang="en-US" altLang="zh-CN" sz="2400" dirty="0"/>
              <a:t>2:6 – 2:11 	</a:t>
            </a:r>
            <a:r>
              <a:rPr lang="zh-CN" altLang="en-US" sz="2400" dirty="0"/>
              <a:t>雅各家与世俗为友，</a:t>
            </a:r>
            <a:r>
              <a:rPr lang="zh-CN" altLang="en-US" sz="2400" b="1" dirty="0">
                <a:solidFill>
                  <a:srgbClr val="2F0BB5"/>
                </a:solidFill>
              </a:rPr>
              <a:t>自高之士</a:t>
            </a:r>
            <a:r>
              <a:rPr lang="zh-CN" altLang="en-US" sz="2400" dirty="0"/>
              <a:t>必降为卑，唯耶和华被尊崇；</a:t>
            </a:r>
            <a:endParaRPr lang="en-US" altLang="zh-CN" sz="2400" dirty="0"/>
          </a:p>
          <a:p>
            <a:endParaRPr lang="en-US" altLang="zh-CN" sz="2400" dirty="0"/>
          </a:p>
          <a:p>
            <a:r>
              <a:rPr lang="en-US" altLang="zh-CN" sz="2400" dirty="0"/>
              <a:t>2:12 – 2:21	</a:t>
            </a:r>
            <a:r>
              <a:rPr lang="zh-CN" altLang="en-US" sz="2400" b="1" dirty="0">
                <a:solidFill>
                  <a:srgbClr val="A24A0E"/>
                </a:solidFill>
              </a:rPr>
              <a:t>在那大而可畏的日子</a:t>
            </a:r>
            <a:r>
              <a:rPr lang="zh-CN" altLang="en-US" sz="2400" dirty="0"/>
              <a:t>；</a:t>
            </a:r>
            <a:endParaRPr lang="en-US" altLang="zh-CN" sz="2400" dirty="0"/>
          </a:p>
          <a:p>
            <a:endParaRPr lang="en-US" altLang="zh-CN" sz="2400" dirty="0"/>
          </a:p>
          <a:p>
            <a:r>
              <a:rPr lang="en-US" altLang="zh-CN" sz="2400" dirty="0"/>
              <a:t>2:22 – 3:7	</a:t>
            </a:r>
            <a:r>
              <a:rPr lang="zh-CN" altLang="en-US" sz="2400" dirty="0"/>
              <a:t>神将挪去犹大国众</a:t>
            </a:r>
            <a:r>
              <a:rPr lang="zh-CN" altLang="en-US" sz="2400" b="1" dirty="0">
                <a:solidFill>
                  <a:srgbClr val="2F0BB5"/>
                </a:solidFill>
              </a:rPr>
              <a:t>百姓</a:t>
            </a:r>
            <a:r>
              <a:rPr lang="zh-CN" altLang="en-US" sz="2400" dirty="0"/>
              <a:t>所倚靠的；</a:t>
            </a:r>
            <a:endParaRPr lang="en-US" altLang="zh-CN" sz="2400" dirty="0"/>
          </a:p>
          <a:p>
            <a:endParaRPr lang="en-US" sz="2400" dirty="0"/>
          </a:p>
          <a:p>
            <a:r>
              <a:rPr lang="en-US" sz="2400" dirty="0"/>
              <a:t>3:8 – 3:11	</a:t>
            </a:r>
            <a:r>
              <a:rPr lang="zh-CN" altLang="en-US" sz="2400" dirty="0"/>
              <a:t>犹大公然炫耀自己的罪恶，人将按自己所行的受报；</a:t>
            </a:r>
            <a:endParaRPr lang="en-US" altLang="zh-CN" sz="2400" dirty="0"/>
          </a:p>
          <a:p>
            <a:endParaRPr lang="en-US" altLang="zh-CN" sz="2400" dirty="0"/>
          </a:p>
          <a:p>
            <a:r>
              <a:rPr lang="en-US" altLang="zh-CN" sz="2400" dirty="0"/>
              <a:t>3:12 – 3:15	</a:t>
            </a:r>
            <a:r>
              <a:rPr lang="zh-CN" altLang="en-US" sz="2400" dirty="0"/>
              <a:t>误导人、欺压人的</a:t>
            </a:r>
            <a:r>
              <a:rPr lang="zh-CN" altLang="en-US" sz="2400" b="1" dirty="0">
                <a:solidFill>
                  <a:srgbClr val="2F0BB5"/>
                </a:solidFill>
              </a:rPr>
              <a:t>领袖</a:t>
            </a:r>
            <a:r>
              <a:rPr lang="zh-CN" altLang="en-US" sz="2400" dirty="0"/>
              <a:t>难逃审判；</a:t>
            </a:r>
            <a:endParaRPr lang="en-US" altLang="zh-CN" sz="2400" dirty="0"/>
          </a:p>
          <a:p>
            <a:endParaRPr lang="en-US" altLang="zh-CN" sz="2400" dirty="0"/>
          </a:p>
          <a:p>
            <a:r>
              <a:rPr lang="en-US" altLang="zh-CN" sz="2400" dirty="0"/>
              <a:t>3:16 – 4:1	</a:t>
            </a:r>
            <a:r>
              <a:rPr lang="zh-CN" altLang="en-US" sz="2400" b="1" dirty="0">
                <a:solidFill>
                  <a:srgbClr val="2F0BB5"/>
                </a:solidFill>
              </a:rPr>
              <a:t>百姓</a:t>
            </a:r>
            <a:r>
              <a:rPr lang="zh-CN" altLang="en-US" sz="2400" dirty="0"/>
              <a:t>追求世俗享乐，将要失去安乐</a:t>
            </a:r>
            <a:endParaRPr lang="en-US" sz="2400" dirty="0"/>
          </a:p>
        </p:txBody>
      </p:sp>
    </p:spTree>
    <p:extLst>
      <p:ext uri="{BB962C8B-B14F-4D97-AF65-F5344CB8AC3E}">
        <p14:creationId xmlns:p14="http://schemas.microsoft.com/office/powerpoint/2010/main" val="372053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2:1 – 2:5 </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237871" y="1341615"/>
            <a:ext cx="6113047" cy="4632037"/>
          </a:xfrm>
          <a:prstGeom prst="rect">
            <a:avLst/>
          </a:prstGeom>
          <a:noFill/>
        </p:spPr>
        <p:txBody>
          <a:bodyPr wrap="square" rtlCol="0">
            <a:spAutoFit/>
          </a:bodyPr>
          <a:lstStyle/>
          <a:p>
            <a:pPr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 </a:t>
            </a:r>
            <a:r>
              <a:rPr lang="zh-CN" altLang="en-US" sz="2000" b="0" i="0" dirty="0">
                <a:solidFill>
                  <a:srgbClr val="3D3D3D"/>
                </a:solidFill>
                <a:effectLst/>
                <a:latin typeface="FangSong" panose="02010609060101010101" pitchFamily="49" charset="-122"/>
                <a:ea typeface="FangSong" panose="02010609060101010101" pitchFamily="49" charset="-122"/>
              </a:rPr>
              <a:t>亚摩斯的儿子以赛亚得默示，论到犹大和耶路撒冷：</a:t>
            </a:r>
          </a:p>
          <a:p>
            <a:pPr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2 </a:t>
            </a:r>
            <a:r>
              <a:rPr lang="zh-CN" altLang="en-US" sz="2000" b="0" i="0" dirty="0">
                <a:solidFill>
                  <a:srgbClr val="3D3D3D"/>
                </a:solidFill>
                <a:effectLst/>
                <a:latin typeface="FangSong" panose="02010609060101010101" pitchFamily="49" charset="-122"/>
                <a:ea typeface="FangSong" panose="02010609060101010101" pitchFamily="49" charset="-122"/>
              </a:rPr>
              <a:t>末后的日子，</a:t>
            </a:r>
            <a:r>
              <a:rPr lang="zh-CN" altLang="en-US" sz="2000" b="1" i="0" dirty="0">
                <a:solidFill>
                  <a:srgbClr val="2F0BB5"/>
                </a:solidFill>
                <a:effectLst/>
                <a:latin typeface="FangSong" panose="02010609060101010101" pitchFamily="49" charset="-122"/>
                <a:ea typeface="FangSong" panose="02010609060101010101" pitchFamily="49" charset="-122"/>
              </a:rPr>
              <a:t>耶和华殿的山</a:t>
            </a:r>
            <a:r>
              <a:rPr lang="zh-CN" altLang="en-US" sz="2000" b="0" i="0" dirty="0">
                <a:solidFill>
                  <a:srgbClr val="3D3D3D"/>
                </a:solidFill>
                <a:effectLst/>
                <a:latin typeface="FangSong" panose="02010609060101010101" pitchFamily="49" charset="-122"/>
                <a:ea typeface="FangSong" panose="02010609060101010101" pitchFamily="49" charset="-122"/>
              </a:rPr>
              <a:t>必坚立，</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超乎诸山，高举过于万岭，</a:t>
            </a:r>
          </a:p>
          <a:p>
            <a:pPr algn="l" fontAlgn="base">
              <a:spcBef>
                <a:spcPts val="900"/>
              </a:spcBef>
            </a:pPr>
            <a:r>
              <a:rPr lang="zh-CN" altLang="en-US" sz="2000" b="1" i="0" dirty="0">
                <a:solidFill>
                  <a:srgbClr val="2F0BB5"/>
                </a:solidFill>
                <a:effectLst/>
                <a:latin typeface="FangSong" panose="02010609060101010101" pitchFamily="49" charset="-122"/>
                <a:ea typeface="FangSong" panose="02010609060101010101" pitchFamily="49" charset="-122"/>
              </a:rPr>
              <a:t>  万民都要流归这山</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3 </a:t>
            </a:r>
            <a:r>
              <a:rPr lang="zh-CN" altLang="en-US" sz="2000" b="0" i="0" dirty="0">
                <a:solidFill>
                  <a:srgbClr val="3D3D3D"/>
                </a:solidFill>
                <a:effectLst/>
                <a:latin typeface="FangSong" panose="02010609060101010101" pitchFamily="49" charset="-122"/>
                <a:ea typeface="FangSong" panose="02010609060101010101" pitchFamily="49" charset="-122"/>
              </a:rPr>
              <a:t>必有许多国的民前往说：</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“来吧！我们登</a:t>
            </a:r>
            <a:r>
              <a:rPr lang="zh-CN" altLang="en-US" sz="2000" b="1" i="0" dirty="0">
                <a:solidFill>
                  <a:srgbClr val="2F0BB5"/>
                </a:solidFill>
                <a:effectLst/>
                <a:latin typeface="FangSong" panose="02010609060101010101" pitchFamily="49" charset="-122"/>
                <a:ea typeface="FangSong" panose="02010609060101010101" pitchFamily="49" charset="-122"/>
              </a:rPr>
              <a:t>耶和华的山</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奔</a:t>
            </a:r>
            <a:r>
              <a:rPr lang="zh-CN" altLang="en-US" sz="2000" b="1" i="0" dirty="0">
                <a:solidFill>
                  <a:srgbClr val="2F0BB5"/>
                </a:solidFill>
                <a:effectLst/>
                <a:latin typeface="FangSong" panose="02010609060101010101" pitchFamily="49" charset="-122"/>
                <a:ea typeface="FangSong" panose="02010609060101010101" pitchFamily="49" charset="-122"/>
              </a:rPr>
              <a:t>雅各神的殿</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主必将他的道教训我们，</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我们也要行他的路。</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因为训诲必出于锡安；</a:t>
            </a:r>
          </a:p>
          <a:p>
            <a:pPr algn="l" fontAlgn="base">
              <a:spcBef>
                <a:spcPts val="900"/>
              </a:spcBef>
            </a:pPr>
            <a:r>
              <a:rPr lang="zh-CN" altLang="en-US" sz="2000" b="0" i="0" dirty="0">
                <a:solidFill>
                  <a:srgbClr val="3D3D3D"/>
                </a:solidFill>
                <a:effectLst/>
                <a:latin typeface="FangSong" panose="02010609060101010101" pitchFamily="49" charset="-122"/>
                <a:ea typeface="FangSong" panose="02010609060101010101" pitchFamily="49" charset="-122"/>
              </a:rPr>
              <a:t>  耶和华的言语必出于耶路撒冷。 ”</a:t>
            </a:r>
            <a:endParaRPr lang="zh-TW" altLang="en-US" sz="2000" b="0" i="0" dirty="0">
              <a:solidFill>
                <a:srgbClr val="3D3D3D"/>
              </a:solidFill>
              <a:effectLst/>
              <a:latin typeface="FangSong" panose="02010609060101010101" pitchFamily="49" charset="-122"/>
              <a:ea typeface="FangSong" panose="02010609060101010101" pitchFamily="49" charset="-122"/>
            </a:endParaRPr>
          </a:p>
        </p:txBody>
      </p:sp>
      <p:sp>
        <p:nvSpPr>
          <p:cNvPr id="5" name="TextBox 4">
            <a:extLst>
              <a:ext uri="{FF2B5EF4-FFF2-40B4-BE49-F238E27FC236}">
                <a16:creationId xmlns:a16="http://schemas.microsoft.com/office/drawing/2014/main" id="{64641FEF-784A-682C-BC1D-87C586A81167}"/>
              </a:ext>
            </a:extLst>
          </p:cNvPr>
          <p:cNvSpPr txBox="1"/>
          <p:nvPr/>
        </p:nvSpPr>
        <p:spPr>
          <a:xfrm>
            <a:off x="6067574" y="1260590"/>
            <a:ext cx="3980577" cy="4062651"/>
          </a:xfrm>
          <a:prstGeom prst="rect">
            <a:avLst/>
          </a:prstGeom>
          <a:noFill/>
        </p:spPr>
        <p:txBody>
          <a:bodyPr wrap="non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4 </a:t>
            </a:r>
            <a:r>
              <a:rPr lang="zh-CN" altLang="en-US" sz="2000" b="0" i="0" dirty="0">
                <a:solidFill>
                  <a:srgbClr val="3D3D3D"/>
                </a:solidFill>
                <a:effectLst/>
                <a:latin typeface="FangSong" panose="02010609060101010101" pitchFamily="49" charset="-122"/>
                <a:ea typeface="FangSong" panose="02010609060101010101" pitchFamily="49" charset="-122"/>
              </a:rPr>
              <a:t>他必在列国中施行审判，</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为许多国民断定是非。</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他们要将刀打成犁头，</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把枪打成镰刀；</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这国不举刀攻击那国，</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他们也不再学习战事。</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5 </a:t>
            </a:r>
            <a:r>
              <a:rPr lang="zh-CN" altLang="en-US" sz="2000" b="1" i="0" dirty="0">
                <a:solidFill>
                  <a:srgbClr val="2F0BB5"/>
                </a:solidFill>
                <a:effectLst/>
                <a:latin typeface="FangSong" panose="02010609060101010101" pitchFamily="49" charset="-122"/>
                <a:ea typeface="FangSong" panose="02010609060101010101" pitchFamily="49" charset="-122"/>
              </a:rPr>
              <a:t>雅各家啊，来吧！</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我们在耶和华的光明中行走</a:t>
            </a:r>
            <a:r>
              <a:rPr lang="zh-CN" altLang="en-US" sz="2000" b="0" i="0" dirty="0">
                <a:solidFill>
                  <a:srgbClr val="3D3D3D"/>
                </a:solidFill>
                <a:effectLst/>
                <a:latin typeface="FangSong" panose="02010609060101010101" pitchFamily="49" charset="-122"/>
                <a:ea typeface="FangSong" panose="02010609060101010101" pitchFamily="49" charset="-122"/>
              </a:rPr>
              <a:t>。</a:t>
            </a:r>
            <a:endParaRPr lang="zh-TW" altLang="en-US" sz="2000" b="1" i="0" dirty="0">
              <a:solidFill>
                <a:srgbClr val="2F0BB5"/>
              </a:solidFill>
              <a:effectLst/>
              <a:latin typeface="FangSong" panose="02010609060101010101" pitchFamily="49" charset="-122"/>
              <a:ea typeface="FangSong" panose="02010609060101010101" pitchFamily="49" charset="-122"/>
            </a:endParaRPr>
          </a:p>
          <a:p>
            <a:endParaRPr lang="en-US" dirty="0"/>
          </a:p>
        </p:txBody>
      </p:sp>
      <p:sp>
        <p:nvSpPr>
          <p:cNvPr id="6" name="TextBox 5">
            <a:extLst>
              <a:ext uri="{FF2B5EF4-FFF2-40B4-BE49-F238E27FC236}">
                <a16:creationId xmlns:a16="http://schemas.microsoft.com/office/drawing/2014/main" id="{3FB4766F-3766-417C-C5C2-3BBE1009CE41}"/>
              </a:ext>
            </a:extLst>
          </p:cNvPr>
          <p:cNvSpPr txBox="1"/>
          <p:nvPr/>
        </p:nvSpPr>
        <p:spPr>
          <a:xfrm>
            <a:off x="9825140" y="167320"/>
            <a:ext cx="2366860" cy="3046988"/>
          </a:xfrm>
          <a:prstGeom prst="rect">
            <a:avLst/>
          </a:prstGeom>
          <a:solidFill>
            <a:schemeClr val="tx2">
              <a:lumMod val="20000"/>
              <a:lumOff val="80000"/>
            </a:schemeClr>
          </a:solidFill>
        </p:spPr>
        <p:txBody>
          <a:bodyPr wrap="square" rtlCol="0">
            <a:spAutoFit/>
          </a:bodyPr>
          <a:lstStyle/>
          <a:p>
            <a:r>
              <a:rPr lang="zh-CN" altLang="en-US" sz="1200" dirty="0">
                <a:solidFill>
                  <a:srgbClr val="000000"/>
                </a:solidFill>
                <a:latin typeface="system-ui"/>
              </a:rPr>
              <a:t>弥迦书</a:t>
            </a:r>
            <a:r>
              <a:rPr lang="en-US" altLang="zh-CN" sz="1200" dirty="0">
                <a:solidFill>
                  <a:srgbClr val="000000"/>
                </a:solidFill>
                <a:latin typeface="system-ui"/>
              </a:rPr>
              <a:t>4 </a:t>
            </a:r>
            <a:r>
              <a:rPr lang="zh-CN" altLang="en-US" sz="1200" dirty="0">
                <a:solidFill>
                  <a:srgbClr val="000000"/>
                </a:solidFill>
                <a:latin typeface="system-ui"/>
              </a:rPr>
              <a:t>末后的日子，耶和华殿的山必坚立超乎诸山，高举过于万岭，万民都要流归这山。 </a:t>
            </a:r>
            <a:r>
              <a:rPr lang="en-US" altLang="zh-CN" sz="1200" dirty="0">
                <a:solidFill>
                  <a:srgbClr val="000000"/>
                </a:solidFill>
                <a:latin typeface="system-ui"/>
              </a:rPr>
              <a:t>2 </a:t>
            </a:r>
            <a:r>
              <a:rPr lang="zh-CN" altLang="en-US" sz="1200" dirty="0">
                <a:solidFill>
                  <a:srgbClr val="000000"/>
                </a:solidFill>
                <a:latin typeface="system-ui"/>
              </a:rPr>
              <a:t>必有许多国的民前往，说：“来吧！我们登耶和华的山，奔雅各神的殿。主必将他的道教训我们，我们也要行他的路，因为训诲必出于锡安，耶和华的言语必出于耶路撒冷。” </a:t>
            </a:r>
            <a:r>
              <a:rPr lang="en-US" altLang="zh-CN" sz="1200" dirty="0">
                <a:solidFill>
                  <a:srgbClr val="000000"/>
                </a:solidFill>
                <a:latin typeface="system-ui"/>
              </a:rPr>
              <a:t>3 </a:t>
            </a:r>
            <a:r>
              <a:rPr lang="zh-CN" altLang="en-US" sz="1200" dirty="0">
                <a:solidFill>
                  <a:srgbClr val="000000"/>
                </a:solidFill>
                <a:latin typeface="system-ui"/>
              </a:rPr>
              <a:t>他必在多国的民中施行审判，为远方强盛的国断定是非。他们要将刀打成犁头，把枪打成镰刀。这国不举刀攻击那国，他们也不再学习战事。 </a:t>
            </a:r>
            <a:r>
              <a:rPr lang="en-US" altLang="zh-CN" sz="1200" dirty="0">
                <a:solidFill>
                  <a:srgbClr val="000000"/>
                </a:solidFill>
                <a:latin typeface="system-ui"/>
              </a:rPr>
              <a:t>4 </a:t>
            </a:r>
            <a:r>
              <a:rPr lang="zh-CN" altLang="en-US" sz="1200" b="1" dirty="0">
                <a:solidFill>
                  <a:srgbClr val="000000"/>
                </a:solidFill>
                <a:latin typeface="system-ui"/>
              </a:rPr>
              <a:t>人人都要坐在自己葡萄树下和无花果树下，无人惊吓</a:t>
            </a:r>
            <a:r>
              <a:rPr lang="zh-CN" altLang="en-US" sz="1200" dirty="0">
                <a:solidFill>
                  <a:srgbClr val="000000"/>
                </a:solidFill>
                <a:latin typeface="system-ui"/>
              </a:rPr>
              <a:t>。这是万军之耶和华亲口说的。</a:t>
            </a:r>
            <a:endParaRPr lang="zh-CN" altLang="en-US" sz="1200" b="0" i="0" dirty="0">
              <a:solidFill>
                <a:srgbClr val="000000"/>
              </a:solidFill>
              <a:effectLst/>
              <a:latin typeface="system-ui"/>
            </a:endParaRPr>
          </a:p>
        </p:txBody>
      </p:sp>
      <p:sp>
        <p:nvSpPr>
          <p:cNvPr id="11" name="TextBox 10">
            <a:extLst>
              <a:ext uri="{FF2B5EF4-FFF2-40B4-BE49-F238E27FC236}">
                <a16:creationId xmlns:a16="http://schemas.microsoft.com/office/drawing/2014/main" id="{7B7E0053-9C28-DEF0-9940-8B2F1A89AAA4}"/>
              </a:ext>
            </a:extLst>
          </p:cNvPr>
          <p:cNvSpPr txBox="1"/>
          <p:nvPr/>
        </p:nvSpPr>
        <p:spPr>
          <a:xfrm>
            <a:off x="9825140" y="3577393"/>
            <a:ext cx="2366860" cy="1938992"/>
          </a:xfrm>
          <a:prstGeom prst="rect">
            <a:avLst/>
          </a:prstGeom>
          <a:solidFill>
            <a:schemeClr val="tx2">
              <a:lumMod val="20000"/>
              <a:lumOff val="80000"/>
            </a:schemeClr>
          </a:solidFill>
        </p:spPr>
        <p:txBody>
          <a:bodyPr wrap="square" rtlCol="0">
            <a:spAutoFit/>
          </a:bodyPr>
          <a:lstStyle/>
          <a:p>
            <a:r>
              <a:rPr lang="zh-CN" altLang="en-US" sz="1200" dirty="0">
                <a:solidFill>
                  <a:srgbClr val="000000"/>
                </a:solidFill>
                <a:latin typeface="system-ui"/>
              </a:rPr>
              <a:t>约翰一书 </a:t>
            </a:r>
            <a:r>
              <a:rPr lang="en-US" altLang="zh-CN" sz="1200" dirty="0">
                <a:solidFill>
                  <a:srgbClr val="000000"/>
                </a:solidFill>
                <a:latin typeface="system-ui"/>
              </a:rPr>
              <a:t>1</a:t>
            </a:r>
            <a:r>
              <a:rPr lang="zh-CN" altLang="en-US" sz="1200" dirty="0">
                <a:solidFill>
                  <a:srgbClr val="000000"/>
                </a:solidFill>
                <a:latin typeface="system-ui"/>
              </a:rPr>
              <a:t>：</a:t>
            </a:r>
            <a:r>
              <a:rPr lang="en-US" altLang="zh-CN" sz="1200" dirty="0">
                <a:solidFill>
                  <a:srgbClr val="000000"/>
                </a:solidFill>
                <a:latin typeface="system-ui"/>
              </a:rPr>
              <a:t>5</a:t>
            </a:r>
            <a:r>
              <a:rPr lang="zh-CN" altLang="en-US" sz="1200" dirty="0">
                <a:solidFill>
                  <a:srgbClr val="000000"/>
                </a:solidFill>
                <a:latin typeface="system-ui"/>
              </a:rPr>
              <a:t>神 就 是 光 ， 在 他 毫 无 黑 暗 。这 是 我 们 从 主 所 听 见 、 又 报 给 你 们 的 信 息 。 </a:t>
            </a:r>
            <a:r>
              <a:rPr lang="en-US" altLang="zh-CN" sz="1200" dirty="0">
                <a:solidFill>
                  <a:srgbClr val="000000"/>
                </a:solidFill>
                <a:latin typeface="system-ui"/>
              </a:rPr>
              <a:t>6</a:t>
            </a:r>
            <a:r>
              <a:rPr lang="zh-CN" altLang="en-US" sz="1200" dirty="0">
                <a:solidFill>
                  <a:srgbClr val="000000"/>
                </a:solidFill>
                <a:latin typeface="system-ui"/>
              </a:rPr>
              <a:t>我 们 若 说 是 与 神 相 交 ， 却 仍 在 黑 暗 里 行 ， 就 是 说 谎 话 ， 不 行 真 理 了 。 </a:t>
            </a:r>
            <a:r>
              <a:rPr lang="en-US" altLang="zh-CN" sz="1200" dirty="0">
                <a:solidFill>
                  <a:srgbClr val="000000"/>
                </a:solidFill>
                <a:latin typeface="system-ui"/>
              </a:rPr>
              <a:t>7</a:t>
            </a:r>
            <a:r>
              <a:rPr lang="zh-CN" altLang="en-US" sz="1200" dirty="0">
                <a:solidFill>
                  <a:srgbClr val="000000"/>
                </a:solidFill>
                <a:latin typeface="system-ui"/>
              </a:rPr>
              <a:t>我 们 若 在 光 明 中 行 ， 如 同 神 在 光 明 中 ， 就 彼 此 相 交 ， 他 儿 子 耶 稣 的 血 也 洗 净 我 们 一 切 的 罪 。</a:t>
            </a:r>
            <a:endParaRPr lang="en-US" altLang="zh-TW" sz="1200" dirty="0">
              <a:solidFill>
                <a:srgbClr val="000000"/>
              </a:solidFill>
              <a:latin typeface="system-ui"/>
            </a:endParaRPr>
          </a:p>
        </p:txBody>
      </p:sp>
      <p:sp>
        <p:nvSpPr>
          <p:cNvPr id="12" name="Speech Bubble: Rectangle with Corners Rounded 11">
            <a:extLst>
              <a:ext uri="{FF2B5EF4-FFF2-40B4-BE49-F238E27FC236}">
                <a16:creationId xmlns:a16="http://schemas.microsoft.com/office/drawing/2014/main" id="{0D57B9E0-6A6C-E9C9-819A-4EA742AB90C6}"/>
              </a:ext>
            </a:extLst>
          </p:cNvPr>
          <p:cNvSpPr/>
          <p:nvPr/>
        </p:nvSpPr>
        <p:spPr>
          <a:xfrm>
            <a:off x="8338372" y="5615032"/>
            <a:ext cx="2497794" cy="1101077"/>
          </a:xfrm>
          <a:prstGeom prst="wedgeRoundRectCallout">
            <a:avLst>
              <a:gd name="adj1" fmla="val -60134"/>
              <a:gd name="adj2" fmla="val -8051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神对祂的子民有崇高的呼召，我们要活出祂的呼召</a:t>
            </a:r>
            <a:endParaRPr lang="en-US" dirty="0"/>
          </a:p>
        </p:txBody>
      </p:sp>
    </p:spTree>
    <p:extLst>
      <p:ext uri="{BB962C8B-B14F-4D97-AF65-F5344CB8AC3E}">
        <p14:creationId xmlns:p14="http://schemas.microsoft.com/office/powerpoint/2010/main" val="409541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1000"/>
                                        <p:tgtEl>
                                          <p:spTgt spid="12"/>
                                        </p:tgtEl>
                                      </p:cBhvr>
                                    </p:animEffect>
                                    <p:anim calcmode="lin" valueType="num">
                                      <p:cBhvr>
                                        <p:cTn id="19" dur="1000" fill="hold"/>
                                        <p:tgtEl>
                                          <p:spTgt spid="12"/>
                                        </p:tgtEl>
                                        <p:attrNameLst>
                                          <p:attrName>ppt_x</p:attrName>
                                        </p:attrNameLst>
                                      </p:cBhvr>
                                      <p:tavLst>
                                        <p:tav tm="0">
                                          <p:val>
                                            <p:strVal val="#ppt_x"/>
                                          </p:val>
                                        </p:tav>
                                        <p:tav tm="100000">
                                          <p:val>
                                            <p:strVal val="#ppt_x"/>
                                          </p:val>
                                        </p:tav>
                                      </p:tavLst>
                                    </p:anim>
                                    <p:anim calcmode="lin" valueType="num">
                                      <p:cBhvr>
                                        <p:cTn id="2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2:6 – 2:11 </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27969" y="1192525"/>
            <a:ext cx="5270893" cy="5117940"/>
          </a:xfrm>
          <a:prstGeom prst="rect">
            <a:avLst/>
          </a:prstGeom>
          <a:noFill/>
        </p:spPr>
        <p:txBody>
          <a:bodyPr wrap="squar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6 </a:t>
            </a:r>
            <a:r>
              <a:rPr lang="zh-CN" altLang="en-US" sz="2000" b="0" i="0" dirty="0">
                <a:solidFill>
                  <a:srgbClr val="3D3D3D"/>
                </a:solidFill>
                <a:effectLst/>
                <a:latin typeface="FangSong" panose="02010609060101010101" pitchFamily="49" charset="-122"/>
                <a:ea typeface="FangSong" panose="02010609060101010101" pitchFamily="49" charset="-122"/>
              </a:rPr>
              <a:t>耶和华，你</a:t>
            </a:r>
            <a:r>
              <a:rPr lang="zh-CN" altLang="en-US" sz="2000" b="1" i="0" dirty="0">
                <a:solidFill>
                  <a:srgbClr val="2F0BB5"/>
                </a:solidFill>
                <a:effectLst/>
                <a:latin typeface="FangSong" panose="02010609060101010101" pitchFamily="49" charset="-122"/>
                <a:ea typeface="FangSong" panose="02010609060101010101" pitchFamily="49" charset="-122"/>
              </a:rPr>
              <a:t>离弃</a:t>
            </a:r>
            <a:r>
              <a:rPr lang="zh-CN" altLang="en-US" sz="2000" b="0" i="0" dirty="0">
                <a:solidFill>
                  <a:srgbClr val="3D3D3D"/>
                </a:solidFill>
                <a:effectLst/>
                <a:latin typeface="FangSong" panose="02010609060101010101" pitchFamily="49" charset="-122"/>
                <a:ea typeface="FangSong" panose="02010609060101010101" pitchFamily="49" charset="-122"/>
              </a:rPr>
              <a:t>了你百姓雅各家，</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是因他们</a:t>
            </a:r>
            <a:r>
              <a:rPr lang="zh-CN" altLang="en-US" sz="2000" b="0" i="0" dirty="0">
                <a:solidFill>
                  <a:srgbClr val="3D3D3D"/>
                </a:solidFill>
                <a:effectLst/>
                <a:latin typeface="FangSong" panose="02010609060101010101" pitchFamily="49" charset="-122"/>
                <a:ea typeface="FangSong" panose="02010609060101010101" pitchFamily="49" charset="-122"/>
              </a:rPr>
              <a:t>充满了东方的风俗，</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作观兆的，像非利士人一样，</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并与外邦人击掌。</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7 </a:t>
            </a:r>
            <a:r>
              <a:rPr lang="zh-CN" altLang="en-US" sz="2000" b="0" i="0" dirty="0">
                <a:solidFill>
                  <a:srgbClr val="3D3D3D"/>
                </a:solidFill>
                <a:effectLst/>
                <a:latin typeface="FangSong" panose="02010609060101010101" pitchFamily="49" charset="-122"/>
                <a:ea typeface="FangSong" panose="02010609060101010101" pitchFamily="49" charset="-122"/>
              </a:rPr>
              <a:t>他们的国满了金银，</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财宝也无穷；</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他们的地满了马匹，</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车辆也无数。</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8 </a:t>
            </a:r>
            <a:r>
              <a:rPr lang="zh-CN" altLang="en-US" sz="2000" b="0" i="0" dirty="0">
                <a:solidFill>
                  <a:srgbClr val="3D3D3D"/>
                </a:solidFill>
                <a:effectLst/>
                <a:latin typeface="FangSong" panose="02010609060101010101" pitchFamily="49" charset="-122"/>
                <a:ea typeface="FangSong" panose="02010609060101010101" pitchFamily="49" charset="-122"/>
              </a:rPr>
              <a:t>他们的地满了偶像，</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他们跪拜自己手所造的，</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就是自己指头所做的。</a:t>
            </a:r>
            <a:endParaRPr lang="en-US" dirty="0"/>
          </a:p>
        </p:txBody>
      </p:sp>
      <p:sp>
        <p:nvSpPr>
          <p:cNvPr id="3" name="TextBox 2">
            <a:extLst>
              <a:ext uri="{FF2B5EF4-FFF2-40B4-BE49-F238E27FC236}">
                <a16:creationId xmlns:a16="http://schemas.microsoft.com/office/drawing/2014/main" id="{098F5176-F13E-76A8-0791-41DD8CCFD1CB}"/>
              </a:ext>
            </a:extLst>
          </p:cNvPr>
          <p:cNvSpPr txBox="1"/>
          <p:nvPr/>
        </p:nvSpPr>
        <p:spPr>
          <a:xfrm>
            <a:off x="5595322" y="1188929"/>
            <a:ext cx="4750018" cy="4524315"/>
          </a:xfrm>
          <a:prstGeom prst="rect">
            <a:avLst/>
          </a:prstGeom>
          <a:noFill/>
        </p:spPr>
        <p:txBody>
          <a:bodyPr wrap="non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9 </a:t>
            </a:r>
            <a:r>
              <a:rPr lang="zh-CN" altLang="en-US" sz="2000" b="0" i="0" dirty="0">
                <a:solidFill>
                  <a:srgbClr val="3D3D3D"/>
                </a:solidFill>
                <a:effectLst/>
                <a:latin typeface="FangSong" panose="02010609060101010101" pitchFamily="49" charset="-122"/>
                <a:ea typeface="FangSong" panose="02010609060101010101" pitchFamily="49" charset="-122"/>
              </a:rPr>
              <a:t>卑贱人屈膝，</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尊贵人下跪，</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所以不可饶恕他们</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endParaRPr lang="zh-CN" altLang="en-US" sz="20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10 </a:t>
            </a: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你当进入岩穴，藏在土中，</a:t>
            </a:r>
          </a:p>
          <a:p>
            <a:pPr marL="685800" indent="-228600" algn="l" fontAlgn="base">
              <a:lnSpc>
                <a:spcPct val="150000"/>
              </a:lnSpc>
            </a:pP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躲避</a:t>
            </a:r>
            <a:r>
              <a:rPr lang="zh-CN" altLang="en-US" sz="2000" b="1" i="0" dirty="0">
                <a:solidFill>
                  <a:srgbClr val="2F0BB5"/>
                </a:solidFill>
                <a:effectLst/>
                <a:highlight>
                  <a:srgbClr val="00FFFF"/>
                </a:highlight>
                <a:latin typeface="FangSong" panose="02010609060101010101" pitchFamily="49" charset="-122"/>
                <a:ea typeface="FangSong" panose="02010609060101010101" pitchFamily="49" charset="-122"/>
              </a:rPr>
              <a:t>耶和华的惊吓</a:t>
            </a: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和他威严的荣光</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11 </a:t>
            </a:r>
            <a:r>
              <a:rPr lang="zh-CN" altLang="en-US" sz="2000" b="0" i="0" dirty="0">
                <a:solidFill>
                  <a:schemeClr val="bg1"/>
                </a:solidFill>
                <a:effectLst/>
                <a:highlight>
                  <a:srgbClr val="2F0BB5"/>
                </a:highlight>
                <a:latin typeface="FangSong" panose="02010609060101010101" pitchFamily="49" charset="-122"/>
                <a:ea typeface="FangSong" panose="02010609060101010101" pitchFamily="49" charset="-122"/>
              </a:rPr>
              <a:t>到那日</a:t>
            </a: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，眼目高傲的必降为卑，</a:t>
            </a:r>
          </a:p>
          <a:p>
            <a:pPr marL="685800" indent="-228600" algn="l" fontAlgn="base">
              <a:lnSpc>
                <a:spcPct val="150000"/>
              </a:lnSpc>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性情狂傲的都必屈膝，</a:t>
            </a:r>
          </a:p>
          <a:p>
            <a:pPr marL="685800" indent="-228600" algn="l" fontAlgn="base">
              <a:lnSpc>
                <a:spcPct val="150000"/>
              </a:lnSpc>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惟独耶和华被尊崇。</a:t>
            </a:r>
            <a:endParaRPr lang="en-US" sz="2000" dirty="0">
              <a:highlight>
                <a:srgbClr val="FFFF00"/>
              </a:highlight>
            </a:endParaRPr>
          </a:p>
          <a:p>
            <a:endParaRPr lang="en-US" dirty="0"/>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7721248" y="5618490"/>
            <a:ext cx="2633710" cy="1188929"/>
          </a:xfrm>
          <a:prstGeom prst="wedgeRoundRectCallout">
            <a:avLst>
              <a:gd name="adj1" fmla="val -68596"/>
              <a:gd name="adj2" fmla="val -492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控诉雅各家眼目高傲、随从世俗，跪拜偶像；</a:t>
            </a:r>
            <a:endParaRPr lang="en-US" altLang="zh-CN" dirty="0"/>
          </a:p>
          <a:p>
            <a:r>
              <a:rPr lang="zh-CN" altLang="en-US" dirty="0"/>
              <a:t>神将使自高之士降为卑</a:t>
            </a:r>
            <a:endParaRPr lang="en-US" altLang="zh-CN" dirty="0"/>
          </a:p>
        </p:txBody>
      </p:sp>
    </p:spTree>
    <p:extLst>
      <p:ext uri="{BB962C8B-B14F-4D97-AF65-F5344CB8AC3E}">
        <p14:creationId xmlns:p14="http://schemas.microsoft.com/office/powerpoint/2010/main" val="228173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2:12 – 2:21</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0" y="1180664"/>
            <a:ext cx="5595322" cy="4208844"/>
          </a:xfrm>
          <a:prstGeom prst="rect">
            <a:avLst/>
          </a:prstGeom>
          <a:noFill/>
        </p:spPr>
        <p:txBody>
          <a:bodyPr wrap="square" rtlCol="0">
            <a:spAutoFit/>
          </a:bodyPr>
          <a:lstStyle/>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12 </a:t>
            </a:r>
            <a:r>
              <a:rPr lang="zh-CN" altLang="en-US" sz="2000" b="0" i="0" dirty="0">
                <a:solidFill>
                  <a:srgbClr val="3D3D3D"/>
                </a:solidFill>
                <a:effectLst/>
                <a:latin typeface="FangSong" panose="02010609060101010101" pitchFamily="49" charset="-122"/>
                <a:ea typeface="FangSong" panose="02010609060101010101" pitchFamily="49" charset="-122"/>
              </a:rPr>
              <a:t>必有万军</a:t>
            </a:r>
            <a:r>
              <a:rPr lang="zh-CN" altLang="en-US" sz="2000" b="1" i="0" dirty="0">
                <a:solidFill>
                  <a:srgbClr val="2F0BB5"/>
                </a:solidFill>
                <a:effectLst/>
                <a:latin typeface="FangSong" panose="02010609060101010101" pitchFamily="49" charset="-122"/>
                <a:ea typeface="FangSong" panose="02010609060101010101" pitchFamily="49" charset="-122"/>
              </a:rPr>
              <a:t>耶和华降罚的</a:t>
            </a:r>
            <a:r>
              <a:rPr lang="zh-CN" altLang="en-US" sz="2000" b="1" i="0" dirty="0">
                <a:solidFill>
                  <a:schemeClr val="bg1"/>
                </a:solidFill>
                <a:effectLst/>
                <a:highlight>
                  <a:srgbClr val="2F0BB5"/>
                </a:highlight>
                <a:latin typeface="FangSong" panose="02010609060101010101" pitchFamily="49" charset="-122"/>
                <a:ea typeface="FangSong" panose="02010609060101010101" pitchFamily="49" charset="-122"/>
              </a:rPr>
              <a:t>一个日子</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要临到骄傲狂妄的，</a:t>
            </a:r>
          </a:p>
          <a:p>
            <a:pPr marL="685800" indent="-228600" algn="l" fontAlgn="base">
              <a:spcBef>
                <a:spcPts val="900"/>
              </a:spcBef>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一切自高的都必降为卑；</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13 </a:t>
            </a:r>
            <a:r>
              <a:rPr lang="zh-CN" altLang="en-US" sz="2000" b="0" i="0" dirty="0">
                <a:solidFill>
                  <a:srgbClr val="3D3D3D"/>
                </a:solidFill>
                <a:effectLst/>
                <a:latin typeface="FangSong" panose="02010609060101010101" pitchFamily="49" charset="-122"/>
                <a:ea typeface="FangSong" panose="02010609060101010101" pitchFamily="49" charset="-122"/>
              </a:rPr>
              <a:t>又临到黎巴嫩高大的香柏树和巴珊的橡树；</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14 </a:t>
            </a:r>
            <a:r>
              <a:rPr lang="zh-CN" altLang="en-US" sz="2000" b="0" i="0" dirty="0">
                <a:solidFill>
                  <a:srgbClr val="3D3D3D"/>
                </a:solidFill>
                <a:effectLst/>
                <a:latin typeface="FangSong" panose="02010609060101010101" pitchFamily="49" charset="-122"/>
                <a:ea typeface="FangSong" panose="02010609060101010101" pitchFamily="49" charset="-122"/>
              </a:rPr>
              <a:t>又临到一切高山的峻岭；</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15 </a:t>
            </a:r>
            <a:r>
              <a:rPr lang="zh-CN" altLang="en-US" sz="2000" b="0" i="0" dirty="0">
                <a:solidFill>
                  <a:srgbClr val="3D3D3D"/>
                </a:solidFill>
                <a:effectLst/>
                <a:latin typeface="FangSong" panose="02010609060101010101" pitchFamily="49" charset="-122"/>
                <a:ea typeface="FangSong" panose="02010609060101010101" pitchFamily="49" charset="-122"/>
              </a:rPr>
              <a:t>又临到高台和坚固城墙；</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16 </a:t>
            </a:r>
            <a:r>
              <a:rPr lang="zh-CN" altLang="en-US" sz="2000" b="0" i="0" dirty="0">
                <a:solidFill>
                  <a:srgbClr val="3D3D3D"/>
                </a:solidFill>
                <a:effectLst/>
                <a:latin typeface="FangSong" panose="02010609060101010101" pitchFamily="49" charset="-122"/>
                <a:ea typeface="FangSong" panose="02010609060101010101" pitchFamily="49" charset="-122"/>
              </a:rPr>
              <a:t>又临到他施的船只并一切可爱的美物。</a:t>
            </a:r>
          </a:p>
          <a:p>
            <a:pPr marL="685800" indent="-228600" algn="l" fontAlgn="base">
              <a:spcBef>
                <a:spcPts val="900"/>
              </a:spcBef>
            </a:pPr>
            <a:r>
              <a:rPr lang="en-US" altLang="zh-CN" sz="2000" b="0" i="0" dirty="0">
                <a:solidFill>
                  <a:srgbClr val="3D3D3D"/>
                </a:solidFill>
                <a:effectLst/>
                <a:latin typeface="FangSong" panose="02010609060101010101" pitchFamily="49" charset="-122"/>
                <a:ea typeface="FangSong" panose="02010609060101010101" pitchFamily="49" charset="-122"/>
              </a:rPr>
              <a:t>17 </a:t>
            </a: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骄傲的必屈膝，</a:t>
            </a:r>
          </a:p>
          <a:p>
            <a:pPr marL="685800" indent="-228600" algn="l" fontAlgn="base">
              <a:spcBef>
                <a:spcPts val="900"/>
              </a:spcBef>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狂妄的必降卑；</a:t>
            </a:r>
          </a:p>
          <a:p>
            <a:pPr marL="685800" indent="-228600" algn="l" fontAlgn="base">
              <a:spcBef>
                <a:spcPts val="900"/>
              </a:spcBef>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在那日，惟独耶和华被尊崇</a:t>
            </a:r>
            <a:r>
              <a:rPr lang="zh-CN" altLang="en-US" sz="2000" b="0" i="0" dirty="0">
                <a:solidFill>
                  <a:srgbClr val="3D3D3D"/>
                </a:solidFill>
                <a:effectLst/>
                <a:latin typeface="FangSong" panose="02010609060101010101" pitchFamily="49" charset="-122"/>
                <a:ea typeface="FangSong" panose="02010609060101010101" pitchFamily="49" charset="-122"/>
              </a:rPr>
              <a:t>。</a:t>
            </a:r>
            <a:endParaRPr lang="en-US" dirty="0"/>
          </a:p>
        </p:txBody>
      </p:sp>
      <p:sp>
        <p:nvSpPr>
          <p:cNvPr id="3" name="TextBox 2">
            <a:extLst>
              <a:ext uri="{FF2B5EF4-FFF2-40B4-BE49-F238E27FC236}">
                <a16:creationId xmlns:a16="http://schemas.microsoft.com/office/drawing/2014/main" id="{098F5176-F13E-76A8-0791-41DD8CCFD1CB}"/>
              </a:ext>
            </a:extLst>
          </p:cNvPr>
          <p:cNvSpPr txBox="1"/>
          <p:nvPr/>
        </p:nvSpPr>
        <p:spPr>
          <a:xfrm>
            <a:off x="5595322" y="1154204"/>
            <a:ext cx="5904180" cy="4524315"/>
          </a:xfrm>
          <a:prstGeom prst="rect">
            <a:avLst/>
          </a:prstGeom>
          <a:noFill/>
        </p:spPr>
        <p:txBody>
          <a:bodyPr wrap="none" rtlCol="0">
            <a:spAutoFit/>
          </a:bodyPr>
          <a:lstStyle/>
          <a:p>
            <a:pPr marL="685800" indent="-228600" algn="l" fontAlgn="base">
              <a:lnSpc>
                <a:spcPct val="150000"/>
              </a:lnSpc>
            </a:pPr>
            <a:r>
              <a:rPr lang="en-US" altLang="zh-CN" sz="2000" b="0" i="0" dirty="0">
                <a:solidFill>
                  <a:srgbClr val="3D3D3D"/>
                </a:solidFill>
                <a:effectLst/>
                <a:highlight>
                  <a:srgbClr val="FFFF00"/>
                </a:highlight>
                <a:latin typeface="FangSong" panose="02010609060101010101" pitchFamily="49" charset="-122"/>
                <a:ea typeface="FangSong" panose="02010609060101010101" pitchFamily="49" charset="-122"/>
              </a:rPr>
              <a:t>18 </a:t>
            </a: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偶像必全然废弃。</a:t>
            </a:r>
          </a:p>
          <a:p>
            <a:pPr marL="685800" indent="-228600" algn="l" fontAlgn="base">
              <a:lnSpc>
                <a:spcPct val="150000"/>
              </a:lnSpc>
            </a:pPr>
            <a:r>
              <a:rPr lang="en-US" altLang="zh-CN" sz="2000" b="0" i="0" dirty="0">
                <a:solidFill>
                  <a:srgbClr val="3D3D3D"/>
                </a:solidFill>
                <a:effectLst/>
                <a:highlight>
                  <a:srgbClr val="00FFFF"/>
                </a:highlight>
                <a:latin typeface="FangSong" panose="02010609060101010101" pitchFamily="49" charset="-122"/>
                <a:ea typeface="FangSong" panose="02010609060101010101" pitchFamily="49" charset="-122"/>
              </a:rPr>
              <a:t>19 </a:t>
            </a: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耶和华兴起使地大震动的时候，</a:t>
            </a:r>
          </a:p>
          <a:p>
            <a:pPr marL="685800" indent="-228600" algn="l" fontAlgn="base">
              <a:lnSpc>
                <a:spcPct val="150000"/>
              </a:lnSpc>
            </a:pP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人就进入石洞，进入土穴，</a:t>
            </a:r>
          </a:p>
          <a:p>
            <a:pPr marL="685800" indent="-228600" algn="l" fontAlgn="base">
              <a:lnSpc>
                <a:spcPct val="150000"/>
              </a:lnSpc>
            </a:pP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躲避耶和华的惊吓和他威严的荣光</a:t>
            </a: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a:t>
            </a:r>
          </a:p>
          <a:p>
            <a:pPr marL="685800" indent="-228600" algn="l" fontAlgn="base">
              <a:lnSpc>
                <a:spcPct val="150000"/>
              </a:lnSpc>
            </a:pPr>
            <a:r>
              <a:rPr lang="en-US" altLang="zh-CN" sz="2000" b="0" i="0" dirty="0">
                <a:solidFill>
                  <a:srgbClr val="3D3D3D"/>
                </a:solidFill>
                <a:effectLst/>
                <a:highlight>
                  <a:srgbClr val="FFFF00"/>
                </a:highlight>
                <a:latin typeface="FangSong" panose="02010609060101010101" pitchFamily="49" charset="-122"/>
                <a:ea typeface="FangSong" panose="02010609060101010101" pitchFamily="49" charset="-122"/>
              </a:rPr>
              <a:t>20 </a:t>
            </a:r>
            <a:r>
              <a:rPr lang="zh-CN" altLang="en-US" sz="2000" b="1" i="0" dirty="0">
                <a:solidFill>
                  <a:schemeClr val="bg1"/>
                </a:solidFill>
                <a:effectLst/>
                <a:highlight>
                  <a:srgbClr val="2F0BB5"/>
                </a:highlight>
                <a:latin typeface="FangSong" panose="02010609060101010101" pitchFamily="49" charset="-122"/>
                <a:ea typeface="FangSong" panose="02010609060101010101" pitchFamily="49" charset="-122"/>
              </a:rPr>
              <a:t>到那日</a:t>
            </a: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，人必将为拜而造的金偶像、银偶像</a:t>
            </a:r>
          </a:p>
          <a:p>
            <a:pPr marL="685800" indent="-228600" algn="l" fontAlgn="base">
              <a:lnSpc>
                <a:spcPct val="150000"/>
              </a:lnSpc>
            </a:pPr>
            <a:r>
              <a:rPr lang="zh-CN" altLang="en-US" sz="2000" b="0" i="0" dirty="0">
                <a:solidFill>
                  <a:srgbClr val="3D3D3D"/>
                </a:solidFill>
                <a:effectLst/>
                <a:highlight>
                  <a:srgbClr val="FFFF00"/>
                </a:highlight>
                <a:latin typeface="FangSong" panose="02010609060101010101" pitchFamily="49" charset="-122"/>
                <a:ea typeface="FangSong" panose="02010609060101010101" pitchFamily="49" charset="-122"/>
              </a:rPr>
              <a:t>抛给田鼠和蝙蝠。</a:t>
            </a:r>
          </a:p>
          <a:p>
            <a:pPr marL="685800" indent="-228600" algn="l" fontAlgn="base">
              <a:lnSpc>
                <a:spcPct val="150000"/>
              </a:lnSpc>
            </a:pPr>
            <a:r>
              <a:rPr lang="en-US" altLang="zh-CN" sz="2000" b="0" i="0" dirty="0">
                <a:solidFill>
                  <a:srgbClr val="3D3D3D"/>
                </a:solidFill>
                <a:effectLst/>
                <a:highlight>
                  <a:srgbClr val="00FFFF"/>
                </a:highlight>
                <a:latin typeface="FangSong" panose="02010609060101010101" pitchFamily="49" charset="-122"/>
                <a:ea typeface="FangSong" panose="02010609060101010101" pitchFamily="49" charset="-122"/>
              </a:rPr>
              <a:t>21 </a:t>
            </a: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到耶和华兴起使地大震动的时候，</a:t>
            </a:r>
          </a:p>
          <a:p>
            <a:pPr marL="685800" indent="-228600" algn="l" fontAlgn="base">
              <a:lnSpc>
                <a:spcPct val="150000"/>
              </a:lnSpc>
            </a:pP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人好进入磐石洞中和岩石穴里，</a:t>
            </a:r>
          </a:p>
          <a:p>
            <a:pPr marL="685800" indent="-228600" algn="l" fontAlgn="base">
              <a:lnSpc>
                <a:spcPct val="150000"/>
              </a:lnSpc>
            </a:pPr>
            <a:r>
              <a:rPr lang="zh-CN" altLang="en-US" sz="2000" b="0" i="0" dirty="0">
                <a:solidFill>
                  <a:srgbClr val="3D3D3D"/>
                </a:solidFill>
                <a:effectLst/>
                <a:highlight>
                  <a:srgbClr val="00FFFF"/>
                </a:highlight>
                <a:latin typeface="FangSong" panose="02010609060101010101" pitchFamily="49" charset="-122"/>
                <a:ea typeface="FangSong" panose="02010609060101010101" pitchFamily="49" charset="-122"/>
              </a:rPr>
              <a:t>躲避耶和华的惊吓和他威严的荣光。</a:t>
            </a:r>
            <a:endParaRPr lang="en-US" sz="2000" dirty="0">
              <a:highlight>
                <a:srgbClr val="00FFFF"/>
              </a:highlight>
            </a:endParaRPr>
          </a:p>
          <a:p>
            <a:endParaRPr lang="en-US" dirty="0"/>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3609641" y="5351191"/>
            <a:ext cx="5489754" cy="399280"/>
          </a:xfrm>
          <a:prstGeom prst="wedgeRoundRectCallout">
            <a:avLst>
              <a:gd name="adj1" fmla="val -50432"/>
              <a:gd name="adj2" fmla="val -297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b="1" dirty="0">
                <a:solidFill>
                  <a:schemeClr val="bg1"/>
                </a:solidFill>
                <a:latin typeface="system-ui"/>
              </a:rPr>
              <a:t>在那日</a:t>
            </a:r>
            <a:r>
              <a:rPr lang="zh-CN" altLang="en-US" dirty="0">
                <a:solidFill>
                  <a:schemeClr val="bg1"/>
                </a:solidFill>
                <a:latin typeface="system-ui"/>
              </a:rPr>
              <a:t>，</a:t>
            </a:r>
            <a:r>
              <a:rPr lang="en-US" altLang="zh-CN" dirty="0">
                <a:solidFill>
                  <a:schemeClr val="bg1"/>
                </a:solidFill>
                <a:latin typeface="system-ui"/>
              </a:rPr>
              <a:t>“</a:t>
            </a:r>
            <a:r>
              <a:rPr lang="zh-CN" altLang="en-US" dirty="0">
                <a:solidFill>
                  <a:schemeClr val="bg1"/>
                </a:solidFill>
                <a:latin typeface="system-ui"/>
              </a:rPr>
              <a:t>骄傲的必降为卑” （第</a:t>
            </a:r>
            <a:r>
              <a:rPr lang="en-US" altLang="zh-CN" dirty="0">
                <a:solidFill>
                  <a:schemeClr val="bg1"/>
                </a:solidFill>
                <a:latin typeface="system-ui"/>
              </a:rPr>
              <a:t>11</a:t>
            </a:r>
            <a:r>
              <a:rPr lang="zh-CN" altLang="en-US" dirty="0">
                <a:solidFill>
                  <a:schemeClr val="bg1"/>
                </a:solidFill>
                <a:latin typeface="system-ui"/>
              </a:rPr>
              <a:t>节，</a:t>
            </a:r>
            <a:r>
              <a:rPr lang="en-US" altLang="zh-CN" dirty="0">
                <a:solidFill>
                  <a:schemeClr val="bg1"/>
                </a:solidFill>
                <a:latin typeface="system-ui"/>
              </a:rPr>
              <a:t>12 </a:t>
            </a:r>
            <a:r>
              <a:rPr lang="zh-CN" altLang="en-US" dirty="0">
                <a:solidFill>
                  <a:schemeClr val="bg1"/>
                </a:solidFill>
                <a:latin typeface="system-ui"/>
              </a:rPr>
              <a:t>节，</a:t>
            </a:r>
            <a:r>
              <a:rPr lang="en-US" altLang="zh-CN" dirty="0">
                <a:solidFill>
                  <a:schemeClr val="bg1"/>
                </a:solidFill>
                <a:latin typeface="system-ui"/>
              </a:rPr>
              <a:t>17</a:t>
            </a:r>
            <a:r>
              <a:rPr lang="zh-CN" altLang="en-US" dirty="0">
                <a:solidFill>
                  <a:schemeClr val="bg1"/>
                </a:solidFill>
                <a:latin typeface="system-ui"/>
              </a:rPr>
              <a:t>节）</a:t>
            </a:r>
            <a:endParaRPr lang="en-US" altLang="zh-CN" dirty="0">
              <a:solidFill>
                <a:schemeClr val="bg1"/>
              </a:solidFill>
              <a:latin typeface="system-ui"/>
            </a:endParaRPr>
          </a:p>
        </p:txBody>
      </p:sp>
      <p:sp>
        <p:nvSpPr>
          <p:cNvPr id="6" name="Speech Bubble: Rectangle with Corners Rounded 5">
            <a:extLst>
              <a:ext uri="{FF2B5EF4-FFF2-40B4-BE49-F238E27FC236}">
                <a16:creationId xmlns:a16="http://schemas.microsoft.com/office/drawing/2014/main" id="{FD4331A3-F881-75A2-A77F-644E3779F0DC}"/>
              </a:ext>
            </a:extLst>
          </p:cNvPr>
          <p:cNvSpPr/>
          <p:nvPr/>
        </p:nvSpPr>
        <p:spPr>
          <a:xfrm>
            <a:off x="2138045" y="5774137"/>
            <a:ext cx="9570735" cy="399280"/>
          </a:xfrm>
          <a:prstGeom prst="wedgeRoundRectCallout">
            <a:avLst>
              <a:gd name="adj1" fmla="val -50073"/>
              <a:gd name="adj2" fmla="val -3372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bg1"/>
                </a:solidFill>
                <a:latin typeface="system-ui"/>
              </a:rPr>
              <a:t>“他们要躲藏在石洞和岩石穴中，躲避耶和华的惊吓和他威严的荣光” （第</a:t>
            </a:r>
            <a:r>
              <a:rPr lang="en-US" altLang="zh-CN" dirty="0">
                <a:solidFill>
                  <a:schemeClr val="bg1"/>
                </a:solidFill>
                <a:latin typeface="system-ui"/>
              </a:rPr>
              <a:t>10</a:t>
            </a:r>
            <a:r>
              <a:rPr lang="zh-CN" altLang="en-US" dirty="0">
                <a:solidFill>
                  <a:schemeClr val="bg1"/>
                </a:solidFill>
                <a:latin typeface="system-ui"/>
              </a:rPr>
              <a:t>节，</a:t>
            </a:r>
            <a:r>
              <a:rPr lang="en-US" altLang="zh-CN" dirty="0">
                <a:solidFill>
                  <a:schemeClr val="bg1"/>
                </a:solidFill>
                <a:latin typeface="system-ui"/>
              </a:rPr>
              <a:t>19</a:t>
            </a:r>
            <a:r>
              <a:rPr lang="zh-CN" altLang="en-US" dirty="0">
                <a:solidFill>
                  <a:schemeClr val="bg1"/>
                </a:solidFill>
                <a:latin typeface="system-ui"/>
              </a:rPr>
              <a:t>节，</a:t>
            </a:r>
            <a:r>
              <a:rPr lang="en-US" altLang="zh-CN" dirty="0">
                <a:solidFill>
                  <a:schemeClr val="bg1"/>
                </a:solidFill>
                <a:latin typeface="system-ui"/>
              </a:rPr>
              <a:t>21</a:t>
            </a:r>
            <a:r>
              <a:rPr lang="zh-CN" altLang="en-US" dirty="0">
                <a:solidFill>
                  <a:schemeClr val="bg1"/>
                </a:solidFill>
                <a:latin typeface="system-ui"/>
              </a:rPr>
              <a:t>节）</a:t>
            </a:r>
            <a:endParaRPr lang="en-US" altLang="zh-CN" dirty="0">
              <a:solidFill>
                <a:schemeClr val="bg1"/>
              </a:solidFill>
              <a:latin typeface="system-ui"/>
            </a:endParaRPr>
          </a:p>
        </p:txBody>
      </p:sp>
      <p:sp>
        <p:nvSpPr>
          <p:cNvPr id="7" name="Speech Bubble: Rectangle with Corners Rounded 6">
            <a:extLst>
              <a:ext uri="{FF2B5EF4-FFF2-40B4-BE49-F238E27FC236}">
                <a16:creationId xmlns:a16="http://schemas.microsoft.com/office/drawing/2014/main" id="{9A314875-B688-E4C6-DFED-4AD1E98C14F0}"/>
              </a:ext>
            </a:extLst>
          </p:cNvPr>
          <p:cNvSpPr/>
          <p:nvPr/>
        </p:nvSpPr>
        <p:spPr>
          <a:xfrm>
            <a:off x="2141031" y="6195244"/>
            <a:ext cx="2955074" cy="399280"/>
          </a:xfrm>
          <a:prstGeom prst="wedgeRoundRectCallout">
            <a:avLst>
              <a:gd name="adj1" fmla="val -50432"/>
              <a:gd name="adj2" fmla="val -297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dirty="0">
                <a:solidFill>
                  <a:schemeClr val="bg1"/>
                </a:solidFill>
                <a:latin typeface="system-ui"/>
              </a:rPr>
              <a:t>“偶像必废弃”（第</a:t>
            </a:r>
            <a:r>
              <a:rPr lang="en-US" altLang="zh-CN" dirty="0">
                <a:solidFill>
                  <a:schemeClr val="bg1"/>
                </a:solidFill>
                <a:latin typeface="system-ui"/>
              </a:rPr>
              <a:t>18</a:t>
            </a:r>
            <a:r>
              <a:rPr lang="zh-CN" altLang="en-US" dirty="0">
                <a:solidFill>
                  <a:schemeClr val="bg1"/>
                </a:solidFill>
                <a:latin typeface="system-ui"/>
              </a:rPr>
              <a:t>、</a:t>
            </a:r>
            <a:r>
              <a:rPr lang="en-US" altLang="zh-CN" dirty="0">
                <a:solidFill>
                  <a:schemeClr val="bg1"/>
                </a:solidFill>
                <a:latin typeface="system-ui"/>
              </a:rPr>
              <a:t>20</a:t>
            </a:r>
            <a:r>
              <a:rPr lang="zh-CN" altLang="en-US" dirty="0">
                <a:solidFill>
                  <a:schemeClr val="bg1"/>
                </a:solidFill>
                <a:latin typeface="system-ui"/>
              </a:rPr>
              <a:t>节）</a:t>
            </a:r>
            <a:endParaRPr lang="en-US" altLang="zh-CN" dirty="0">
              <a:solidFill>
                <a:schemeClr val="bg1"/>
              </a:solidFill>
              <a:latin typeface="system-ui"/>
            </a:endParaRPr>
          </a:p>
        </p:txBody>
      </p:sp>
      <p:sp>
        <p:nvSpPr>
          <p:cNvPr id="9" name="Speech Bubble: Rectangle with Corners Rounded 8">
            <a:extLst>
              <a:ext uri="{FF2B5EF4-FFF2-40B4-BE49-F238E27FC236}">
                <a16:creationId xmlns:a16="http://schemas.microsoft.com/office/drawing/2014/main" id="{E14994DE-7470-0E02-60F8-F49A8AC7A6C3}"/>
              </a:ext>
            </a:extLst>
          </p:cNvPr>
          <p:cNvSpPr/>
          <p:nvPr/>
        </p:nvSpPr>
        <p:spPr>
          <a:xfrm>
            <a:off x="5892287" y="6195244"/>
            <a:ext cx="3970965" cy="399280"/>
          </a:xfrm>
          <a:prstGeom prst="wedgeRoundRectCallout">
            <a:avLst>
              <a:gd name="adj1" fmla="val -50432"/>
              <a:gd name="adj2" fmla="val -297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dirty="0">
                <a:solidFill>
                  <a:schemeClr val="bg1"/>
                </a:solidFill>
                <a:latin typeface="system-ui"/>
              </a:rPr>
              <a:t>“惟独耶和华被尊崇” （第</a:t>
            </a:r>
            <a:r>
              <a:rPr lang="en-US" altLang="zh-CN" dirty="0">
                <a:solidFill>
                  <a:schemeClr val="bg1"/>
                </a:solidFill>
                <a:latin typeface="system-ui"/>
              </a:rPr>
              <a:t>11</a:t>
            </a:r>
            <a:r>
              <a:rPr lang="zh-CN" altLang="en-US" dirty="0">
                <a:solidFill>
                  <a:schemeClr val="bg1"/>
                </a:solidFill>
                <a:latin typeface="system-ui"/>
              </a:rPr>
              <a:t>节，</a:t>
            </a:r>
            <a:r>
              <a:rPr lang="en-US" altLang="zh-CN" dirty="0">
                <a:solidFill>
                  <a:schemeClr val="bg1"/>
                </a:solidFill>
                <a:latin typeface="system-ui"/>
              </a:rPr>
              <a:t>17</a:t>
            </a:r>
            <a:r>
              <a:rPr lang="zh-CN" altLang="en-US" dirty="0">
                <a:solidFill>
                  <a:schemeClr val="bg1"/>
                </a:solidFill>
                <a:latin typeface="system-ui"/>
              </a:rPr>
              <a:t>节）</a:t>
            </a:r>
            <a:endParaRPr lang="en-US" altLang="zh-CN" dirty="0">
              <a:solidFill>
                <a:schemeClr val="bg1"/>
              </a:solidFill>
              <a:latin typeface="system-ui"/>
            </a:endParaRPr>
          </a:p>
        </p:txBody>
      </p:sp>
      <p:sp>
        <p:nvSpPr>
          <p:cNvPr id="10" name="TextBox 9">
            <a:extLst>
              <a:ext uri="{FF2B5EF4-FFF2-40B4-BE49-F238E27FC236}">
                <a16:creationId xmlns:a16="http://schemas.microsoft.com/office/drawing/2014/main" id="{C3ACE72D-E66F-C456-612B-923F0DE00F00}"/>
              </a:ext>
            </a:extLst>
          </p:cNvPr>
          <p:cNvSpPr txBox="1"/>
          <p:nvPr/>
        </p:nvSpPr>
        <p:spPr>
          <a:xfrm>
            <a:off x="10128738" y="141962"/>
            <a:ext cx="2063261" cy="2893100"/>
          </a:xfrm>
          <a:prstGeom prst="rect">
            <a:avLst/>
          </a:prstGeom>
          <a:solidFill>
            <a:schemeClr val="accent6">
              <a:lumMod val="40000"/>
              <a:lumOff val="60000"/>
            </a:schemeClr>
          </a:solidFill>
        </p:spPr>
        <p:txBody>
          <a:bodyPr wrap="square" rtlCol="0">
            <a:spAutoFit/>
          </a:bodyPr>
          <a:lstStyle/>
          <a:p>
            <a:r>
              <a:rPr lang="zh-CN" altLang="en-US" sz="1400" dirty="0">
                <a:solidFill>
                  <a:srgbClr val="000000"/>
                </a:solidFill>
                <a:latin typeface="system-ui"/>
              </a:rPr>
              <a:t>以赛亚书</a:t>
            </a:r>
            <a:r>
              <a:rPr lang="en-US" altLang="zh-CN" sz="1400" dirty="0">
                <a:solidFill>
                  <a:srgbClr val="000000"/>
                </a:solidFill>
                <a:latin typeface="system-ui"/>
              </a:rPr>
              <a:t>26</a:t>
            </a:r>
            <a:r>
              <a:rPr lang="zh-CN" altLang="en-US" sz="1400" dirty="0">
                <a:solidFill>
                  <a:srgbClr val="000000"/>
                </a:solidFill>
                <a:latin typeface="system-ui"/>
              </a:rPr>
              <a:t>：</a:t>
            </a:r>
            <a:r>
              <a:rPr lang="en-US" altLang="zh-CN" sz="1400" dirty="0">
                <a:solidFill>
                  <a:srgbClr val="000000"/>
                </a:solidFill>
                <a:latin typeface="system-ui"/>
              </a:rPr>
              <a:t>3 </a:t>
            </a:r>
            <a:r>
              <a:rPr lang="zh-CN" altLang="en-US" sz="1400" dirty="0">
                <a:solidFill>
                  <a:srgbClr val="000000"/>
                </a:solidFill>
                <a:latin typeface="system-ui"/>
              </a:rPr>
              <a:t>坚 心 倚 赖 你 的 ， 你 必 保 守 他 十 分 平 安 ， 因 为 他 倚 靠 你 。 </a:t>
            </a:r>
            <a:r>
              <a:rPr lang="en-US" altLang="zh-CN" sz="1400" dirty="0">
                <a:solidFill>
                  <a:srgbClr val="000000"/>
                </a:solidFill>
                <a:latin typeface="system-ui"/>
              </a:rPr>
              <a:t>4 </a:t>
            </a:r>
            <a:r>
              <a:rPr lang="zh-CN" altLang="en-US" sz="1400" dirty="0">
                <a:solidFill>
                  <a:srgbClr val="000000"/>
                </a:solidFill>
                <a:latin typeface="system-ui"/>
              </a:rPr>
              <a:t>你 们 当 倚 靠 耶 和 华 直 到 永 远 ， 因 为 耶 和 华 是 永 久 的 磐 石 。 </a:t>
            </a:r>
            <a:r>
              <a:rPr lang="en-US" altLang="zh-CN" sz="1400" dirty="0">
                <a:solidFill>
                  <a:srgbClr val="000000"/>
                </a:solidFill>
                <a:latin typeface="system-ui"/>
              </a:rPr>
              <a:t>5 </a:t>
            </a:r>
            <a:r>
              <a:rPr lang="zh-CN" altLang="en-US" sz="1400" dirty="0">
                <a:solidFill>
                  <a:srgbClr val="000000"/>
                </a:solidFill>
                <a:latin typeface="system-ui"/>
              </a:rPr>
              <a:t>他 使 住 高 处 的 与 高 城 一 并 败 落 ， 将 城 拆 毁 ， 拆 平 ， 直 到 尘 埃 ，</a:t>
            </a:r>
            <a:r>
              <a:rPr lang="en-US" altLang="zh-CN" sz="1400" dirty="0">
                <a:solidFill>
                  <a:srgbClr val="000000"/>
                </a:solidFill>
                <a:latin typeface="system-ui"/>
              </a:rPr>
              <a:t>6 </a:t>
            </a:r>
            <a:r>
              <a:rPr lang="zh-CN" altLang="en-US" sz="1400" dirty="0">
                <a:solidFill>
                  <a:srgbClr val="000000"/>
                </a:solidFill>
                <a:latin typeface="system-ui"/>
              </a:rPr>
              <a:t>要 被 脚 践 踏 ， 就 是 被 困 苦 人 的 脚 和 穷 乏 人 的 脚 践 踏 。</a:t>
            </a:r>
            <a:endParaRPr lang="zh-TW" altLang="en-US" sz="1400" dirty="0">
              <a:solidFill>
                <a:srgbClr val="000000"/>
              </a:solidFill>
              <a:latin typeface="system-ui"/>
            </a:endParaRPr>
          </a:p>
        </p:txBody>
      </p:sp>
    </p:spTree>
    <p:extLst>
      <p:ext uri="{BB962C8B-B14F-4D97-AF65-F5344CB8AC3E}">
        <p14:creationId xmlns:p14="http://schemas.microsoft.com/office/powerpoint/2010/main" val="307047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sz="4400" dirty="0"/>
              <a:t>以赛亚书</a:t>
            </a:r>
            <a:r>
              <a:rPr lang="en-US" altLang="zh-CN" sz="4400" dirty="0"/>
              <a:t>2:1-4:1</a:t>
            </a:r>
            <a:r>
              <a:rPr lang="zh-CN" altLang="en-US" dirty="0"/>
              <a:t>的段落划分</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029275" y="1325563"/>
            <a:ext cx="9909658" cy="5386090"/>
          </a:xfrm>
          <a:prstGeom prst="rect">
            <a:avLst/>
          </a:prstGeom>
          <a:noFill/>
        </p:spPr>
        <p:txBody>
          <a:bodyPr wrap="square" rtlCol="0">
            <a:spAutoFit/>
          </a:bodyPr>
          <a:lstStyle/>
          <a:p>
            <a:r>
              <a:rPr lang="en-US" altLang="zh-CN" sz="3600" dirty="0"/>
              <a:t>	2:1 – 2:5 	</a:t>
            </a:r>
            <a:r>
              <a:rPr lang="zh-CN" altLang="en-US" sz="3600" b="1" dirty="0">
                <a:solidFill>
                  <a:srgbClr val="A24A0E"/>
                </a:solidFill>
              </a:rPr>
              <a:t>耶路撒冷末后日子的盼望</a:t>
            </a:r>
            <a:r>
              <a:rPr lang="zh-CN" altLang="en-US" sz="3600" dirty="0"/>
              <a:t>；</a:t>
            </a:r>
            <a:endParaRPr lang="en-US" altLang="zh-CN" sz="3600" dirty="0"/>
          </a:p>
          <a:p>
            <a:endParaRPr lang="en-US" altLang="zh-CN" sz="2400" dirty="0"/>
          </a:p>
          <a:p>
            <a:r>
              <a:rPr lang="en-US" altLang="zh-CN" sz="2400" dirty="0"/>
              <a:t>2:6 – 2:11 	</a:t>
            </a:r>
            <a:r>
              <a:rPr lang="zh-CN" altLang="en-US" sz="2400" dirty="0"/>
              <a:t>雅各家与世俗为友，</a:t>
            </a:r>
            <a:r>
              <a:rPr lang="zh-CN" altLang="en-US" sz="2400" b="1" dirty="0">
                <a:solidFill>
                  <a:srgbClr val="2F0BB5"/>
                </a:solidFill>
              </a:rPr>
              <a:t>自高之士</a:t>
            </a:r>
            <a:r>
              <a:rPr lang="zh-CN" altLang="en-US" sz="2400" dirty="0"/>
              <a:t>必降为卑，唯耶和华被尊崇；</a:t>
            </a:r>
            <a:endParaRPr lang="en-US" altLang="zh-CN" sz="2400" dirty="0"/>
          </a:p>
          <a:p>
            <a:endParaRPr lang="en-US" altLang="zh-CN" sz="3200" dirty="0"/>
          </a:p>
          <a:p>
            <a:r>
              <a:rPr lang="en-US" altLang="zh-CN" sz="3200" dirty="0"/>
              <a:t>	</a:t>
            </a:r>
            <a:r>
              <a:rPr lang="en-US" altLang="zh-CN" sz="3600" dirty="0"/>
              <a:t>2:12 – 2:21  </a:t>
            </a:r>
            <a:r>
              <a:rPr lang="zh-CN" altLang="en-US" sz="3600" b="1" dirty="0">
                <a:solidFill>
                  <a:srgbClr val="A24A0E"/>
                </a:solidFill>
              </a:rPr>
              <a:t>在那大而可畏的日子</a:t>
            </a:r>
            <a:r>
              <a:rPr lang="zh-CN" altLang="en-US" sz="3600" dirty="0"/>
              <a:t>；</a:t>
            </a:r>
            <a:endParaRPr lang="en-US" altLang="zh-CN" sz="3600" dirty="0"/>
          </a:p>
          <a:p>
            <a:endParaRPr lang="en-US" altLang="zh-CN" sz="2400" dirty="0"/>
          </a:p>
          <a:p>
            <a:r>
              <a:rPr lang="en-US" altLang="zh-CN" sz="2400" dirty="0"/>
              <a:t>2:22 – 3:7	</a:t>
            </a:r>
            <a:r>
              <a:rPr lang="zh-CN" altLang="en-US" sz="2400" dirty="0"/>
              <a:t>神将挪去犹大国众</a:t>
            </a:r>
            <a:r>
              <a:rPr lang="zh-CN" altLang="en-US" sz="2400" b="1" dirty="0">
                <a:solidFill>
                  <a:srgbClr val="2F0BB5"/>
                </a:solidFill>
              </a:rPr>
              <a:t>百姓</a:t>
            </a:r>
            <a:r>
              <a:rPr lang="zh-CN" altLang="en-US" sz="2400" dirty="0"/>
              <a:t>所倚靠的；</a:t>
            </a:r>
            <a:endParaRPr lang="en-US" altLang="zh-CN" sz="2400" dirty="0"/>
          </a:p>
          <a:p>
            <a:endParaRPr lang="en-US" sz="2400" dirty="0"/>
          </a:p>
          <a:p>
            <a:r>
              <a:rPr lang="en-US" sz="2400" dirty="0"/>
              <a:t>3:8 – 3:11	</a:t>
            </a:r>
            <a:r>
              <a:rPr lang="zh-CN" altLang="en-US" sz="2400" dirty="0"/>
              <a:t>犹大公然炫耀自己的罪恶，人将按自己所行的受报；</a:t>
            </a:r>
            <a:endParaRPr lang="en-US" altLang="zh-CN" sz="2400" dirty="0"/>
          </a:p>
          <a:p>
            <a:endParaRPr lang="en-US" altLang="zh-CN" sz="2400" dirty="0"/>
          </a:p>
          <a:p>
            <a:r>
              <a:rPr lang="en-US" altLang="zh-CN" sz="2400" dirty="0"/>
              <a:t>3:12 – 3:15	</a:t>
            </a:r>
            <a:r>
              <a:rPr lang="zh-CN" altLang="en-US" sz="2400" dirty="0"/>
              <a:t>误导人、欺压人的</a:t>
            </a:r>
            <a:r>
              <a:rPr lang="zh-CN" altLang="en-US" sz="2400" b="1" dirty="0">
                <a:solidFill>
                  <a:srgbClr val="2F0BB5"/>
                </a:solidFill>
              </a:rPr>
              <a:t>领袖</a:t>
            </a:r>
            <a:r>
              <a:rPr lang="zh-CN" altLang="en-US" sz="2400" dirty="0"/>
              <a:t>难逃审判；</a:t>
            </a:r>
            <a:endParaRPr lang="en-US" altLang="zh-CN" sz="2400" dirty="0"/>
          </a:p>
          <a:p>
            <a:endParaRPr lang="en-US" altLang="zh-CN" sz="2400" dirty="0"/>
          </a:p>
          <a:p>
            <a:r>
              <a:rPr lang="en-US" altLang="zh-CN" sz="2400" dirty="0"/>
              <a:t>3:16 – 4:1	</a:t>
            </a:r>
            <a:r>
              <a:rPr lang="zh-CN" altLang="en-US" sz="2400" b="1" dirty="0">
                <a:solidFill>
                  <a:srgbClr val="2F0BB5"/>
                </a:solidFill>
              </a:rPr>
              <a:t>百姓</a:t>
            </a:r>
            <a:r>
              <a:rPr lang="zh-CN" altLang="en-US" sz="2400" dirty="0"/>
              <a:t>追求世俗享乐，将要失去安乐</a:t>
            </a:r>
            <a:endParaRPr lang="en-US" sz="2400" dirty="0"/>
          </a:p>
        </p:txBody>
      </p:sp>
    </p:spTree>
    <p:extLst>
      <p:ext uri="{BB962C8B-B14F-4D97-AF65-F5344CB8AC3E}">
        <p14:creationId xmlns:p14="http://schemas.microsoft.com/office/powerpoint/2010/main" val="624867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70" y="-166905"/>
            <a:ext cx="11936061" cy="1325563"/>
          </a:xfrm>
        </p:spPr>
        <p:txBody>
          <a:bodyPr/>
          <a:lstStyle/>
          <a:p>
            <a:pPr algn="ctr"/>
            <a:r>
              <a:rPr lang="zh-CN" altLang="en-US" dirty="0"/>
              <a:t>以赛亚书</a:t>
            </a:r>
            <a:r>
              <a:rPr lang="en-US" altLang="zh-CN" sz="4400" dirty="0"/>
              <a:t>2:22 – 3:7</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27969" y="819988"/>
            <a:ext cx="5270893" cy="5909310"/>
          </a:xfrm>
          <a:prstGeom prst="rect">
            <a:avLst/>
          </a:prstGeom>
          <a:noFill/>
        </p:spPr>
        <p:txBody>
          <a:bodyPr wrap="squar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22 </a:t>
            </a:r>
            <a:r>
              <a:rPr lang="zh-CN" altLang="en-US" sz="2000" b="0" i="0" dirty="0">
                <a:solidFill>
                  <a:srgbClr val="3D3D3D"/>
                </a:solidFill>
                <a:effectLst/>
                <a:latin typeface="FangSong" panose="02010609060101010101" pitchFamily="49" charset="-122"/>
                <a:ea typeface="FangSong" panose="02010609060101010101" pitchFamily="49" charset="-122"/>
              </a:rPr>
              <a:t>你们</a:t>
            </a:r>
            <a:r>
              <a:rPr lang="zh-CN" altLang="en-US" sz="2000" b="1" i="0" dirty="0">
                <a:solidFill>
                  <a:srgbClr val="2F0BB5"/>
                </a:solidFill>
                <a:effectLst/>
                <a:latin typeface="FangSong" panose="02010609060101010101" pitchFamily="49" charset="-122"/>
                <a:ea typeface="FangSong" panose="02010609060101010101" pitchFamily="49" charset="-122"/>
              </a:rPr>
              <a:t>休要倚靠世人</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他鼻孔里不过有气息，</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他在一切事上可算什么呢？</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a:t>
            </a:r>
            <a:r>
              <a:rPr lang="zh-CN" altLang="en-US" sz="2000" b="0" i="0" dirty="0">
                <a:solidFill>
                  <a:srgbClr val="3D3D3D"/>
                </a:solidFill>
                <a:effectLst/>
                <a:latin typeface="FangSong" panose="02010609060101010101" pitchFamily="49" charset="-122"/>
                <a:ea typeface="FangSong" panose="02010609060101010101" pitchFamily="49" charset="-122"/>
              </a:rPr>
              <a:t>主万军之耶和华从耶路撒冷和犹大，</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除掉</a:t>
            </a:r>
            <a:r>
              <a:rPr lang="zh-CN" altLang="en-US" sz="2000" b="0" i="0" dirty="0">
                <a:solidFill>
                  <a:srgbClr val="3D3D3D"/>
                </a:solidFill>
                <a:effectLst/>
                <a:latin typeface="FangSong" panose="02010609060101010101" pitchFamily="49" charset="-122"/>
                <a:ea typeface="FangSong" panose="02010609060101010101" pitchFamily="49" charset="-122"/>
              </a:rPr>
              <a:t>众人所倚靠的，所仗赖的，</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就是所倚靠的粮，所仗赖的水，</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 </a:t>
            </a:r>
            <a:r>
              <a:rPr lang="zh-CN" altLang="en-US" sz="2000" b="1" i="0" dirty="0">
                <a:solidFill>
                  <a:srgbClr val="2F0BB5"/>
                </a:solidFill>
                <a:effectLst/>
                <a:latin typeface="FangSong" panose="02010609060101010101" pitchFamily="49" charset="-122"/>
                <a:ea typeface="FangSong" panose="02010609060101010101" pitchFamily="49" charset="-122"/>
              </a:rPr>
              <a:t>除掉</a:t>
            </a:r>
            <a:r>
              <a:rPr lang="zh-CN" altLang="en-US" sz="2000" b="0" i="0" dirty="0">
                <a:solidFill>
                  <a:srgbClr val="3D3D3D"/>
                </a:solidFill>
                <a:effectLst/>
                <a:latin typeface="FangSong" panose="02010609060101010101" pitchFamily="49" charset="-122"/>
                <a:ea typeface="FangSong" panose="02010609060101010101" pitchFamily="49" charset="-122"/>
              </a:rPr>
              <a:t>勇士和战士、</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审判官和先知、</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占卜的和长老、</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3 </a:t>
            </a:r>
            <a:r>
              <a:rPr lang="zh-CN" altLang="en-US" sz="2000" b="0" i="0" dirty="0">
                <a:solidFill>
                  <a:srgbClr val="3D3D3D"/>
                </a:solidFill>
                <a:effectLst/>
                <a:latin typeface="FangSong" panose="02010609060101010101" pitchFamily="49" charset="-122"/>
                <a:ea typeface="FangSong" panose="02010609060101010101" pitchFamily="49" charset="-122"/>
              </a:rPr>
              <a:t>五十夫长和尊贵人、</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谋士和有巧艺的，</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以及妙行法术的。</a:t>
            </a:r>
            <a:endParaRPr lang="zh-TW" altLang="en-US" sz="2000" b="0" i="0" dirty="0">
              <a:solidFill>
                <a:srgbClr val="000000"/>
              </a:solidFill>
              <a:effectLst/>
              <a:latin typeface="FangSong" panose="02010609060101010101" pitchFamily="49" charset="-122"/>
              <a:ea typeface="FangSong" panose="02010609060101010101" pitchFamily="49" charset="-122"/>
            </a:endParaRPr>
          </a:p>
          <a:p>
            <a:endParaRPr lang="en-US" dirty="0"/>
          </a:p>
        </p:txBody>
      </p:sp>
      <p:sp>
        <p:nvSpPr>
          <p:cNvPr id="3" name="TextBox 2">
            <a:extLst>
              <a:ext uri="{FF2B5EF4-FFF2-40B4-BE49-F238E27FC236}">
                <a16:creationId xmlns:a16="http://schemas.microsoft.com/office/drawing/2014/main" id="{098F5176-F13E-76A8-0791-41DD8CCFD1CB}"/>
              </a:ext>
            </a:extLst>
          </p:cNvPr>
          <p:cNvSpPr txBox="1"/>
          <p:nvPr/>
        </p:nvSpPr>
        <p:spPr>
          <a:xfrm>
            <a:off x="4962989" y="759950"/>
            <a:ext cx="4750018" cy="6041269"/>
          </a:xfrm>
          <a:prstGeom prst="rect">
            <a:avLst/>
          </a:prstGeom>
          <a:noFill/>
        </p:spPr>
        <p:txBody>
          <a:bodyPr wrap="non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4 </a:t>
            </a:r>
            <a:r>
              <a:rPr lang="zh-CN" altLang="en-US" sz="2000" b="0" i="0" dirty="0">
                <a:solidFill>
                  <a:srgbClr val="3D3D3D"/>
                </a:solidFill>
                <a:effectLst/>
                <a:latin typeface="FangSong" panose="02010609060101010101" pitchFamily="49" charset="-122"/>
                <a:ea typeface="FangSong" panose="02010609060101010101" pitchFamily="49" charset="-122"/>
              </a:rPr>
              <a:t>主说，我必使孩童作他们的首领，</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使婴孩辖管他们。</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5 </a:t>
            </a:r>
            <a:r>
              <a:rPr lang="zh-CN" altLang="en-US" sz="2000" b="0" i="0" dirty="0">
                <a:solidFill>
                  <a:srgbClr val="3D3D3D"/>
                </a:solidFill>
                <a:effectLst/>
                <a:latin typeface="FangSong" panose="02010609060101010101" pitchFamily="49" charset="-122"/>
                <a:ea typeface="FangSong" panose="02010609060101010101" pitchFamily="49" charset="-122"/>
              </a:rPr>
              <a:t>百姓要彼此欺压，</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各人受邻舍的欺压；</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少年人必侮慢老年人，</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卑贱人必侮慢尊贵人。</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6 </a:t>
            </a:r>
            <a:r>
              <a:rPr lang="zh-CN" altLang="en-US" sz="2000" b="0" i="0" dirty="0">
                <a:solidFill>
                  <a:srgbClr val="3D3D3D"/>
                </a:solidFill>
                <a:effectLst/>
                <a:latin typeface="FangSong" panose="02010609060101010101" pitchFamily="49" charset="-122"/>
                <a:ea typeface="FangSong" panose="02010609060101010101" pitchFamily="49" charset="-122"/>
              </a:rPr>
              <a:t>人在父家拉住弟兄说：</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“你有衣服，可以作我们的官长，</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这败落的事归在你手下吧！ ”</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7 </a:t>
            </a:r>
            <a:r>
              <a:rPr lang="zh-CN" altLang="en-US" sz="2000" b="0" i="0" dirty="0">
                <a:solidFill>
                  <a:srgbClr val="3D3D3D"/>
                </a:solidFill>
                <a:effectLst/>
                <a:latin typeface="FangSong" panose="02010609060101010101" pitchFamily="49" charset="-122"/>
                <a:ea typeface="FangSong" panose="02010609060101010101" pitchFamily="49" charset="-122"/>
              </a:rPr>
              <a:t>那时他必扬声说：</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“我不作医治你们的人，</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因我家中没有粮食，也没有衣服，</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你们不可立我作百姓的官长。 ”</a:t>
            </a:r>
            <a:endParaRPr lang="en-US" dirty="0"/>
          </a:p>
        </p:txBody>
      </p:sp>
      <p:sp>
        <p:nvSpPr>
          <p:cNvPr id="6" name="TextBox 5">
            <a:extLst>
              <a:ext uri="{FF2B5EF4-FFF2-40B4-BE49-F238E27FC236}">
                <a16:creationId xmlns:a16="http://schemas.microsoft.com/office/drawing/2014/main" id="{34739CAA-9569-AC93-A25B-DD079C61027D}"/>
              </a:ext>
            </a:extLst>
          </p:cNvPr>
          <p:cNvSpPr txBox="1"/>
          <p:nvPr/>
        </p:nvSpPr>
        <p:spPr>
          <a:xfrm>
            <a:off x="4178460" y="2812648"/>
            <a:ext cx="1220402" cy="1384995"/>
          </a:xfrm>
          <a:prstGeom prst="rect">
            <a:avLst/>
          </a:prstGeom>
          <a:solidFill>
            <a:schemeClr val="accent6">
              <a:lumMod val="40000"/>
              <a:lumOff val="60000"/>
            </a:schemeClr>
          </a:solidFill>
        </p:spPr>
        <p:txBody>
          <a:bodyPr wrap="square" rtlCol="0">
            <a:spAutoFit/>
          </a:bodyPr>
          <a:lstStyle/>
          <a:p>
            <a:r>
              <a:rPr lang="zh-CN" altLang="en-US" sz="1400" dirty="0">
                <a:solidFill>
                  <a:srgbClr val="000000"/>
                </a:solidFill>
                <a:latin typeface="system-ui"/>
              </a:rPr>
              <a:t>约翰福音</a:t>
            </a:r>
            <a:r>
              <a:rPr lang="en-US" altLang="zh-CN" sz="1400" dirty="0">
                <a:solidFill>
                  <a:srgbClr val="000000"/>
                </a:solidFill>
                <a:latin typeface="system-ui"/>
              </a:rPr>
              <a:t>4</a:t>
            </a:r>
            <a:r>
              <a:rPr lang="zh-CN" altLang="en-US" sz="1400" dirty="0">
                <a:solidFill>
                  <a:srgbClr val="000000"/>
                </a:solidFill>
                <a:latin typeface="system-ui"/>
              </a:rPr>
              <a:t>：</a:t>
            </a:r>
            <a:r>
              <a:rPr lang="en-US" altLang="zh-CN" sz="1400" dirty="0">
                <a:solidFill>
                  <a:srgbClr val="000000"/>
                </a:solidFill>
                <a:latin typeface="system-ui"/>
              </a:rPr>
              <a:t>34 </a:t>
            </a:r>
            <a:r>
              <a:rPr lang="zh-CN" altLang="en-US" sz="1400" dirty="0">
                <a:solidFill>
                  <a:srgbClr val="000000"/>
                </a:solidFill>
                <a:latin typeface="system-ui"/>
              </a:rPr>
              <a:t>耶稣说： “我的</a:t>
            </a:r>
            <a:r>
              <a:rPr lang="zh-CN" altLang="en-US" sz="1400" b="1" dirty="0">
                <a:solidFill>
                  <a:srgbClr val="000000"/>
                </a:solidFill>
                <a:latin typeface="system-ui"/>
              </a:rPr>
              <a:t>食物</a:t>
            </a:r>
            <a:r>
              <a:rPr lang="zh-CN" altLang="en-US" sz="1400" dirty="0">
                <a:solidFill>
                  <a:srgbClr val="000000"/>
                </a:solidFill>
                <a:latin typeface="system-ui"/>
              </a:rPr>
              <a:t>就是</a:t>
            </a:r>
            <a:r>
              <a:rPr lang="zh-CN" altLang="en-US" sz="1400" b="1" dirty="0">
                <a:solidFill>
                  <a:srgbClr val="000000"/>
                </a:solidFill>
                <a:latin typeface="system-ui"/>
              </a:rPr>
              <a:t>遵行差我来者的旨意，做成他的工</a:t>
            </a:r>
            <a:r>
              <a:rPr lang="zh-CN" altLang="en-US" sz="1400" dirty="0">
                <a:solidFill>
                  <a:srgbClr val="000000"/>
                </a:solidFill>
                <a:latin typeface="system-ui"/>
              </a:rPr>
              <a:t>。</a:t>
            </a:r>
            <a:endParaRPr lang="en-US" altLang="zh-CN" sz="1400" dirty="0">
              <a:solidFill>
                <a:srgbClr val="000000"/>
              </a:solidFill>
              <a:latin typeface="system-ui"/>
            </a:endParaRPr>
          </a:p>
        </p:txBody>
      </p:sp>
      <p:sp>
        <p:nvSpPr>
          <p:cNvPr id="7" name="Speech Bubble: Rectangle with Corners Rounded 6">
            <a:extLst>
              <a:ext uri="{FF2B5EF4-FFF2-40B4-BE49-F238E27FC236}">
                <a16:creationId xmlns:a16="http://schemas.microsoft.com/office/drawing/2014/main" id="{63C0D0C3-F582-8F74-8DA8-920CC4598926}"/>
              </a:ext>
            </a:extLst>
          </p:cNvPr>
          <p:cNvSpPr/>
          <p:nvPr/>
        </p:nvSpPr>
        <p:spPr>
          <a:xfrm>
            <a:off x="9375495" y="4704242"/>
            <a:ext cx="2816506" cy="1188929"/>
          </a:xfrm>
          <a:prstGeom prst="wedgeRoundRectCallout">
            <a:avLst>
              <a:gd name="adj1" fmla="val -59825"/>
              <a:gd name="adj2" fmla="val -378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神将挪去百姓所倚靠的</a:t>
            </a:r>
            <a:endParaRPr lang="en-US" dirty="0"/>
          </a:p>
        </p:txBody>
      </p:sp>
    </p:spTree>
    <p:extLst>
      <p:ext uri="{BB962C8B-B14F-4D97-AF65-F5344CB8AC3E}">
        <p14:creationId xmlns:p14="http://schemas.microsoft.com/office/powerpoint/2010/main" val="371667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sz="4400" dirty="0"/>
              <a:t>以赛亚书</a:t>
            </a:r>
            <a:r>
              <a:rPr lang="en-US" altLang="zh-CN" sz="4400" dirty="0"/>
              <a:t>2:1-4:1</a:t>
            </a:r>
            <a:r>
              <a:rPr lang="zh-CN" altLang="en-US" dirty="0"/>
              <a:t>的段落划分</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753004" y="948425"/>
            <a:ext cx="11438996" cy="5816977"/>
          </a:xfrm>
          <a:prstGeom prst="rect">
            <a:avLst/>
          </a:prstGeom>
          <a:noFill/>
        </p:spPr>
        <p:txBody>
          <a:bodyPr wrap="square" rtlCol="0">
            <a:spAutoFit/>
          </a:bodyPr>
          <a:lstStyle/>
          <a:p>
            <a:r>
              <a:rPr lang="en-US" altLang="zh-CN" sz="2400" dirty="0"/>
              <a:t>2:1 – 2:5 	</a:t>
            </a:r>
            <a:r>
              <a:rPr lang="zh-CN" altLang="en-US" sz="2400" b="1" dirty="0">
                <a:solidFill>
                  <a:srgbClr val="A24A0E"/>
                </a:solidFill>
              </a:rPr>
              <a:t>耶路撒冷末后日子的盼望</a:t>
            </a:r>
            <a:r>
              <a:rPr lang="zh-CN" altLang="en-US" sz="2400" dirty="0"/>
              <a:t>；</a:t>
            </a:r>
            <a:endParaRPr lang="en-US" altLang="zh-CN" sz="2400" dirty="0"/>
          </a:p>
          <a:p>
            <a:endParaRPr lang="en-US" altLang="zh-CN" sz="2400" dirty="0"/>
          </a:p>
          <a:p>
            <a:r>
              <a:rPr lang="en-US" altLang="zh-CN" sz="2400" dirty="0"/>
              <a:t>	</a:t>
            </a:r>
            <a:r>
              <a:rPr lang="en-US" altLang="zh-CN" sz="3600" dirty="0"/>
              <a:t>2:6 – 2:11 	</a:t>
            </a:r>
            <a:r>
              <a:rPr lang="zh-CN" altLang="en-US" sz="3600" dirty="0"/>
              <a:t>雅各家与世俗为友，</a:t>
            </a:r>
            <a:r>
              <a:rPr lang="zh-CN" altLang="en-US" sz="3600" b="1" dirty="0">
                <a:solidFill>
                  <a:srgbClr val="2F0BB5"/>
                </a:solidFill>
              </a:rPr>
              <a:t>自高之士</a:t>
            </a:r>
            <a:r>
              <a:rPr lang="zh-CN" altLang="en-US" sz="3600" dirty="0"/>
              <a:t>必降为卑，唯耶和华被尊崇</a:t>
            </a:r>
            <a:r>
              <a:rPr lang="zh-CN" altLang="en-US" sz="2400" dirty="0"/>
              <a:t>；</a:t>
            </a:r>
            <a:endParaRPr lang="en-US" altLang="zh-CN" sz="2400" dirty="0"/>
          </a:p>
          <a:p>
            <a:endParaRPr lang="en-US" altLang="zh-CN" sz="2400" dirty="0"/>
          </a:p>
          <a:p>
            <a:r>
              <a:rPr lang="en-US" altLang="zh-CN" sz="2400" dirty="0"/>
              <a:t>2:12 – 2:21	</a:t>
            </a:r>
            <a:r>
              <a:rPr lang="zh-CN" altLang="en-US" sz="2400" b="1" dirty="0">
                <a:solidFill>
                  <a:srgbClr val="A24A0E"/>
                </a:solidFill>
              </a:rPr>
              <a:t>在那大而可畏的日子</a:t>
            </a:r>
            <a:r>
              <a:rPr lang="zh-CN" altLang="en-US" sz="2400" dirty="0"/>
              <a:t>；</a:t>
            </a:r>
            <a:endParaRPr lang="en-US" altLang="zh-CN" sz="2400" dirty="0"/>
          </a:p>
          <a:p>
            <a:endParaRPr lang="en-US" altLang="zh-CN" sz="2400" dirty="0"/>
          </a:p>
          <a:p>
            <a:r>
              <a:rPr lang="en-US" altLang="zh-CN" sz="2400" dirty="0"/>
              <a:t>	</a:t>
            </a:r>
            <a:r>
              <a:rPr lang="en-US" altLang="zh-CN" sz="3600" dirty="0"/>
              <a:t>2:22 – 3:7	</a:t>
            </a:r>
            <a:r>
              <a:rPr lang="zh-CN" altLang="en-US" sz="3600" dirty="0"/>
              <a:t>神将挪去犹大国众</a:t>
            </a:r>
            <a:r>
              <a:rPr lang="zh-CN" altLang="en-US" sz="3600" b="1" dirty="0">
                <a:solidFill>
                  <a:srgbClr val="2F0BB5"/>
                </a:solidFill>
              </a:rPr>
              <a:t>百姓</a:t>
            </a:r>
            <a:r>
              <a:rPr lang="zh-CN" altLang="en-US" sz="3600" dirty="0"/>
              <a:t>所倚靠的；</a:t>
            </a:r>
            <a:endParaRPr lang="en-US" altLang="zh-CN" sz="3600" dirty="0"/>
          </a:p>
          <a:p>
            <a:endParaRPr lang="en-US" sz="2400" dirty="0"/>
          </a:p>
          <a:p>
            <a:r>
              <a:rPr lang="en-US" sz="2400" dirty="0"/>
              <a:t>3:8 – 3:11	</a:t>
            </a:r>
            <a:r>
              <a:rPr lang="zh-CN" altLang="en-US" sz="2400" dirty="0"/>
              <a:t>犹大公然炫耀自己的罪恶，人将按自己所行的受报；</a:t>
            </a:r>
            <a:endParaRPr lang="en-US" altLang="zh-CN" sz="2400" dirty="0"/>
          </a:p>
          <a:p>
            <a:endParaRPr lang="en-US" altLang="zh-CN" sz="2400" dirty="0"/>
          </a:p>
          <a:p>
            <a:r>
              <a:rPr lang="en-US" altLang="zh-CN" sz="2400" dirty="0"/>
              <a:t>3:12 – 3:15	</a:t>
            </a:r>
            <a:r>
              <a:rPr lang="zh-CN" altLang="en-US" sz="2400" dirty="0"/>
              <a:t>误导人、欺压人的</a:t>
            </a:r>
            <a:r>
              <a:rPr lang="zh-CN" altLang="en-US" sz="2400" b="1" dirty="0">
                <a:solidFill>
                  <a:srgbClr val="2F0BB5"/>
                </a:solidFill>
              </a:rPr>
              <a:t>领袖</a:t>
            </a:r>
            <a:r>
              <a:rPr lang="zh-CN" altLang="en-US" sz="2400" dirty="0"/>
              <a:t>难逃审判；</a:t>
            </a:r>
            <a:endParaRPr lang="en-US" altLang="zh-CN" sz="2400" dirty="0"/>
          </a:p>
          <a:p>
            <a:endParaRPr lang="en-US" altLang="zh-CN" sz="2400" dirty="0"/>
          </a:p>
          <a:p>
            <a:r>
              <a:rPr lang="en-US" altLang="zh-CN" sz="2400" dirty="0"/>
              <a:t>3:16 – 4:1	</a:t>
            </a:r>
            <a:r>
              <a:rPr lang="zh-CN" altLang="en-US" sz="2400" b="1" dirty="0">
                <a:solidFill>
                  <a:srgbClr val="2F0BB5"/>
                </a:solidFill>
              </a:rPr>
              <a:t>百姓</a:t>
            </a:r>
            <a:r>
              <a:rPr lang="zh-CN" altLang="en-US" sz="2400" dirty="0"/>
              <a:t>追求世俗享乐，将要失去安乐</a:t>
            </a:r>
            <a:endParaRPr lang="en-US" sz="2400" dirty="0"/>
          </a:p>
        </p:txBody>
      </p:sp>
    </p:spTree>
    <p:extLst>
      <p:ext uri="{BB962C8B-B14F-4D97-AF65-F5344CB8AC3E}">
        <p14:creationId xmlns:p14="http://schemas.microsoft.com/office/powerpoint/2010/main" val="4079730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6673</TotalTime>
  <Words>11308</Words>
  <Application>Microsoft Office PowerPoint</Application>
  <PresentationFormat>Widescreen</PresentationFormat>
  <Paragraphs>509</Paragraphs>
  <Slides>13</Slides>
  <Notes>13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FangSong</vt:lpstr>
      <vt:lpstr>system-ui</vt:lpstr>
      <vt:lpstr>Trebuchet</vt:lpstr>
      <vt:lpstr>Arial</vt:lpstr>
      <vt:lpstr>Calibri</vt:lpstr>
      <vt:lpstr>Calibri Light</vt:lpstr>
      <vt:lpstr>Roboto</vt:lpstr>
      <vt:lpstr>Wingdings</vt:lpstr>
      <vt:lpstr>Office Theme</vt:lpstr>
      <vt:lpstr>Office Theme</vt:lpstr>
      <vt:lpstr>《以赛亚书》查经</vt:lpstr>
      <vt:lpstr>以赛亚书第一部分（1-39章）的结构</vt:lpstr>
      <vt:lpstr>以赛亚书2:1-4:1的段落划分</vt:lpstr>
      <vt:lpstr>以赛亚书2:1 – 2:5 </vt:lpstr>
      <vt:lpstr>以赛亚书2:6 – 2:11 </vt:lpstr>
      <vt:lpstr>以赛亚书2:12 – 2:21</vt:lpstr>
      <vt:lpstr>以赛亚书2:1-4:1的段落划分</vt:lpstr>
      <vt:lpstr>以赛亚书2:22 – 3:7</vt:lpstr>
      <vt:lpstr>以赛亚书2:1-4:1的段落划分</vt:lpstr>
      <vt:lpstr>以赛亚书3:8 – 3:11</vt:lpstr>
      <vt:lpstr>以赛亚书3:12 – 3:15</vt:lpstr>
      <vt:lpstr>以赛亚书3:16 – 4:1</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Qian</dc:creator>
  <cp:lastModifiedBy>Jing J Wang (Nokia)</cp:lastModifiedBy>
  <cp:revision>1086</cp:revision>
  <cp:lastPrinted>2023-03-17T12:54:32Z</cp:lastPrinted>
  <dcterms:created xsi:type="dcterms:W3CDTF">2023-03-04T01:35:06Z</dcterms:created>
  <dcterms:modified xsi:type="dcterms:W3CDTF">2023-05-13T00:48:05Z</dcterms:modified>
</cp:coreProperties>
</file>