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y="6858000" cx="12192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7.xml"/><Relationship Id="rId11" Type="http://schemas.openxmlformats.org/officeDocument/2006/relationships/slide" Target="slides/slide8.xml"/><Relationship Id="rId22" Type="http://schemas.openxmlformats.org/officeDocument/2006/relationships/slide" Target="slides/slide19.xml"/><Relationship Id="rId10" Type="http://schemas.openxmlformats.org/officeDocument/2006/relationships/slide" Target="slides/slide7.xml"/><Relationship Id="rId21" Type="http://schemas.openxmlformats.org/officeDocument/2006/relationships/slide" Target="slides/slide18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23" Type="http://schemas.openxmlformats.org/officeDocument/2006/relationships/slide" Target="slides/slide20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6" Type="http://schemas.openxmlformats.org/officeDocument/2006/relationships/slide" Target="slides/slide3.xml"/><Relationship Id="rId18" Type="http://schemas.openxmlformats.org/officeDocument/2006/relationships/slide" Target="slides/slide15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B8088-90C3-CA60-7C38-79EFBF2B2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675FC2-4585-453A-481C-8160C7A22F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2E928-4EC7-E34B-6934-13B6333E8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3BD4-8569-483A-A97F-76378FC7FB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3F263-CDB4-0ADF-766E-ECCA1E9FD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63F3C-87AC-FA8F-234F-CBC0B15A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9BEB3-2CED-9DB2-3984-1DFE975E3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5D7E73-4C90-1F65-A1B4-F12098930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3DD06-B662-A7C8-47AA-F4BAD35D3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3BD4-8569-483A-A97F-76378FC7FB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2E3E8-BE73-1050-BB40-457DC1ECB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12577-DCF7-F792-570E-65FB0E20B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2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AFE16B-15EC-C4EB-313D-D9A2BFC5DD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24B932-2F84-4581-BB97-AFAEFC21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96C01-BDCD-DC44-27A2-A9C037C66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3BD4-8569-483A-A97F-76378FC7FB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DEADE-FAE0-FFA7-31D0-957F7C750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9F472-59D7-0994-24A3-B291CBC3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0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3D676-73F9-51C3-01BF-FC5F80EEA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95F3C-CD18-4493-52F4-82C966D51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B4FE2-C808-9FEF-4DED-1E9246F36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3BD4-8569-483A-A97F-76378FC7FB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7F29B-F7E9-2BB8-01C5-1D326C19C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9009C-84D7-EB7C-F865-8765FFD2E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6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5CD2E-F5D8-3505-4033-F8A7DB979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D2970-9986-6540-F85F-B23FE2CBC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DAE13-D5A1-C6D5-C267-F462F542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3BD4-8569-483A-A97F-76378FC7FB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A1487-BF1F-D087-3E12-B1640464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A240F-0724-28E5-A1CD-71AAF5381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27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24F47-B0AD-81DC-93E7-079FBF3FD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6C830-F39E-48EF-8F82-DBAA089414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708A1E-52B1-690B-0761-81B476E8D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D9E0C-13BF-F061-80F6-4C46ED4E8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3BD4-8569-483A-A97F-76378FC7FB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E62CC-9A13-3D2B-978E-96923B89F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99B86-1C22-4C5A-BA6D-43E178266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02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75486-A4B4-454A-B54F-68FCFB168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937D3-42FF-4D7A-BACD-FC722FAC2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CEEAEE-69BE-00C4-F73E-289929807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A21D54-8AA4-E39B-5774-21ADEFBD5A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9716E4-E007-930A-A252-5BC02F1A9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E7B239-C0DD-B012-9F06-D739AF5F1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3BD4-8569-483A-A97F-76378FC7FB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EA2A9-4C80-386C-1DE5-8C9A000E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59F735-2474-A7AB-EEE7-0C46C6751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2ABCF-7FE6-1377-9918-26A97BE09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50270C-B871-7487-B592-67D8483C5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3BD4-8569-483A-A97F-76378FC7FB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903C5A-FB5E-F2C7-EF04-A0A958483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B71494-40A5-C75C-16CE-F767807CE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7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988FDB-8D40-6DBA-9B3C-C45B967ED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3BD4-8569-483A-A97F-76378FC7FB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4AB569-5CDD-8E11-E42F-8DF8C5C2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79AB2-AA9F-E906-E79C-5C84DCF8A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7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81902-CC93-24A7-0A3E-0105EF923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E0F00-E5D2-B28C-8E03-36F5ECD82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B4E4C-6E03-8A2E-D256-A0694A3A5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5354FC-6FCF-CAF1-2568-B9D684538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3BD4-8569-483A-A97F-76378FC7FB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D0496D-FBAF-1F2A-8EDF-FD8CABE3F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7F2FC-0A4A-99C7-83BD-6DB5B7533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00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60C91-B3F1-280E-DFB5-A11A89F17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CCE92D-8C8B-B0BD-B324-9405A35E05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11FB5-5E29-D53A-4822-10842FAE4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CA531C-5F3B-56D6-96EA-C400C3B57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3BD4-8569-483A-A97F-76378FC7FB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793E8-A857-BED6-0AEF-EEB321575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CA3DB9-8E3F-4E73-7AA8-7C2499AD3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8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AC436B-C0BB-C14D-C7D9-8AEFF590A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9A83C-6B0A-8B6E-45D2-CCAFD256D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129C9-6F68-CFF8-124C-E1B7B7B2E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73BD4-8569-483A-A97F-76378FC7FB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58774-04CC-F2B0-249C-0DB86CB2C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6C8B2-D746-1E5D-F3EC-9410ED1717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2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studytools.com/cuvs/yisaiyashu/53-11.html" TargetMode="External"/><Relationship Id="rId2" Type="http://schemas.openxmlformats.org/officeDocument/2006/relationships/hyperlink" Target="https://www.biblestudytools.com/cuvs/yisaiyashu/53-10.html" TargetMode="Externa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d.bible/bible/verse/isa.2.4.rcuv_s_s" TargetMode="External"/><Relationship Id="rId2" Type="http://schemas.openxmlformats.org/officeDocument/2006/relationships/hyperlink" Target="https://www.gotquestions.org/thousand-year-reign-Christ.html" TargetMode="Externa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romans/8-18.htm" TargetMode="External"/><Relationship Id="rId2" Type="http://schemas.openxmlformats.org/officeDocument/2006/relationships/hyperlink" Target="https://www.youtube.com/watch?v=8GN5SN1yrn8" TargetMode="Externa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judges/2-19.htm" TargetMode="External"/><Relationship Id="rId2" Type="http://schemas.openxmlformats.org/officeDocument/2006/relationships/hyperlink" Target="https://cnbible.com/judges/2-18.htm" TargetMode="Externa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deuteronomy/17-20.htm" TargetMode="External"/><Relationship Id="rId3" Type="http://schemas.openxmlformats.org/officeDocument/2006/relationships/hyperlink" Target="https://cnbible.com/deuteronomy/17-15.htm" TargetMode="External"/><Relationship Id="rId7" Type="http://schemas.openxmlformats.org/officeDocument/2006/relationships/hyperlink" Target="https://cnbible.com/deuteronomy/17-19.htm" TargetMode="External"/><Relationship Id="rId2" Type="http://schemas.openxmlformats.org/officeDocument/2006/relationships/hyperlink" Target="https://cnbible.com/deuteronomy/17-14.htm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cnbible.com/deuteronomy/17-18.htm" TargetMode="External"/><Relationship Id="rId5" Type="http://schemas.openxmlformats.org/officeDocument/2006/relationships/hyperlink" Target="https://cnbible.com/deuteronomy/17-17.htm" TargetMode="External"/><Relationship Id="rId4" Type="http://schemas.openxmlformats.org/officeDocument/2006/relationships/hyperlink" Target="https://cnbible.com/deuteronomy/17-16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zh-CN"/>
              <a:t>《以赛亚书》查经</a:t>
            </a:r>
            <a:endParaRPr/>
          </a:p>
        </p:txBody>
      </p:sp>
      <p:sp>
        <p:nvSpPr>
          <p:cNvPr id="28" name="Google Shape;28;p1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zh-CN"/>
              <a:t>以赛亚书简介及历史背景（中）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26" y="220081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神在祂子民中设立领袖的历史背景和功用</a:t>
            </a:r>
            <a:br>
              <a:rPr lang="en-US" altLang="zh-CN" dirty="0"/>
            </a:br>
            <a:r>
              <a:rPr lang="zh-CN" altLang="en-US" dirty="0"/>
              <a:t>从士师时代到王国时代的过渡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137752" y="1598454"/>
            <a:ext cx="119360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列王却常常不是好牧人 </a:t>
            </a:r>
            <a:r>
              <a:rPr lang="en-US" altLang="zh-CN" dirty="0"/>
              <a:t>(</a:t>
            </a:r>
            <a:r>
              <a:rPr lang="zh-CN" altLang="en-US" dirty="0"/>
              <a:t>耶利米</a:t>
            </a:r>
            <a:r>
              <a:rPr lang="en-US" altLang="zh-CN" dirty="0"/>
              <a:t>23</a:t>
            </a:r>
            <a:r>
              <a:rPr lang="zh-CN" altLang="en-US" dirty="0"/>
              <a:t>：</a:t>
            </a:r>
            <a:r>
              <a:rPr lang="en-US" altLang="zh-CN" dirty="0"/>
              <a:t>1-4</a:t>
            </a:r>
            <a:r>
              <a:rPr lang="zh-CN" altLang="en-US" dirty="0"/>
              <a:t>；以西结</a:t>
            </a:r>
            <a:r>
              <a:rPr lang="en-US" altLang="zh-CN" dirty="0"/>
              <a:t>34</a:t>
            </a:r>
            <a:r>
              <a:rPr lang="zh-CN" altLang="en-US" dirty="0"/>
              <a:t>：</a:t>
            </a:r>
            <a:r>
              <a:rPr lang="en-US" altLang="zh-CN" dirty="0"/>
              <a:t>1-10 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dirty="0"/>
          </a:p>
          <a:p>
            <a:pPr algn="l"/>
            <a:r>
              <a:rPr lang="zh-CN" altLang="en-US" dirty="0"/>
              <a:t>耶利米书</a:t>
            </a:r>
            <a:r>
              <a:rPr lang="en-US" altLang="zh-CN" dirty="0"/>
              <a:t>23</a:t>
            </a:r>
            <a:r>
              <a:rPr lang="zh-CN" altLang="en-US" dirty="0"/>
              <a:t>：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 耶 和 華 說 ： 那 些 殘 害 、 趕 散 我 草 場 之 羊 的 牧 人 有 禍 了 ！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耶 和 華 ─ 以 色 列 的 神 斥 責 那 些 牧 養 他 百 姓 的 牧 人 ， 如 此 說 ： 你 們 趕 散 我 的 羊 群 ， 並 沒 有 看 顧 他 們 ； 我 必 討 你 們 這 行 惡 的 罪 。 這 是 耶 和 華 說 的 。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我 要 將 我 羊 群 中 所 餘 剩 的 ， 從 我 趕 他 們 到 的 各 國 內 招 聚 出 來 ， 領 他 們 歸 回 本 圈 ； 他 們 也 必 生 養 眾 多 。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我 必 設 立 照 管 他 們 的 牧 人 ， 牧 養 他 們 。 他 們 不 再 懼 怕 ， 不 再 驚 惶 ， 也 不 缺 少 一 個 ； 這 是 耶 和 華 說 的 。</a:t>
            </a:r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US" altLang="zh-TW" dirty="0">
              <a:solidFill>
                <a:srgbClr val="000000"/>
              </a:solidFill>
              <a:latin typeface="system-ui"/>
            </a:endParaRPr>
          </a:p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以西结书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34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耶 和 華 的 話 臨 到 我 說 ：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人 子 啊 ， 你 要 向 以 色 列 的 牧 人 發 預 言 ， 攻 擊 他 們 ， 說 ， 主 耶 和 華 如 此 說 ： 禍 哉 ！ 以 色 列 的 牧 人 只 知 牧 養 自 己 。 牧 人 豈 不 當 牧 養 群 羊 麼 ？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你 們 吃 脂 油 、 穿 羊 毛 、 宰 肥 壯 的 ， 卻 不 牧 養 群 羊 。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瘦 弱 的 ， 你 們 沒 有 養 壯 ； 有 病 的 ， 你 們 沒 有 醫 治 ； 受 傷 的 ， 你 們 沒 有 纏 裹 ； 被 逐 的 ， 你 們 沒 有 領 回 ； 失 喪 的 ， 你 們 沒 有 尋 找 ； 但 用 強 暴 嚴 嚴 地 轄 制 。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因 無 牧 人 ， 羊 就 分 散 ； 既 分 散 ， 便 作 了 一 切 野 獸 的 食 物 。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我 的 羊 在 諸 山 間 、 在 各 高 岡 上 流 離 ， 在 全 地 上 分 散 ， 無 人 去 尋 ， 無 人 去 找 。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所 以 ， 你 們 這 些 牧 人 要 聽 耶 和 華 的 話 。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主 耶 和 華 說 ： 我 指 著 我 的 永 生 起 誓 ， 我 的 羊 因 無 牧 人 就 成 為 掠 物 ， 也 作 了 一 切 野 獸 的 食 物 。 我 的 牧 人 不 尋 找 我 的 羊 ； 這 些 牧 人 只 知 牧 養 自 己 ， 並 不 牧 養 我 的 羊 。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所 以 你 們 這 些 牧 人 要 聽 耶 和 華 的 話 。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主 耶 和 華 如 此 說 ： 我 必 與 牧 人 為 敵 ， 必 向 他 們 的 手 追 討 我 的 羊 ， 使 他 們 不 再 牧 放 群 羊 ； 牧 人 也 不 再 牧 養 自 己 。 我 必 救 我 的 羊 脫 離 他 們 的 口 ， 不 再 作 他 們 的 食 物 。</a:t>
            </a:r>
          </a:p>
          <a:p>
            <a:pPr algn="l"/>
            <a:endParaRPr lang="zh-TW" alt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329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36074" y="-156848"/>
            <a:ext cx="9171921" cy="1325563"/>
          </a:xfrm>
        </p:spPr>
        <p:txBody>
          <a:bodyPr/>
          <a:lstStyle/>
          <a:p>
            <a:pPr algn="ctr"/>
            <a:r>
              <a:rPr lang="zh-CN" altLang="en-US" dirty="0"/>
              <a:t>好王坏王一览表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18F869-F379-C90F-0B54-D38BEA3B92AB}"/>
              </a:ext>
            </a:extLst>
          </p:cNvPr>
          <p:cNvSpPr txBox="1"/>
          <p:nvPr/>
        </p:nvSpPr>
        <p:spPr>
          <a:xfrm>
            <a:off x="-35713" y="6180762"/>
            <a:ext cx="6613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摘自</a:t>
            </a:r>
            <a:r>
              <a:rPr lang="en-US" dirty="0"/>
              <a:t>https://ocochome.info/wp-content/uploads/2019/05/2King1.pdf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58A1BF-EB4F-03E0-E198-3668D655A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5234" y="0"/>
            <a:ext cx="5142138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7FC959-430D-4B5C-F8A7-BC7DAAE382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1890" y="871292"/>
            <a:ext cx="3131535" cy="446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032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166565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耶稣</a:t>
            </a:r>
            <a:r>
              <a:rPr lang="en-US" altLang="zh-CN" dirty="0"/>
              <a:t> — </a:t>
            </a:r>
            <a:r>
              <a:rPr lang="zh-CN" altLang="en-US" dirty="0"/>
              <a:t>先知、祭司、君王</a:t>
            </a:r>
            <a:br>
              <a:rPr lang="en-US" altLang="zh-CN" dirty="0"/>
            </a:br>
            <a:r>
              <a:rPr lang="zh-CN" altLang="en-US" dirty="0"/>
              <a:t>祂是基督、是神藉众先知所应许的救主弥赛亚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397631" y="1596863"/>
            <a:ext cx="1121012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耶稣是“那先知” </a:t>
            </a:r>
            <a:r>
              <a:rPr lang="en-US" altLang="zh-CN" dirty="0"/>
              <a:t>– Living Word</a:t>
            </a:r>
            <a:r>
              <a:rPr lang="zh-CN" altLang="en-US" dirty="0"/>
              <a:t>，超越摩西；摩西律法刻在石板上，耶稣的律法刻在人的心上。</a:t>
            </a:r>
            <a:endParaRPr lang="en-US" altLang="zh-CN" dirty="0"/>
          </a:p>
          <a:p>
            <a:pPr lvl="1"/>
            <a:r>
              <a:rPr lang="zh-CN" altLang="en-US" dirty="0"/>
              <a:t>申命记</a:t>
            </a:r>
            <a:r>
              <a:rPr lang="en-US" altLang="zh-CN" dirty="0"/>
              <a:t>18</a:t>
            </a:r>
            <a:r>
              <a:rPr lang="zh-CN" altLang="en-US" dirty="0"/>
              <a:t>：</a:t>
            </a:r>
            <a:r>
              <a:rPr lang="zh-CN" altLang="en-US" b="1" i="0" baseline="3000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耶 和 华 ─ 你 的 神 要 从 你 们 弟 兄 中 间 给 你 兴 起 一 位 先 知 ， 像 我 ， 你 们 要 听 从 他 。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正 如 你 在 何 烈 山 大 会 的 日 子 求 耶 和 华 ─ 你 神 一 切 的 话 ， 说 ： 求 你 不 再 叫 我 听 见 耶 和 华─ 我 神 的 声 音 ， 也 不 再 叫 我 看 见 这 大 火 ， 免 得 我 死 亡 。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耶 和 华 就 对 我 说 ： 他 们 所 说 的 是 。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18 </a:t>
            </a:r>
            <a:r>
              <a:rPr lang="zh-CN" altLang="en-US" b="0" i="0" u="sng" dirty="0">
                <a:solidFill>
                  <a:srgbClr val="000000"/>
                </a:solidFill>
                <a:effectLst/>
                <a:latin typeface="system-ui"/>
              </a:rPr>
              <a:t>我 必 在 他 们 弟 兄 中 间 给 他 们 兴 起 一 位 先 知 ， 像 你 。 我 要 将 当 说 的 话 传 给 他 ； 他 要 将 我 一 切 所 吩 咐 的 都 传 给 他 们 。</a:t>
            </a:r>
            <a:r>
              <a:rPr lang="en-US" altLang="zh-CN" b="1" i="0" u="sng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zh-CN" altLang="en-US" b="0" i="0" u="sng" dirty="0">
                <a:solidFill>
                  <a:srgbClr val="000000"/>
                </a:solidFill>
                <a:effectLst/>
                <a:latin typeface="system-ui"/>
              </a:rPr>
              <a:t>谁 不 听 他 奉 我 名 所 说 的 话 ， 我 必 讨 谁 的 罪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马太福音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17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莫想我来要废掉律法和先知。我来不是要废掉，乃是要成全。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18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我实在告诉你们，就是到天地都废去了，律法的一点一画也不能废去，都要成全。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19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所以无论何人废掉这诫命中最小的一条，又教训人这样作，他在天国要称为最小的。但无论何人遵行这诫命，又教训人遵行，他在天国要称为大的。</a:t>
            </a:r>
            <a:endParaRPr lang="en-US" altLang="zh-CN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lvl="1"/>
            <a:endParaRPr lang="en-US" dirty="0"/>
          </a:p>
          <a:p>
            <a:pPr lvl="1"/>
            <a:r>
              <a:rPr lang="zh-CN" altLang="en-US" dirty="0"/>
              <a:t>希伯来书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10:16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主说，那些日子以后，我与他们所立的约乃是这样。我要将我的律法写在他们心上，又要放在他们的里面。</a:t>
            </a:r>
            <a:endParaRPr lang="en-US" altLang="zh-CN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lvl="1"/>
            <a:endParaRPr lang="en-US" dirty="0"/>
          </a:p>
          <a:p>
            <a:pPr lvl="1"/>
            <a:r>
              <a:rPr lang="zh-CN" altLang="en-US" dirty="0"/>
              <a:t>罗马书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zh-CN" altLang="en-US" b="1" i="0" baseline="3000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惟 有 里 面 作 的 ， 才 是 真 犹 太 人 ； 真 割 礼 也 是 心 里 的 ， 在 乎 灵 ， 不 在 乎 仪 文 。 这 人 的 称 赞 不 是 从 人 来 的 ， 乃 是 从 神 来 的 。（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 29 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But a Jew is one inwardly, and circumcision is a matter of the heart, by the Spirit, not by the letter. His praise is not from man but from God.  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【ESV】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）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512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166565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耶稣</a:t>
            </a:r>
            <a:r>
              <a:rPr lang="en-US" altLang="zh-CN" dirty="0"/>
              <a:t> — </a:t>
            </a:r>
            <a:r>
              <a:rPr lang="zh-CN" altLang="en-US" dirty="0"/>
              <a:t>先知、祭司、君王</a:t>
            </a:r>
            <a:br>
              <a:rPr lang="en-US" altLang="zh-CN" dirty="0"/>
            </a:br>
            <a:r>
              <a:rPr lang="zh-CN" altLang="en-US" dirty="0"/>
              <a:t>祂是基督、是神藉众先知所应许的救主弥赛亚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165065" y="1400920"/>
            <a:ext cx="1186186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耶稣是大祭司 </a:t>
            </a:r>
            <a:r>
              <a:rPr lang="en-US" altLang="zh-CN" dirty="0"/>
              <a:t>– </a:t>
            </a:r>
            <a:r>
              <a:rPr lang="zh-CN" altLang="en-US" dirty="0"/>
              <a:t>麦基洗得的等次，超越亚伦地上的大祭司。</a:t>
            </a:r>
            <a:endParaRPr lang="en-US" altLang="zh-CN" dirty="0"/>
          </a:p>
          <a:p>
            <a:endParaRPr lang="en-US" altLang="zh-CN" dirty="0"/>
          </a:p>
          <a:p>
            <a:pPr lvl="2"/>
            <a:r>
              <a:rPr lang="zh-CN" altLang="en-US" dirty="0"/>
              <a:t>希伯来书</a:t>
            </a:r>
            <a:r>
              <a:rPr lang="en-US" altLang="zh-CN" dirty="0"/>
              <a:t>10</a:t>
            </a:r>
            <a:r>
              <a:rPr lang="zh-CN" altLang="en-US" dirty="0"/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我 们 凭 这 旨 意 ， 靠 耶 稣 基 督 ， 只 一 次 献 上 他 的 身 体 ， 就 得 以 成 圣 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2"/>
            <a:endParaRPr lang="en-US" altLang="zh-CN" dirty="0"/>
          </a:p>
          <a:p>
            <a:pPr lvl="1"/>
            <a:r>
              <a:rPr lang="zh-CN" altLang="en-US" dirty="0"/>
              <a:t>耶稣完全圣洁，献上自己，一次献上为我们赎罪。</a:t>
            </a:r>
            <a:endParaRPr lang="en-US" altLang="zh-CN" dirty="0"/>
          </a:p>
          <a:p>
            <a:pPr lvl="2"/>
            <a:endParaRPr lang="en-US" altLang="zh-CN" dirty="0"/>
          </a:p>
          <a:p>
            <a:pPr lvl="2"/>
            <a:r>
              <a:rPr lang="zh-CN" altLang="en-US" dirty="0"/>
              <a:t>希伯来书</a:t>
            </a:r>
            <a:r>
              <a:rPr lang="en-US" altLang="zh-CN" dirty="0"/>
              <a:t>10</a:t>
            </a:r>
            <a:r>
              <a:rPr lang="zh-CN" altLang="en-US" dirty="0"/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弟 兄 们 ， 我 们 既 因 耶 稣 的 血 得 以 坦 然 进 入 至 圣 所 ，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20 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是 藉 着 他 给 我 们 开 了 一 条 又 新 又 活 的 路 ， 从 幔 子 经 过 ， 这 幔 子 就 是 他 的 身 体 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2"/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/>
            <a:r>
              <a:rPr lang="zh-CN" altLang="en-US" dirty="0"/>
              <a:t>耶稣成为圣所的幔子，为我们裂开，引我们到神的宝座前。</a:t>
            </a:r>
            <a:endParaRPr lang="en-US" altLang="zh-CN" dirty="0"/>
          </a:p>
          <a:p>
            <a:pPr lvl="2"/>
            <a:endParaRPr lang="zh-CN" alt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2"/>
            <a:r>
              <a:rPr lang="zh-CN" altLang="en-US" dirty="0"/>
              <a:t>希伯来书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如 今 耶 稣 所 得 的 职 任 是 更 美 的 ， 正 如 他 作 更 美 之 约 的 中 保 ； 这 约 原 是 凭 更 美 之 应 许 立 的 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2"/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/>
            <a:r>
              <a:rPr lang="zh-CN" altLang="en-US" dirty="0"/>
              <a:t>耶稣是更美之约的中保。</a:t>
            </a:r>
            <a:endParaRPr lang="en-US" altLang="zh-CN" dirty="0"/>
          </a:p>
          <a:p>
            <a:pPr lvl="2"/>
            <a:endParaRPr lang="en-US" altLang="zh-CN" dirty="0"/>
          </a:p>
          <a:p>
            <a:pPr lvl="2"/>
            <a:r>
              <a:rPr lang="zh-CN" altLang="en-US" dirty="0"/>
              <a:t>希伯来书</a:t>
            </a:r>
            <a:r>
              <a:rPr lang="en-US" altLang="zh-CN" dirty="0"/>
              <a:t>10 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21 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又 有 一 位 大 祭 司 治 理 神 的 家 ！</a:t>
            </a:r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2"/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/>
            <a:r>
              <a:rPr lang="zh-CN" altLang="en-US" dirty="0"/>
              <a:t>耶稣是教会的头，教会是祂的身体，祂治理神的家。</a:t>
            </a:r>
            <a:endParaRPr lang="en-US" altLang="zh-CN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02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166565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耶稣</a:t>
            </a:r>
            <a:r>
              <a:rPr lang="en-US" altLang="zh-CN" dirty="0"/>
              <a:t> — </a:t>
            </a:r>
            <a:r>
              <a:rPr lang="zh-CN" altLang="en-US" dirty="0"/>
              <a:t>先知、祭司、君王</a:t>
            </a:r>
            <a:br>
              <a:rPr lang="en-US" altLang="zh-CN" dirty="0"/>
            </a:br>
            <a:r>
              <a:rPr lang="zh-CN" altLang="en-US" dirty="0"/>
              <a:t>祂是基督、是神藉众先知所应许的救主弥赛亚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165065" y="1400920"/>
            <a:ext cx="118618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耶稣是大君王 </a:t>
            </a:r>
            <a:r>
              <a:rPr lang="en-US" altLang="zh-CN" dirty="0"/>
              <a:t>– </a:t>
            </a:r>
            <a:r>
              <a:rPr lang="zh-CN" altLang="en-US" dirty="0"/>
              <a:t>耶稣是以色列的王、是全地的王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启示录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第 七 位 天 使 吹 号 ， 天 上 就 有 大 声 音 说 ： 世 上 的 国 成 了 我 主 和 主 基 督 的 国 ； 他 要 作 王 ， 直 到 永 永 远 远 。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 </a:t>
            </a:r>
            <a:r>
              <a:rPr lang="zh-CN" altLang="en-US" dirty="0"/>
              <a:t>阿摩司书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惟 愿 公 平 如 大 水 滚 滚 ， 使 公 义 如 江 河 滔 滔 。</a:t>
            </a:r>
            <a:endParaRPr lang="en-US" dirty="0"/>
          </a:p>
          <a:p>
            <a:endParaRPr lang="en-US" dirty="0"/>
          </a:p>
          <a:p>
            <a:r>
              <a:rPr lang="zh-CN" altLang="en-US" dirty="0"/>
              <a:t>我们盼望公平公义，唯有基督治理的国才会充满公平公义。基督治理的国还有什么特征呢？下面会更具体的讲。</a:t>
            </a:r>
            <a:endParaRPr lang="en-US" altLang="zh-CN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基督是希腊文的“受膏者”，弥赛亚是希伯来文的“受膏者”的意思，“受膏”强调被神拣选使用，也象征性代表被圣灵所引导。君王、祭司、先知都是受膏者。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765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152389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耶稣基督</a:t>
            </a:r>
            <a:r>
              <a:rPr lang="en-US" altLang="zh-CN" dirty="0"/>
              <a:t> — </a:t>
            </a:r>
            <a:r>
              <a:rPr lang="zh-CN" altLang="en-US" dirty="0"/>
              <a:t>神的儿子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340729" y="1225689"/>
            <a:ext cx="1121012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耶稣不仅仅是“基督”，祂是神的儿子 </a:t>
            </a:r>
            <a:r>
              <a:rPr lang="en-US" altLang="zh-CN" dirty="0"/>
              <a:t>— </a:t>
            </a:r>
            <a:r>
              <a:rPr lang="zh-CN" altLang="en-US" dirty="0"/>
              <a:t>圣父、圣子、圣灵三一真神中的一位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b="1" dirty="0"/>
              <a:t>门徒的见证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zh-CN" altLang="en-US" dirty="0"/>
              <a:t>拿但业 （早期） </a:t>
            </a:r>
            <a:r>
              <a:rPr lang="en-US" altLang="zh-CN" dirty="0"/>
              <a:t>-  </a:t>
            </a:r>
            <a:r>
              <a:rPr lang="zh-CN" altLang="en-US" dirty="0"/>
              <a:t>约翰福音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49 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拿 但 业 说 ： 「 拉 比 ， 你 是 神 的 儿 子 ， 你 是 以 色 列 的 王 ！ 」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彼得 （中期）</a:t>
            </a:r>
            <a:r>
              <a:rPr lang="en-US" altLang="zh-CN" dirty="0"/>
              <a:t>– </a:t>
            </a:r>
            <a:r>
              <a:rPr lang="zh-CN" altLang="en-US" dirty="0"/>
              <a:t>马太福音</a:t>
            </a:r>
            <a:r>
              <a:rPr lang="en-US" altLang="zh-CN" dirty="0"/>
              <a:t>16</a:t>
            </a:r>
            <a:r>
              <a:rPr lang="zh-CN" altLang="en-US" dirty="0"/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西 门 彼 得 回 答 说 ： 你 是 基 督 ， 是 永 生 神 的 儿 子 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多马 （晚期）</a:t>
            </a:r>
            <a:r>
              <a:rPr lang="en-US" altLang="zh-CN" dirty="0"/>
              <a:t>—</a:t>
            </a:r>
            <a:r>
              <a:rPr lang="zh-CN" altLang="en-US" dirty="0"/>
              <a:t>约翰福音</a:t>
            </a:r>
            <a:r>
              <a:rPr lang="en-US" altLang="zh-CN" dirty="0"/>
              <a:t>20</a:t>
            </a:r>
            <a:r>
              <a:rPr lang="zh-CN" altLang="en-US" dirty="0"/>
              <a:t>：</a:t>
            </a:r>
            <a:r>
              <a:rPr lang="en-US" altLang="zh-CN" dirty="0"/>
              <a:t> 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多 马 说 ： 我 的 主 ！ 我 的 神 ！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b="1" dirty="0"/>
              <a:t>父神的见证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zh-CN" altLang="en-US" dirty="0"/>
              <a:t>马太福音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13-17 </a:t>
            </a:r>
            <a:r>
              <a:rPr lang="zh-CN" altLang="en-US" dirty="0"/>
              <a:t>“这是我的爱子，是我所喜悦的”</a:t>
            </a:r>
            <a:endParaRPr lang="en-US" altLang="zh-CN" dirty="0"/>
          </a:p>
          <a:p>
            <a:r>
              <a:rPr lang="zh-CN" altLang="en-US" dirty="0"/>
              <a:t>路加福音</a:t>
            </a:r>
            <a:r>
              <a:rPr lang="en-US" altLang="zh-CN" dirty="0"/>
              <a:t>9</a:t>
            </a:r>
            <a:r>
              <a:rPr lang="zh-CN" altLang="en-US" dirty="0"/>
              <a:t>：</a:t>
            </a:r>
            <a:r>
              <a:rPr lang="en-US" altLang="zh-CN" dirty="0"/>
              <a:t>28-36 </a:t>
            </a:r>
            <a:r>
              <a:rPr lang="zh-CN" altLang="en-US" dirty="0"/>
              <a:t>“这是我的儿子，我所拣选的，你们要听他”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b="1" dirty="0"/>
              <a:t>耶稣自己的见证</a:t>
            </a:r>
            <a:r>
              <a:rPr lang="zh-CN" altLang="en-US" dirty="0"/>
              <a:t>：约翰福音</a:t>
            </a:r>
            <a:r>
              <a:rPr lang="en-US" altLang="zh-CN" dirty="0"/>
              <a:t>10</a:t>
            </a:r>
            <a:r>
              <a:rPr lang="zh-CN" altLang="en-US" dirty="0"/>
              <a:t>：</a:t>
            </a:r>
            <a:r>
              <a:rPr lang="en-US" altLang="zh-CN" dirty="0"/>
              <a:t>30 </a:t>
            </a:r>
            <a:r>
              <a:rPr lang="zh-CN" altLang="en-US" dirty="0"/>
              <a:t>“我与父原为一”；葡萄树；“天上的粮”；“活水的泉源”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耶稣为童女怀孕所生，在十字架上受死，三日后复活，向门徒显现四十天之久后升天。耶稣基督是神的儿子，是救赎主，这是众使徒和初代圣徒的见证。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b="1" dirty="0">
                <a:latin typeface="+mj-ea"/>
                <a:ea typeface="+mj-ea"/>
              </a:rPr>
              <a:t>约翰福音</a:t>
            </a:r>
            <a:r>
              <a:rPr lang="en-US" altLang="zh-CN" b="1" dirty="0">
                <a:latin typeface="+mj-ea"/>
                <a:ea typeface="+mj-ea"/>
              </a:rPr>
              <a:t>3</a:t>
            </a:r>
            <a:r>
              <a:rPr lang="zh-CN" altLang="en-US" b="1" dirty="0">
                <a:latin typeface="+mj-ea"/>
                <a:ea typeface="+mj-ea"/>
              </a:rPr>
              <a:t>：</a:t>
            </a:r>
            <a:r>
              <a:rPr lang="en-US" altLang="zh-CN" b="1" dirty="0">
                <a:latin typeface="+mj-ea"/>
                <a:ea typeface="+mj-ea"/>
              </a:rPr>
              <a:t>16 </a:t>
            </a:r>
            <a:r>
              <a:rPr lang="zh-TW" altLang="en-US" b="1" dirty="0">
                <a:latin typeface="+mj-ea"/>
                <a:ea typeface="+mj-ea"/>
              </a:rPr>
              <a:t>神愛世人，甚至把他的獨生子賜給他們，叫一切信他的，不至滅亡，反得永生。</a:t>
            </a:r>
            <a:endParaRPr lang="en-US" altLang="zh-CN" b="1" dirty="0">
              <a:latin typeface="+mj-ea"/>
              <a:ea typeface="+mj-ea"/>
            </a:endParaRPr>
          </a:p>
          <a:p>
            <a:endParaRPr lang="zh-CN" altLang="en-US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630504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8" y="-214470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耶稣基督</a:t>
            </a:r>
            <a:r>
              <a:rPr lang="en-US" altLang="zh-CN" dirty="0"/>
              <a:t> — </a:t>
            </a:r>
            <a:r>
              <a:rPr lang="zh-CN" altLang="en-US" dirty="0"/>
              <a:t>义仆、好牧人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127968" y="448311"/>
            <a:ext cx="1193606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r>
              <a:rPr lang="zh-CN" altLang="en-US" dirty="0"/>
              <a:t>耶稣是义仆、好牧人 </a:t>
            </a:r>
            <a:r>
              <a:rPr lang="en-US" altLang="zh-CN" dirty="0"/>
              <a:t>— </a:t>
            </a:r>
            <a:r>
              <a:rPr lang="zh-CN" altLang="en-US" dirty="0"/>
              <a:t>超越圣经旧约中其他神的仆人和牧人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以赛亚</a:t>
            </a:r>
            <a:r>
              <a:rPr lang="en-US" altLang="zh-CN" dirty="0"/>
              <a:t>53</a:t>
            </a:r>
            <a:r>
              <a:rPr lang="zh-CN" altLang="en-US" dirty="0"/>
              <a:t>：</a:t>
            </a:r>
            <a:r>
              <a:rPr lang="en-US" altLang="zh-CN" b="1" i="0" dirty="0">
                <a:solidFill>
                  <a:srgbClr val="000000"/>
                </a:solidFill>
                <a:effectLst/>
                <a:latin typeface="ui-sans-serif"/>
                <a:hlinkClick r:id="rId2"/>
              </a:rPr>
              <a:t>10 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ui-sans-serif"/>
              </a:rPr>
              <a:t>耶 和 华 却 定 意 （ 或 译 ： 喜 悦 ） 将 他 压 伤 ， 使 他 受 痛 苦 。 耶 和 华 以 他 为 赎 罪 祭 （ 或 译 ： 他 献 本 身 为 赎 罪 祭 ） 。 他 必 看 见 後 裔 ， 并 且 延 长 年 日 。 耶 和 华 所 喜 悦 的 事 必 在 他 手 中 亨 通 。</a:t>
            </a:r>
            <a:r>
              <a:rPr lang="en-US" altLang="zh-CN" b="1" i="0" dirty="0">
                <a:solidFill>
                  <a:srgbClr val="000000"/>
                </a:solidFill>
                <a:effectLst/>
                <a:latin typeface="ui-sans-serif"/>
                <a:hlinkClick r:id="rId3"/>
              </a:rPr>
              <a:t>11 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ui-sans-serif"/>
              </a:rPr>
              <a:t>他 必 看 见 自 己 劳 苦 的 功 效 ， 便 心 满 意 足 。 </a:t>
            </a:r>
            <a:r>
              <a:rPr lang="zh-CN" altLang="en-US" b="0" i="0" u="sng" dirty="0">
                <a:solidFill>
                  <a:srgbClr val="000000"/>
                </a:solidFill>
                <a:effectLst/>
                <a:latin typeface="ui-sans-serif"/>
              </a:rPr>
              <a:t>有 许 多 人 因 认 识 我 的 义 仆 得 称 为 义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ui-sans-serif"/>
              </a:rPr>
              <a:t>； 并 且 他 要 担 当 他 们 的 罪 孽 。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罗马书</a:t>
            </a:r>
            <a:r>
              <a:rPr lang="en-US" altLang="zh-CN" dirty="0"/>
              <a:t>6</a:t>
            </a:r>
            <a:r>
              <a:rPr lang="zh-CN" altLang="en-US" dirty="0"/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18 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你 们 既 从 罪 里 得 了 释 放 ， 就 作 了 义 的 奴 仆 。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以西结</a:t>
            </a:r>
            <a:r>
              <a:rPr lang="en-US" altLang="zh-CN" dirty="0"/>
              <a:t>34</a:t>
            </a:r>
            <a:r>
              <a:rPr lang="zh-CN" altLang="en-US" dirty="0"/>
              <a:t>：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我必立一牧人照管他们，牧养他们，就是我的仆人</a:t>
            </a:r>
            <a:r>
              <a:rPr lang="zh-CN" altLang="en-US" b="0" i="0" u="sng" dirty="0">
                <a:solidFill>
                  <a:srgbClr val="000000"/>
                </a:solidFill>
                <a:effectLst/>
                <a:latin typeface="system-ui"/>
              </a:rPr>
              <a:t>大卫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。他必牧养他们，做他们的牧人。 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我耶和华必做他们的神，我的仆人</a:t>
            </a:r>
            <a:r>
              <a:rPr lang="zh-CN" altLang="en-US" b="0" i="0" u="sng" dirty="0">
                <a:solidFill>
                  <a:srgbClr val="000000"/>
                </a:solidFill>
                <a:effectLst/>
                <a:latin typeface="system-ui"/>
              </a:rPr>
              <a:t>大卫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必在他们中间做王。这是耶和华说的。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/>
            <a:endParaRPr lang="en-US" altLang="zh-CN" dirty="0">
              <a:solidFill>
                <a:srgbClr val="000000"/>
              </a:solidFill>
              <a:latin typeface="system-ui"/>
            </a:endParaRPr>
          </a:p>
          <a:p>
            <a:pPr lvl="1"/>
            <a:r>
              <a:rPr lang="zh-CN" altLang="en-US" dirty="0">
                <a:solidFill>
                  <a:srgbClr val="000000"/>
                </a:solidFill>
                <a:latin typeface="system-ui"/>
              </a:rPr>
              <a:t>约翰福音</a:t>
            </a:r>
            <a:r>
              <a:rPr lang="en-US" altLang="zh-CN" dirty="0">
                <a:solidFill>
                  <a:srgbClr val="000000"/>
                </a:solidFill>
                <a:latin typeface="system-ui"/>
              </a:rPr>
              <a:t>10</a:t>
            </a:r>
            <a:r>
              <a:rPr lang="zh-CN" altLang="en-US" dirty="0">
                <a:solidFill>
                  <a:srgbClr val="000000"/>
                </a:solidFill>
                <a:latin typeface="system-ui"/>
              </a:rPr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我 是 好 牧 人 ； 好 牧 人 为 羊 舍 命 。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若 是 雇 工 ， 不 是 牧 人 ， 羊 也 不 是 他 自 己 的 ， 他 看 见 狼 来 ， 就 撇 下 羊 逃 走 ； 狼 抓 住 羊 ， 赶 散 了 羊 群 。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雇 工 逃 走 ， 因 他 是 雇 工 ， 并 不 顾 念 羊 。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我 是 好 牧 人 ； 我 认 识 我 的 羊 ， 我 的 羊 也 认 识 我 ，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正 如 父 认 识 我 ， 我 也 认 识 父 一 样 ； 并 且 我 为 羊 舍 命 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/>
            <a:endParaRPr lang="en-US" altLang="zh-CN" dirty="0">
              <a:solidFill>
                <a:srgbClr val="000000"/>
              </a:solidFill>
              <a:latin typeface="system-ui"/>
            </a:endParaRPr>
          </a:p>
          <a:p>
            <a:pPr lvl="1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耶稣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18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你 们 要 小 心 ， 不 可 轻 看 这 小 子 里 的 一 个 ； 我 告 诉 你 们 ， 他 们 的 使 者 在 天 上 ， 常 见 我 天 父 的 面 。 （ 有 古 卷 在 此 有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人 子 来 ， 为 要 拯 救 失 丧 的 人 。 ）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一 个 人 若 有 一 百 只 羊 ， 一 只 走 迷 了 路 ， 你 们 的 意 思 如 何 ？ 他 岂 不 撇 下 这 九 十 九 只 ， 往 山 里 去 找 那 只 迷 路 的 羊 麽 ？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若 是 找 着 了 ， 我 实 在 告 诉 你 们 ， 他 为 这 一 只 羊 欢 喜 ， 比 为 那 没 有 迷 路 的 九 十 九 只 欢 喜 还 大 呢 ！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你 们 在 天 上 的 父 也 是 这 样 ， 不 愿 意 这 小 子 里 失 丧 一 个 。</a:t>
            </a:r>
          </a:p>
          <a:p>
            <a:pPr lvl="1"/>
            <a:endParaRPr lang="zh-CN" altLang="en-US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089679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8263" y="-157819"/>
            <a:ext cx="11936061" cy="1325563"/>
          </a:xfrm>
        </p:spPr>
        <p:txBody>
          <a:bodyPr/>
          <a:lstStyle/>
          <a:p>
            <a:r>
              <a:rPr lang="zh-CN" altLang="en-US" dirty="0"/>
              <a:t>基督的国 </a:t>
            </a:r>
            <a:r>
              <a:rPr lang="en-US" altLang="zh-CN" dirty="0"/>
              <a:t>— </a:t>
            </a:r>
            <a:r>
              <a:rPr lang="zh-CN" altLang="en-US" dirty="0"/>
              <a:t>千禧年</a:t>
            </a: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B9FE387-25D8-3413-85C4-108F1A3C17B7}"/>
              </a:ext>
            </a:extLst>
          </p:cNvPr>
          <p:cNvSpPr/>
          <p:nvPr/>
        </p:nvSpPr>
        <p:spPr>
          <a:xfrm>
            <a:off x="6966258" y="1269642"/>
            <a:ext cx="5114126" cy="480228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8E6A835-6A2B-96E9-D1CF-EDEF90B33FDA}"/>
              </a:ext>
            </a:extLst>
          </p:cNvPr>
          <p:cNvGrpSpPr/>
          <p:nvPr/>
        </p:nvGrpSpPr>
        <p:grpSpPr>
          <a:xfrm>
            <a:off x="8386863" y="2757160"/>
            <a:ext cx="3135645" cy="2831198"/>
            <a:chOff x="3070266" y="2631522"/>
            <a:chExt cx="3135645" cy="283119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2F200821-3CFE-2B6F-0E93-A4DEF14E5E4E}"/>
                </a:ext>
              </a:extLst>
            </p:cNvPr>
            <p:cNvSpPr/>
            <p:nvPr/>
          </p:nvSpPr>
          <p:spPr>
            <a:xfrm>
              <a:off x="3385392" y="2631522"/>
              <a:ext cx="1486772" cy="1430932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1F2B386-85CC-6070-9A6D-81E0A432E4BD}"/>
                </a:ext>
              </a:extLst>
            </p:cNvPr>
            <p:cNvSpPr txBox="1"/>
            <p:nvPr/>
          </p:nvSpPr>
          <p:spPr>
            <a:xfrm>
              <a:off x="5291511" y="4406458"/>
              <a:ext cx="914400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zh-CN" altLang="en-US" dirty="0"/>
                <a:t>圣徒</a:t>
              </a:r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D401B76-224D-F171-EB52-B144475B9AAD}"/>
                </a:ext>
              </a:extLst>
            </p:cNvPr>
            <p:cNvSpPr txBox="1"/>
            <p:nvPr/>
          </p:nvSpPr>
          <p:spPr>
            <a:xfrm>
              <a:off x="3070266" y="5093388"/>
              <a:ext cx="14867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/>
                <a:t>万国的百姓</a:t>
              </a:r>
              <a:endParaRPr lang="en-US" dirty="0"/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0BA8983-3B78-CA52-CF13-6F0AFC344D72}"/>
                </a:ext>
              </a:extLst>
            </p:cNvPr>
            <p:cNvCxnSpPr>
              <a:cxnSpLocks/>
              <a:stCxn id="7" idx="5"/>
            </p:cNvCxnSpPr>
            <p:nvPr/>
          </p:nvCxnSpPr>
          <p:spPr>
            <a:xfrm>
              <a:off x="4654431" y="3852899"/>
              <a:ext cx="770043" cy="577563"/>
            </a:xfrm>
            <a:prstGeom prst="straightConnector1">
              <a:avLst/>
            </a:prstGeom>
            <a:ln w="25400"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47CC357-24A2-FAE7-7705-07C1B3D63288}"/>
                </a:ext>
              </a:extLst>
            </p:cNvPr>
            <p:cNvSpPr txBox="1"/>
            <p:nvPr/>
          </p:nvSpPr>
          <p:spPr>
            <a:xfrm>
              <a:off x="3574780" y="2835318"/>
              <a:ext cx="110799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bg1"/>
                  </a:solidFill>
                </a:rPr>
                <a:t>耶稣基督</a:t>
              </a:r>
              <a:endParaRPr lang="en-US" altLang="zh-CN" dirty="0">
                <a:solidFill>
                  <a:schemeClr val="bg1"/>
                </a:solidFill>
              </a:endParaRPr>
            </a:p>
            <a:p>
              <a:r>
                <a:rPr lang="zh-CN" altLang="en-US" dirty="0">
                  <a:solidFill>
                    <a:schemeClr val="bg1"/>
                  </a:solidFill>
                </a:rPr>
                <a:t>万王之王</a:t>
              </a:r>
              <a:endParaRPr lang="en-US" altLang="zh-CN" dirty="0">
                <a:solidFill>
                  <a:schemeClr val="bg1"/>
                </a:solidFill>
              </a:endParaRPr>
            </a:p>
            <a:p>
              <a:r>
                <a:rPr lang="zh-CN" altLang="en-US" dirty="0">
                  <a:solidFill>
                    <a:schemeClr val="bg1"/>
                  </a:solidFill>
                </a:rPr>
                <a:t>万主之主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DD113EED-EA47-FDE1-ECE0-6AD0D3276FCA}"/>
              </a:ext>
            </a:extLst>
          </p:cNvPr>
          <p:cNvSpPr txBox="1"/>
          <p:nvPr/>
        </p:nvSpPr>
        <p:spPr>
          <a:xfrm>
            <a:off x="8813670" y="422050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以色列民</a:t>
            </a:r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183FD4B-AEBE-FC2D-000D-E4EF36C24CF7}"/>
              </a:ext>
            </a:extLst>
          </p:cNvPr>
          <p:cNvSpPr/>
          <p:nvPr/>
        </p:nvSpPr>
        <p:spPr>
          <a:xfrm>
            <a:off x="8289707" y="2408153"/>
            <a:ext cx="2318401" cy="2207897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69BC5-6F77-BE9A-9F5E-206C7E3CBB5B}"/>
              </a:ext>
            </a:extLst>
          </p:cNvPr>
          <p:cNvSpPr txBox="1"/>
          <p:nvPr/>
        </p:nvSpPr>
        <p:spPr>
          <a:xfrm>
            <a:off x="182961" y="952401"/>
            <a:ext cx="689290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在大患难之后，基督在全地作王一千年，然后白色大宝座审判才到来。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为什么？成就旧约里神的应许。</a:t>
            </a:r>
            <a:endParaRPr lang="en-US" altLang="zh-CN" dirty="0"/>
          </a:p>
          <a:p>
            <a:r>
              <a:rPr lang="zh-CN" altLang="en-US" dirty="0"/>
              <a:t>（摘自</a:t>
            </a:r>
            <a:r>
              <a:rPr lang="en-US" altLang="zh-CN" dirty="0">
                <a:hlinkClick r:id="rId2"/>
              </a:rPr>
              <a:t>https://www.gotquestions.org/thousand-year-reign-Christ.html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应许亚伯拉罕的土地的疆界（申命记</a:t>
            </a:r>
            <a:r>
              <a:rPr lang="en-US" b="1" i="0" dirty="0">
                <a:solidFill>
                  <a:srgbClr val="081C2A"/>
                </a:solidFill>
                <a:effectLst/>
                <a:latin typeface="system-ui"/>
              </a:rPr>
              <a:t>30:1-10</a:t>
            </a:r>
            <a:r>
              <a:rPr lang="zh-CN" altLang="en-US" b="1" i="0" dirty="0">
                <a:solidFill>
                  <a:srgbClr val="081C2A"/>
                </a:solidFill>
                <a:effectLst/>
                <a:latin typeface="system-ui"/>
              </a:rPr>
              <a:t>）</a:t>
            </a:r>
            <a:r>
              <a:rPr lang="zh-CN" altLang="en-US" dirty="0"/>
              <a:t>；</a:t>
            </a:r>
            <a:endParaRPr lang="en-US" altLang="zh-CN" dirty="0"/>
          </a:p>
          <a:p>
            <a:pPr lvl="1"/>
            <a:r>
              <a:rPr lang="zh-CN" altLang="en-US" dirty="0"/>
              <a:t>应许大卫他的后裔要坐在以色列的宝座上（撒母耳下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16</a:t>
            </a:r>
            <a:r>
              <a:rPr lang="zh-CN" altLang="en-US" dirty="0"/>
              <a:t>），千禧年是基督在以色列和全地作王到永远的开端；</a:t>
            </a:r>
            <a:endParaRPr lang="en-US" altLang="zh-CN" dirty="0"/>
          </a:p>
          <a:p>
            <a:pPr lvl="1"/>
            <a:r>
              <a:rPr lang="zh-CN" altLang="en-US" dirty="0"/>
              <a:t>以色列作为一个国家要敬拜耶稣基督（耶利米</a:t>
            </a:r>
            <a:r>
              <a:rPr lang="en-US" altLang="zh-CN" dirty="0"/>
              <a:t>31</a:t>
            </a:r>
            <a:r>
              <a:rPr lang="zh-CN" altLang="en-US" dirty="0"/>
              <a:t>：</a:t>
            </a:r>
            <a:r>
              <a:rPr lang="en-US" altLang="zh-CN" dirty="0"/>
              <a:t>33</a:t>
            </a:r>
            <a:r>
              <a:rPr lang="zh-CN" altLang="en-US" dirty="0"/>
              <a:t>；以西结</a:t>
            </a:r>
            <a:r>
              <a:rPr lang="en-US" altLang="zh-CN" dirty="0"/>
              <a:t>36</a:t>
            </a:r>
            <a:r>
              <a:rPr lang="zh-CN" altLang="en-US" dirty="0"/>
              <a:t>：</a:t>
            </a:r>
            <a:r>
              <a:rPr lang="en-US" altLang="zh-CN" dirty="0"/>
              <a:t>28</a:t>
            </a:r>
            <a:r>
              <a:rPr lang="zh-CN" altLang="en-US" dirty="0"/>
              <a:t>；以赛亚</a:t>
            </a:r>
            <a:r>
              <a:rPr lang="en-US" altLang="zh-CN" dirty="0"/>
              <a:t>59</a:t>
            </a:r>
            <a:r>
              <a:rPr lang="zh-CN" altLang="en-US" dirty="0"/>
              <a:t>：</a:t>
            </a:r>
            <a:r>
              <a:rPr lang="en-US" altLang="zh-CN" dirty="0"/>
              <a:t>20-21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en-US" dirty="0"/>
          </a:p>
          <a:p>
            <a:r>
              <a:rPr lang="zh-CN" altLang="en-US" dirty="0"/>
              <a:t>千禧年国度的景象：</a:t>
            </a:r>
            <a:endParaRPr lang="en-US" altLang="zh-CN" dirty="0"/>
          </a:p>
          <a:p>
            <a:pPr lvl="1" fontAlgn="t"/>
            <a:r>
              <a:rPr lang="zh-CN" altLang="en-US" dirty="0"/>
              <a:t>以赛亚书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b="0" i="0" u="none" strike="noStrike" dirty="0">
                <a:solidFill>
                  <a:srgbClr val="1890FF"/>
                </a:solidFill>
                <a:effectLst/>
                <a:latin typeface="Arial" panose="020B0604020202020204" pitchFamily="34" charset="0"/>
                <a:hlinkClick r:id="rId3"/>
              </a:rPr>
              <a:t>4</a:t>
            </a:r>
            <a:r>
              <a:rPr lang="zh-CN" altLang="en-US" b="0" i="0" dirty="0">
                <a:effectLst/>
                <a:latin typeface="Arial" panose="020B0604020202020204" pitchFamily="34" charset="0"/>
              </a:rPr>
              <a:t>他必在万国中施行审判，为许多民族断定是非。他们要将刀打成犁头，把枪打成镰刀；这国不举刀攻击那国，他们也不再学习战事。</a:t>
            </a:r>
          </a:p>
          <a:p>
            <a:pPr lvl="1"/>
            <a:r>
              <a:rPr lang="zh-CN" altLang="en-US" dirty="0"/>
              <a:t>以赛亚书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他 必 以 敬 畏 耶 和 华 为 乐 ； 行 审 判 不 凭 眼 见 ， 断 是 非 也 不 凭 耳 闻 ；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却 要 以 公 义 审 判 贫 穷 人 ， 以 正 直 判 断 世 上 的 谦 卑 人 ， 以 口 中 的 杖 击 打 世 界 ， 以 嘴 里 的 气 杀 戮 恶 人 。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公 义 必 当 他 的 腰 带 ； 信 实 必 当 他 胁 下 的 带 子 。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51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187831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新天新地、新耶路撒冷、新造的人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1235486" y="1863699"/>
            <a:ext cx="112101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神与人同住</a:t>
            </a:r>
            <a:endParaRPr lang="en-US" dirty="0"/>
          </a:p>
          <a:p>
            <a:r>
              <a:rPr lang="en-US" dirty="0">
                <a:hlinkClick r:id="rId2"/>
              </a:rPr>
              <a:t>https://www.youtube.com/watch?v=8GN5SN1yrn8</a:t>
            </a:r>
            <a:endParaRPr lang="en-US" dirty="0"/>
          </a:p>
          <a:p>
            <a:endParaRPr lang="en-US" dirty="0"/>
          </a:p>
          <a:p>
            <a:r>
              <a:rPr lang="zh-CN" altLang="en-US" dirty="0"/>
              <a:t>罗马书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b="1" dirty="0">
                <a:hlinkClick r:id="rId3"/>
              </a:rPr>
              <a:t>18</a:t>
            </a:r>
            <a:r>
              <a:rPr lang="zh-CN" altLang="en-US" dirty="0"/>
              <a:t>我 想 ， 现 在 的 苦 楚 若 比 起 将 来 要 显 於 我 们 的 荣 耀 就 不 足 介 意 了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启示录</a:t>
            </a:r>
            <a:r>
              <a:rPr lang="en-US" altLang="zh-CN" dirty="0"/>
              <a:t>22</a:t>
            </a:r>
            <a:r>
              <a:rPr lang="zh-CN" altLang="en-US" dirty="0"/>
              <a:t>：</a:t>
            </a:r>
            <a:r>
              <a:rPr lang="en-US" altLang="zh-CN" dirty="0"/>
              <a:t>17 </a:t>
            </a:r>
            <a:r>
              <a:rPr lang="zh-CN" altLang="en-US" dirty="0"/>
              <a:t>圣灵和新妇都说：“来！“ 听见的人也该说：”来！“</a:t>
            </a:r>
            <a:endParaRPr lang="en-US" altLang="zh-CN" dirty="0"/>
          </a:p>
          <a:p>
            <a:r>
              <a:rPr lang="zh-CN" altLang="en-US" dirty="0"/>
              <a:t>启示录</a:t>
            </a:r>
            <a:r>
              <a:rPr lang="en-US" altLang="zh-CN" dirty="0"/>
              <a:t>22</a:t>
            </a:r>
            <a:r>
              <a:rPr lang="zh-CN" altLang="en-US" dirty="0"/>
              <a:t>：</a:t>
            </a:r>
            <a:r>
              <a:rPr lang="en-US" altLang="zh-CN" dirty="0"/>
              <a:t>20 </a:t>
            </a:r>
            <a:r>
              <a:rPr lang="zh-CN" altLang="en-US" dirty="0"/>
              <a:t>证明这事的说：”是了，我必快来。“ 阿门！主耶稣啊，我愿你来！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174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151593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下次查经内容预告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411828" y="1598454"/>
            <a:ext cx="112101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这次我们查考圣经回答了这些问题：</a:t>
            </a:r>
            <a:endParaRPr lang="en-US" altLang="zh-CN" dirty="0"/>
          </a:p>
          <a:p>
            <a:r>
              <a:rPr lang="zh-CN" altLang="en-US" dirty="0"/>
              <a:t>神为以色列民先后设立了先知、祭司、审判官（士师）和君王为领袖，其中的缘由是什么？为什么说耶稣是基督，祂超越其他先知、祭司、士师和君王？祂是神的儿子！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下次我们要查考以下问题：</a:t>
            </a:r>
            <a:endParaRPr lang="en-US" altLang="zh-CN" dirty="0"/>
          </a:p>
          <a:p>
            <a:r>
              <a:rPr lang="zh-CN" altLang="en-US" dirty="0"/>
              <a:t>既然耶稣基督是教会的头，祂又是先知、祭司、君王，基督徒是否也要像祂、长成基督的身量？基督统治的国里圣徒作什么？我们如何预备主的再来？我们如何学习操练先知、祭司、治理的职分？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9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4ECFF4-2516-3E1C-7893-F930A73AF85A}"/>
              </a:ext>
            </a:extLst>
          </p:cNvPr>
          <p:cNvSpPr txBox="1"/>
          <p:nvPr/>
        </p:nvSpPr>
        <p:spPr>
          <a:xfrm>
            <a:off x="905071" y="749689"/>
            <a:ext cx="10515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以赛亚所处的时代在以色列选民的历史上是承上启下的关键时期。</a:t>
            </a:r>
            <a:r>
              <a:rPr lang="en-US" altLang="zh-CN" dirty="0"/>
              <a:t>200</a:t>
            </a:r>
            <a:r>
              <a:rPr lang="zh-CN" altLang="en-US" dirty="0"/>
              <a:t>多年前他们在所罗门王的带领下建圣殿献祭、被列邦羡慕，可是再过</a:t>
            </a:r>
            <a:r>
              <a:rPr lang="en-US" altLang="zh-CN" dirty="0"/>
              <a:t>100</a:t>
            </a:r>
            <a:r>
              <a:rPr lang="zh-CN" altLang="en-US" dirty="0"/>
              <a:t>多年，他们要经历圣殿被毁、儿女被掳的苦难；大约</a:t>
            </a:r>
            <a:r>
              <a:rPr lang="en-US" altLang="zh-CN" dirty="0"/>
              <a:t>700</a:t>
            </a:r>
            <a:r>
              <a:rPr lang="zh-CN" altLang="en-US" dirty="0"/>
              <a:t>年前他们经历了摩西带领的出埃及，而</a:t>
            </a:r>
            <a:r>
              <a:rPr lang="en-US" altLang="zh-CN" dirty="0"/>
              <a:t>700</a:t>
            </a:r>
            <a:r>
              <a:rPr lang="zh-CN" altLang="en-US" dirty="0"/>
              <a:t>年之后他们将经历主耶稣基督亲自带领的“出埃及 ”。</a:t>
            </a:r>
          </a:p>
          <a:p>
            <a:r>
              <a:rPr lang="zh-CN" altLang="en-US" dirty="0"/>
              <a:t>当时以色列民的社会千疮百孔，充斥着腐败、欺压、麻木、拜偶像，国际形势凶险、变化莫测，藉着先知以赛亚，神向祂的子民启示祂所怀的意念。有些神学家称以赛亚为使徒和传福音的，我们可以从他的经历学到什么呢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神为以色列民先后设立了先知、祭司、审判官（士师）和君王为领袖，其中的缘由是什么？为什么说耶稣是基督，祂超越其他先知、祭司、士师和君王？祂是神的儿子！</a:t>
            </a:r>
            <a:endParaRPr lang="en-US" altLang="zh-CN" dirty="0"/>
          </a:p>
          <a:p>
            <a:r>
              <a:rPr lang="zh-CN" altLang="en-US" dirty="0"/>
              <a:t>既然耶稣基督是教会的头，祂又是先知、祭司、君王，基督徒是否也要像祂、长成基督的身量？基督统治的国是怎样的？我们如何预备主的再来？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欢迎一起来学习神的话、一起来思考和讨论</a:t>
            </a:r>
            <a:endParaRPr lang="en-US" altLang="zh-CN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661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151593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问答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411828" y="1598454"/>
            <a:ext cx="112101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我们在危难中、困难中首先想到谁？首先求助于谁？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我们喜欢治理还是被治理？顺服和治理是矛盾的吗？我们如何顺服掌权者？我们参与治理吗？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你在教会里是如何成长的？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基督是你生命的主、是你的王吗？还是另立其王？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如何靠圣灵行事？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若有人问“基督是谁？”你会如何回答？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76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F7EE33D-8240-5038-3951-EDC4B62BFF96}"/>
              </a:ext>
            </a:extLst>
          </p:cNvPr>
          <p:cNvSpPr/>
          <p:nvPr/>
        </p:nvSpPr>
        <p:spPr>
          <a:xfrm>
            <a:off x="3050327" y="1187355"/>
            <a:ext cx="5563182" cy="43513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570D97C-3E42-A6F4-82AC-499D701D92EC}"/>
              </a:ext>
            </a:extLst>
          </p:cNvPr>
          <p:cNvGrpSpPr/>
          <p:nvPr/>
        </p:nvGrpSpPr>
        <p:grpSpPr>
          <a:xfrm>
            <a:off x="4572789" y="1628990"/>
            <a:ext cx="3140836" cy="3177639"/>
            <a:chOff x="3065075" y="2155993"/>
            <a:chExt cx="3140836" cy="317763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F374672-57E7-4867-AE6B-79923F2A234F}"/>
                </a:ext>
              </a:extLst>
            </p:cNvPr>
            <p:cNvSpPr/>
            <p:nvPr/>
          </p:nvSpPr>
          <p:spPr>
            <a:xfrm>
              <a:off x="3065075" y="2161195"/>
              <a:ext cx="914400" cy="9190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D53BCC6-EA55-4C08-70D0-FCF5D34B3E4B}"/>
                </a:ext>
              </a:extLst>
            </p:cNvPr>
            <p:cNvSpPr/>
            <p:nvPr/>
          </p:nvSpPr>
          <p:spPr>
            <a:xfrm>
              <a:off x="3811646" y="3080224"/>
              <a:ext cx="908973" cy="89619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CF6C0D2-0C49-C0AC-1FD5-E890E03CD98F}"/>
                </a:ext>
              </a:extLst>
            </p:cNvPr>
            <p:cNvSpPr/>
            <p:nvPr/>
          </p:nvSpPr>
          <p:spPr>
            <a:xfrm>
              <a:off x="4720619" y="2155993"/>
              <a:ext cx="914400" cy="90922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026B652-FBCF-A57B-86A9-F7736F43DBA6}"/>
                </a:ext>
              </a:extLst>
            </p:cNvPr>
            <p:cNvSpPr txBox="1"/>
            <p:nvPr/>
          </p:nvSpPr>
          <p:spPr>
            <a:xfrm>
              <a:off x="5291511" y="4406458"/>
              <a:ext cx="914400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zh-CN" altLang="en-US" dirty="0"/>
                <a:t>利未人</a:t>
              </a:r>
              <a:endParaRPr lang="en-US" altLang="zh-CN" dirty="0"/>
            </a:p>
            <a:p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39300D5-775D-C92C-E4D2-3080245208DF}"/>
                </a:ext>
              </a:extLst>
            </p:cNvPr>
            <p:cNvSpPr txBox="1"/>
            <p:nvPr/>
          </p:nvSpPr>
          <p:spPr>
            <a:xfrm>
              <a:off x="3412518" y="4964300"/>
              <a:ext cx="8536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/>
                <a:t>百姓</a:t>
              </a:r>
              <a:endParaRPr lang="en-US" dirty="0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3BF4142-B4D8-F07A-5A28-4B9FE4DA6EFB}"/>
                </a:ext>
              </a:extLst>
            </p:cNvPr>
            <p:cNvCxnSpPr>
              <a:cxnSpLocks/>
              <a:stCxn id="11" idx="5"/>
            </p:cNvCxnSpPr>
            <p:nvPr/>
          </p:nvCxnSpPr>
          <p:spPr>
            <a:xfrm>
              <a:off x="4587503" y="3845176"/>
              <a:ext cx="836971" cy="585286"/>
            </a:xfrm>
            <a:prstGeom prst="straightConnector1">
              <a:avLst/>
            </a:prstGeom>
            <a:ln w="25400"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B3DB8D4-3AFE-D710-90CA-321429172107}"/>
                </a:ext>
              </a:extLst>
            </p:cNvPr>
            <p:cNvSpPr txBox="1"/>
            <p:nvPr/>
          </p:nvSpPr>
          <p:spPr>
            <a:xfrm>
              <a:off x="3917901" y="332132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/>
                <a:t>祭司</a:t>
              </a:r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BECE5CA-5A0F-5510-281E-545EA401D538}"/>
                </a:ext>
              </a:extLst>
            </p:cNvPr>
            <p:cNvSpPr txBox="1"/>
            <p:nvPr/>
          </p:nvSpPr>
          <p:spPr>
            <a:xfrm>
              <a:off x="3224830" y="2446852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/>
                <a:t>先知</a:t>
              </a:r>
              <a:endParaRPr lang="en-US" b="1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E74EDE7-6748-0217-6307-02F2AEAE5A02}"/>
                </a:ext>
              </a:extLst>
            </p:cNvPr>
            <p:cNvSpPr txBox="1"/>
            <p:nvPr/>
          </p:nvSpPr>
          <p:spPr>
            <a:xfrm>
              <a:off x="4832301" y="2446852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/>
                <a:t>君王</a:t>
              </a:r>
              <a:endParaRPr lang="en-US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BDCD273B-CBC5-CA4A-335B-3569914D59BA}"/>
              </a:ext>
            </a:extLst>
          </p:cNvPr>
          <p:cNvSpPr txBox="1"/>
          <p:nvPr/>
        </p:nvSpPr>
        <p:spPr>
          <a:xfrm>
            <a:off x="8690666" y="344941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外邦的国民</a:t>
            </a:r>
            <a:endParaRPr lang="en-US" altLang="zh-C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41A16A-25C5-B352-A4AB-7AF7E39B01FA}"/>
              </a:ext>
            </a:extLst>
          </p:cNvPr>
          <p:cNvSpPr txBox="1"/>
          <p:nvPr/>
        </p:nvSpPr>
        <p:spPr>
          <a:xfrm>
            <a:off x="8415046" y="486257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外邦的王</a:t>
            </a:r>
            <a:endParaRPr lang="en-US" altLang="zh-CN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2D3212-6FA7-FD7D-4FA5-3F537F691B50}"/>
              </a:ext>
            </a:extLst>
          </p:cNvPr>
          <p:cNvSpPr txBox="1"/>
          <p:nvPr/>
        </p:nvSpPr>
        <p:spPr>
          <a:xfrm>
            <a:off x="3477119" y="371529"/>
            <a:ext cx="52629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>
                <a:latin typeface="+mj-ea"/>
                <a:ea typeface="+mj-ea"/>
              </a:rPr>
              <a:t>以赛亚书涉及的人物</a:t>
            </a:r>
            <a:endParaRPr lang="en-US" sz="4400" dirty="0">
              <a:latin typeface="+mj-ea"/>
              <a:ea typeface="+mj-ea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65D6E84-7418-1D9C-267F-2B2671FCE9AC}"/>
              </a:ext>
            </a:extLst>
          </p:cNvPr>
          <p:cNvSpPr txBox="1"/>
          <p:nvPr/>
        </p:nvSpPr>
        <p:spPr>
          <a:xfrm>
            <a:off x="3429927" y="302937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其他民间领袖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565229A-DEF0-1284-1883-436CEBE005AB}"/>
              </a:ext>
            </a:extLst>
          </p:cNvPr>
          <p:cNvSpPr txBox="1"/>
          <p:nvPr/>
        </p:nvSpPr>
        <p:spPr>
          <a:xfrm>
            <a:off x="6832433" y="239484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君王的官员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FF9A41-83A5-A8E9-53D8-A936A0FF47B3}"/>
              </a:ext>
            </a:extLst>
          </p:cNvPr>
          <p:cNvSpPr txBox="1"/>
          <p:nvPr/>
        </p:nvSpPr>
        <p:spPr>
          <a:xfrm>
            <a:off x="153132" y="5734244"/>
            <a:ext cx="69204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先知、祭司、审判官</a:t>
            </a:r>
            <a:r>
              <a:rPr lang="en-US" altLang="zh-CN" dirty="0"/>
              <a:t>/</a:t>
            </a:r>
            <a:r>
              <a:rPr lang="zh-CN" altLang="en-US" dirty="0"/>
              <a:t>士师、君王的职分是神设立的 （申</a:t>
            </a:r>
            <a:r>
              <a:rPr lang="en-US" altLang="zh-CN" dirty="0"/>
              <a:t>16-18</a:t>
            </a:r>
            <a:r>
              <a:rPr lang="zh-CN" altLang="en-US" dirty="0"/>
              <a:t>）；</a:t>
            </a:r>
            <a:r>
              <a:rPr lang="de-DE" dirty="0"/>
              <a:t> </a:t>
            </a:r>
          </a:p>
          <a:p>
            <a:r>
              <a:rPr lang="zh-CN" altLang="en-US" dirty="0"/>
              <a:t>利未人是被神分别为圣的；</a:t>
            </a:r>
            <a:endParaRPr lang="en-US" altLang="zh-CN" dirty="0"/>
          </a:p>
          <a:p>
            <a:r>
              <a:rPr lang="zh-CN" altLang="en-US" dirty="0"/>
              <a:t>先知、祭司、王是受膏的领袖</a:t>
            </a:r>
            <a:endParaRPr lang="en-US" altLang="zh-C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F00A59-242B-3CFB-4D5E-60AC61DA23FD}"/>
              </a:ext>
            </a:extLst>
          </p:cNvPr>
          <p:cNvSpPr txBox="1"/>
          <p:nvPr/>
        </p:nvSpPr>
        <p:spPr>
          <a:xfrm>
            <a:off x="3670889" y="3642834"/>
            <a:ext cx="1061655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dirty="0"/>
              <a:t>审判官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05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26" y="220081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神在祂子民中设立领袖的历史背景和功用</a:t>
            </a:r>
            <a:br>
              <a:rPr lang="en-US" altLang="zh-CN" dirty="0"/>
            </a:br>
            <a:r>
              <a:rPr lang="zh-CN" altLang="en-US" dirty="0"/>
              <a:t>士师时代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425789" y="1598454"/>
            <a:ext cx="1121012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先知的职责  ： 先知传讲神的话。</a:t>
            </a:r>
            <a:r>
              <a:rPr lang="zh-CN" altLang="en-US" b="1" dirty="0"/>
              <a:t>摩西</a:t>
            </a:r>
            <a:r>
              <a:rPr lang="zh-CN" altLang="en-US" dirty="0"/>
              <a:t>是被神呼召的第一位先知，写了旧约圣经的前五卷书。神的百姓悖逆神被管教时，神兴起先知来警告他们、指出他们的罪行，同时，神也藉着先知的信息来安慰他们、赐给他们荣耀的盼望。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祭司的职责（有利未人帮助）：祭司负责有关会幕或圣殿及献祭的一切事务（会幕或圣殿代表神的同在），包括在圣所日常的服事（灯台、香、陈设饼），包括查验百姓的洁净和不洁净，还包括教导百姓神的诫命、律例、典章，以及审理案件。利未人分散住在</a:t>
            </a:r>
            <a:r>
              <a:rPr lang="en-US" altLang="zh-CN" dirty="0"/>
              <a:t>48</a:t>
            </a:r>
            <a:r>
              <a:rPr lang="zh-CN" altLang="en-US" dirty="0"/>
              <a:t>个城市里（包括</a:t>
            </a:r>
            <a:r>
              <a:rPr lang="en-US" altLang="zh-CN" dirty="0"/>
              <a:t>6</a:t>
            </a:r>
            <a:r>
              <a:rPr lang="zh-CN" altLang="en-US" dirty="0"/>
              <a:t>座逃城）做教导律法和审理案件的工作。</a:t>
            </a:r>
            <a:r>
              <a:rPr lang="zh-CN" altLang="en-US" b="1" dirty="0"/>
              <a:t>亚伦</a:t>
            </a:r>
            <a:r>
              <a:rPr lang="zh-CN" altLang="en-US" dirty="0"/>
              <a:t>是第一位按立受膏的大祭司。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士师的职责：民事审判和军事抵御，当以色列民处在外族侵略的危机中时，神兴起士师从敌人手中搭救他们，非常时期设立的领袖岗位。士师时代</a:t>
            </a:r>
            <a:r>
              <a:rPr lang="en-US" altLang="zh-CN" dirty="0"/>
              <a:t>400</a:t>
            </a:r>
            <a:r>
              <a:rPr lang="zh-CN" altLang="en-US" dirty="0"/>
              <a:t>年。</a:t>
            </a:r>
            <a:r>
              <a:rPr lang="zh-CN" altLang="en-US" b="1" dirty="0"/>
              <a:t>约书亚是第一位士师，谁是耶和华军队的元帅？</a:t>
            </a:r>
            <a:r>
              <a:rPr lang="zh-CN" altLang="en-US" dirty="0"/>
              <a:t>（约书亚记</a:t>
            </a:r>
            <a:r>
              <a:rPr lang="en-US" altLang="zh-CN" dirty="0"/>
              <a:t>5</a:t>
            </a:r>
            <a:r>
              <a:rPr lang="zh-CN" altLang="en-US" dirty="0"/>
              <a:t>：</a:t>
            </a:r>
            <a:r>
              <a:rPr lang="en-US" altLang="zh-CN" dirty="0"/>
              <a:t>13-15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士师</a:t>
            </a:r>
            <a:r>
              <a:rPr lang="zh-CN" altLang="en-US" b="1" dirty="0">
                <a:latin typeface="FangSong" panose="02010609060101010101" pitchFamily="49" charset="-122"/>
                <a:ea typeface="FangSong" panose="02010609060101010101" pitchFamily="49" charset="-122"/>
              </a:rPr>
              <a:t>记</a:t>
            </a:r>
            <a:r>
              <a:rPr lang="en-US" altLang="zh-CN" b="1" dirty="0">
                <a:latin typeface="FangSong" panose="02010609060101010101" pitchFamily="49" charset="-122"/>
                <a:ea typeface="FangSong" panose="02010609060101010101" pitchFamily="49" charset="-122"/>
              </a:rPr>
              <a:t>2</a:t>
            </a:r>
            <a:r>
              <a:rPr lang="zh-CN" altLang="en-US" b="1" dirty="0">
                <a:latin typeface="FangSong" panose="02010609060101010101" pitchFamily="49" charset="-122"/>
                <a:ea typeface="FangSong" panose="02010609060101010101" pitchFamily="49" charset="-122"/>
              </a:rPr>
              <a:t>：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  <a:hlinkClick r:id="rId2"/>
              </a:rPr>
              <a:t>18</a:t>
            </a:r>
            <a:r>
              <a:rPr lang="zh-CN" altLang="en-US" b="1" i="0" u="sng" dirty="0">
                <a:solidFill>
                  <a:srgbClr val="00132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耶 和 华 为 他 们 兴 起 士 师 ， 就 与 那 士 师 同 在 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。 士 师 在 世 的 一 切 日 子 ， 耶 和 华 拯 救 他 们 脱 离 仇 敌 的 手 。 他 们 因 受 欺 压 扰 害 ， 就 哀 声 叹 气 ， 所 以 耶 和 华 後 悔 了 。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  <a:hlinkClick r:id="rId3"/>
              </a:rPr>
              <a:t>19</a:t>
            </a:r>
            <a:r>
              <a:rPr lang="zh-CN" altLang="en-US" b="1" i="0" u="sng" dirty="0">
                <a:solidFill>
                  <a:srgbClr val="00132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及 至 士 师 死 後 ， 他 们 就 转 去 行 恶 ， 比 他 们 列 祖 更 甚 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， 去 事 奉 叩 拜 别 　 神 ， 总 不 断 绝 顽 梗 的 恶 行 。</a:t>
            </a:r>
            <a:endParaRPr lang="en-US" altLang="zh-CN" b="1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180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26" y="220081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神在祂子民中设立领袖的历史背景和功用</a:t>
            </a:r>
            <a:br>
              <a:rPr lang="en-US" altLang="zh-CN" dirty="0"/>
            </a:br>
            <a:r>
              <a:rPr lang="zh-CN" altLang="en-US" dirty="0"/>
              <a:t>士师时代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425789" y="1598454"/>
            <a:ext cx="112101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先知、祭司、士师的功用是一致的：帮助神的子民按照神的话来生活、分别为圣，跟随主来争战、在万民中荣耀主名。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29603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795" y="80122"/>
            <a:ext cx="11969934" cy="1325563"/>
          </a:xfrm>
        </p:spPr>
        <p:txBody>
          <a:bodyPr/>
          <a:lstStyle/>
          <a:p>
            <a:pPr algn="ctr"/>
            <a:r>
              <a:rPr lang="zh-CN" altLang="en-US" dirty="0"/>
              <a:t>神在祂子民中设立领袖的历史背景和功用</a:t>
            </a:r>
            <a:br>
              <a:rPr lang="en-US" altLang="zh-CN" dirty="0"/>
            </a:br>
            <a:r>
              <a:rPr lang="zh-CN" altLang="en-US" dirty="0"/>
              <a:t>王国时代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186612" y="1598454"/>
            <a:ext cx="117845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先知的职责  ： 传讲神的话。摩西是被神呼召的第一位先知，写了旧约圣经的前五卷书。神的百姓悖逆神被管教时，神兴起先知来警告他们、指出他们的罪行，同时，神也藉着先知的信息来安慰他们、赐给他们荣耀的盼望。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祭司的职责（有利未人帮助）：祭司负责有关会幕或圣殿及献祭的一切事务（会幕或圣殿代表神的同在），包括在圣所日常的服事（灯台、香、陈设饼），包括查验百姓的洁净和不洁净，还包括教导百姓神的诫命、律例、典章，以及审理案件。利未人分散住在</a:t>
            </a:r>
            <a:r>
              <a:rPr lang="en-US" altLang="zh-CN" dirty="0"/>
              <a:t>48</a:t>
            </a:r>
            <a:r>
              <a:rPr lang="zh-CN" altLang="en-US" dirty="0"/>
              <a:t>个城市里（包括</a:t>
            </a:r>
            <a:r>
              <a:rPr lang="en-US" altLang="zh-CN" dirty="0"/>
              <a:t>6</a:t>
            </a:r>
            <a:r>
              <a:rPr lang="zh-CN" altLang="en-US" dirty="0"/>
              <a:t>座逃城）做教导律法和审理案件的工作。亚伦是第一位按立受膏的大祭司。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王：治理、战事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申命记</a:t>
            </a:r>
            <a:r>
              <a:rPr lang="en-US" altLang="zh-CN" dirty="0"/>
              <a:t>17</a:t>
            </a:r>
            <a:r>
              <a:rPr lang="zh-CN" altLang="en-US" dirty="0"/>
              <a:t>：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14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到 了 耶 和 华 ─ 你 　 神 所 赐 你 的 地 ， 得 了 那 地 居 住 的 时 候 ， 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若 说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 ： 我 要 立 王 治 理 我 ， 像 四 围 的 国 一 样 。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15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你 总 要 立 耶 和 华 ─ 你 　 </a:t>
            </a:r>
            <a:r>
              <a:rPr lang="zh-CN" altLang="en-US" b="0" i="0" u="sng" dirty="0">
                <a:solidFill>
                  <a:srgbClr val="001320"/>
                </a:solidFill>
                <a:effectLst/>
                <a:latin typeface="Trebuchet"/>
              </a:rPr>
              <a:t>神 所 拣 选 的 人 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为 王 。 必 从 </a:t>
            </a:r>
            <a:r>
              <a:rPr lang="zh-CN" altLang="en-US" b="0" i="0" u="sng" dirty="0">
                <a:solidFill>
                  <a:srgbClr val="001320"/>
                </a:solidFill>
                <a:effectLst/>
                <a:latin typeface="Trebuchet"/>
              </a:rPr>
              <a:t>你 弟 兄 中 立 一 人 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； 不 可 立 你 弟 兄 以 外 的 人 为 王 。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16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只 是 王 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不 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 为 自 己 加 添 马 匹 ， 也 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不 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 使 百 姓 回 埃 及 去 ， 为 要 加 添 他 的 马 匹 ， 因 耶 和 华 曾 吩 咐 你 们 说 ： 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不 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 再 回 那 条 路 去 。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5"/>
              </a:rPr>
              <a:t>17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他 也 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不 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 为 自 己 多 立 妃 嫔 ， 恐 怕 他 的 心 偏 邪 ； 也 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不 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 为 自 己 多 积 金 银 。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6"/>
              </a:rPr>
              <a:t>18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他 登 了 国 位 ， </a:t>
            </a:r>
            <a:r>
              <a:rPr lang="zh-CN" altLang="en-US" b="0" i="0" u="sng" dirty="0">
                <a:solidFill>
                  <a:srgbClr val="001320"/>
                </a:solidFill>
                <a:effectLst/>
                <a:latin typeface="Trebuchet"/>
              </a:rPr>
              <a:t>就 要 将 祭 司 利 未 人 面 前 的 这 律 法 书 ， 为 自 己 抄 录 一 本 ， </a:t>
            </a:r>
            <a:r>
              <a:rPr lang="en-US" altLang="zh-CN" b="1" i="0" u="sng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7"/>
              </a:rPr>
              <a:t>19</a:t>
            </a:r>
            <a:r>
              <a:rPr lang="zh-CN" altLang="en-US" b="0" i="0" u="sng" dirty="0">
                <a:solidFill>
                  <a:srgbClr val="001320"/>
                </a:solidFill>
                <a:effectLst/>
                <a:latin typeface="Trebuchet"/>
              </a:rPr>
              <a:t>存 在 他 那 里 ， 要 平 生 诵 读 ， 好 学 习 敬 畏 耶 和 华 ─ 他 的 　 神 ， 谨 守 遵 行 这 律 法 书 上 的 一 切 言 语 和 这 些 律 例 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，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8"/>
              </a:rPr>
              <a:t>20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免 得 他 向 弟 兄 心 高 气 傲 ， 偏 左 偏 右 ， 离 了 这 诫 命 。 这 样 ， 他 和 他 的 子 孙 便 可 在 以 色 列 中 ， 在 国 位 上 年 长 日 久 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939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26" y="220081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神在祂子民中设立领袖的历史背景和功用</a:t>
            </a:r>
            <a:br>
              <a:rPr lang="en-US" altLang="zh-CN" dirty="0"/>
            </a:br>
            <a:r>
              <a:rPr lang="zh-CN" altLang="en-US" dirty="0"/>
              <a:t>王国时代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425789" y="1598454"/>
            <a:ext cx="112101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先知、祭司、王的功用是一致的：帮助神的子民按照神的话来生活、分别为圣，跟随主来争战，在万民中荣耀主名。</a:t>
            </a:r>
            <a:endParaRPr lang="en-US" altLang="zh-CN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248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26" y="220081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神在祂子民中设立领袖的历史背景和功用</a:t>
            </a:r>
            <a:br>
              <a:rPr lang="en-US" altLang="zh-CN" dirty="0"/>
            </a:br>
            <a:r>
              <a:rPr lang="zh-CN" altLang="en-US" dirty="0"/>
              <a:t>从士师时代到王国时代的过渡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425789" y="1598454"/>
            <a:ext cx="1121012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从士师时代（四百多年）到王国时代（四百多年）的过渡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以利 </a:t>
            </a:r>
            <a:r>
              <a:rPr lang="en-US" altLang="zh-CN" dirty="0"/>
              <a:t>–</a:t>
            </a:r>
            <a:r>
              <a:rPr lang="zh-CN" altLang="en-US" dirty="0"/>
              <a:t>士师、祭司</a:t>
            </a:r>
            <a:endParaRPr lang="en-US" altLang="zh-CN" dirty="0"/>
          </a:p>
          <a:p>
            <a:pPr lvl="1"/>
            <a:r>
              <a:rPr lang="zh-CN" altLang="en-US" dirty="0"/>
              <a:t>撒母耳记上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baseline="30000" dirty="0"/>
              <a:t>29 </a:t>
            </a:r>
            <a:r>
              <a:rPr lang="zh-CN" altLang="en-US" dirty="0"/>
              <a:t>我 所 吩 咐 献 在 我 居 所 的 祭 物 ， 你 们 为 何 践 踏 ？ 尊 重 你 的 儿 子 过 於 尊 重 我 ， 将 我 民 以 色 列 所 献 美 好 的 祭 物 肥 己 呢 ？</a:t>
            </a:r>
            <a:endParaRPr lang="en-US" altLang="zh-CN" dirty="0"/>
          </a:p>
          <a:p>
            <a:pPr lvl="1"/>
            <a:r>
              <a:rPr lang="zh-CN" altLang="en-US" dirty="0"/>
              <a:t>撒母耳记上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baseline="30000" dirty="0"/>
              <a:t>10 </a:t>
            </a:r>
            <a:r>
              <a:rPr lang="zh-CN" altLang="en-US" dirty="0"/>
              <a:t>非 利 士 人 和 以 色 列 人 打 仗 ， 以 色 列 人 败 了 ， 各 向 各 家 奔 逃 ， 被 杀 的 人 甚 多 ， 以 色 列 的 步 兵 仆 倒 了 三 万 。</a:t>
            </a:r>
            <a:r>
              <a:rPr lang="en-US" altLang="zh-CN" baseline="30000" dirty="0"/>
              <a:t>11 </a:t>
            </a:r>
            <a:r>
              <a:rPr lang="zh-CN" altLang="en-US" dirty="0"/>
              <a:t>神 的 约 柜 被 掳 去 ， 以 利 的 两 个 儿 子 何 弗 尼 、 非 尼 哈 也 都 被 杀 了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撒母耳 </a:t>
            </a:r>
            <a:r>
              <a:rPr lang="en-US" altLang="zh-CN" dirty="0"/>
              <a:t>– </a:t>
            </a:r>
            <a:r>
              <a:rPr lang="zh-CN" altLang="en-US" dirty="0"/>
              <a:t>先知、士师、祭司</a:t>
            </a:r>
            <a:endParaRPr lang="en-US" altLang="zh-CN" dirty="0"/>
          </a:p>
          <a:p>
            <a:pPr lvl="1"/>
            <a:r>
              <a:rPr lang="zh-CN" altLang="en-US" dirty="0"/>
              <a:t>撒母耳记上</a:t>
            </a:r>
            <a:r>
              <a:rPr lang="en-US" altLang="zh-CN" dirty="0"/>
              <a:t>8</a:t>
            </a:r>
            <a:r>
              <a:rPr lang="zh-CN" altLang="en-US" dirty="0"/>
              <a:t>： 撒 母 耳 年 纪 老 迈 ， 就 立 他 儿 子 作 以 色 列 的 士 师 。</a:t>
            </a:r>
            <a:r>
              <a:rPr lang="en-US" altLang="zh-CN" baseline="30000" dirty="0"/>
              <a:t>2 </a:t>
            </a:r>
            <a:r>
              <a:rPr lang="zh-CN" altLang="en-US" dirty="0"/>
              <a:t>长 子 名 叫 约 珥 ， 次 子 名 叫 亚 比 亚 ； 他 们 在 别 是 巴 作 士 师 。</a:t>
            </a:r>
            <a:r>
              <a:rPr lang="en-US" altLang="zh-CN" baseline="30000" dirty="0"/>
              <a:t>3 </a:t>
            </a:r>
            <a:r>
              <a:rPr lang="zh-CN" altLang="en-US" dirty="0"/>
              <a:t>他 儿 子 不 行 他 的 道 ， 贪 图 财 利 ， 收 受 贿 赂 ， 屈 枉 正 直 。</a:t>
            </a:r>
          </a:p>
          <a:p>
            <a:pPr lvl="1"/>
            <a:r>
              <a:rPr lang="en-US" altLang="zh-CN" baseline="30000" dirty="0"/>
              <a:t>4 </a:t>
            </a:r>
            <a:r>
              <a:rPr lang="zh-CN" altLang="en-US" dirty="0"/>
              <a:t>以 色 列 的 长 老 都 聚 集 ， 来 到 拉 玛 见 撒 母 耳 ，</a:t>
            </a:r>
            <a:r>
              <a:rPr lang="en-US" altLang="zh-CN" baseline="30000" dirty="0"/>
              <a:t>5 </a:t>
            </a:r>
            <a:r>
              <a:rPr lang="zh-CN" altLang="en-US" dirty="0"/>
              <a:t>对 他 说 ： 你 年 纪 老 迈 了 ， 你 儿 子 不 行 你 的 道 。 </a:t>
            </a:r>
            <a:r>
              <a:rPr lang="zh-CN" altLang="en-US" u="sng" dirty="0"/>
              <a:t>现 在 求 你 为 我 们 立 一 个 王 治 理 我 们 ， 像 列 国 一 样 。</a:t>
            </a:r>
            <a:r>
              <a:rPr lang="en-US" altLang="zh-CN" baseline="30000" dirty="0"/>
              <a:t>6 </a:t>
            </a:r>
            <a:r>
              <a:rPr lang="zh-CN" altLang="en-US" dirty="0"/>
              <a:t>撒 母 耳 不 喜 悦 他 们 说 立 一 个 王 治 理 我 们 ， 他 就 祷 告 耶 和 华 。</a:t>
            </a:r>
            <a:r>
              <a:rPr lang="en-US" altLang="zh-CN" baseline="30000" dirty="0"/>
              <a:t>7 </a:t>
            </a:r>
            <a:r>
              <a:rPr lang="zh-CN" altLang="en-US" dirty="0"/>
              <a:t>耶 和 华 对 撒 母 耳 说 ： 百 姓 向 你 说 的 一 切 话 ， </a:t>
            </a:r>
            <a:r>
              <a:rPr lang="zh-CN" altLang="en-US" u="sng" dirty="0"/>
              <a:t>你 只 管 依 从 ； 因 为 他 们 不 是 厌 弃 你 ， 乃 是 厌 弃 我 ， 不 要 我 作 他 们 的 王 </a:t>
            </a:r>
            <a:r>
              <a:rPr lang="zh-CN" altLang="en-US" dirty="0"/>
              <a:t>。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神喜悦以色列人求王吗？为什么？以色列求王的缘由和动机是什么？我们也为自己“求王”吗？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276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26" y="220081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神在祂子民中设立领袖的历史背景和功用</a:t>
            </a:r>
            <a:br>
              <a:rPr lang="en-US" altLang="zh-CN" dirty="0"/>
            </a:br>
            <a:r>
              <a:rPr lang="zh-CN" altLang="en-US" dirty="0"/>
              <a:t>从士师时代到王国时代的过渡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D2684E-BE44-23F9-F9C1-C6AC55C6628C}"/>
              </a:ext>
            </a:extLst>
          </p:cNvPr>
          <p:cNvSpPr txBox="1"/>
          <p:nvPr/>
        </p:nvSpPr>
        <p:spPr>
          <a:xfrm>
            <a:off x="195944" y="1502688"/>
            <a:ext cx="117752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士师时代（四百多年）：神是以色列民的王，他们应该遵从王的诫命、律例和典章，神的会幕在他们当中，他们应当将自己分别为圣，敬虔度日，在万邦中荣耀神，就必蒙祝福。</a:t>
            </a:r>
            <a:endParaRPr lang="en-US" altLang="zh-CN" dirty="0"/>
          </a:p>
          <a:p>
            <a:r>
              <a:rPr lang="zh-CN" altLang="en-US" dirty="0"/>
              <a:t>王国时代（四百多年）：神的子民中设有更强大的领袖统治。神拣选以色列中的一位为王来治理他们。如果这位王在以色列民中尊主为大，按照摩西律法来治理，带领神的子民来敬畏神、遵行神的话，他们就必受祝福、国位坚定。</a:t>
            </a:r>
            <a:endParaRPr lang="en-US" altLang="zh-CN" dirty="0"/>
          </a:p>
          <a:p>
            <a:endParaRPr lang="en-US" dirty="0"/>
          </a:p>
          <a:p>
            <a:r>
              <a:rPr lang="zh-CN" altLang="en-US" b="1" i="1" dirty="0"/>
              <a:t>士师治理还是王治理，哪一个更有效？</a:t>
            </a:r>
            <a:r>
              <a:rPr lang="en-US" altLang="zh-CN" dirty="0"/>
              <a:t>【</a:t>
            </a:r>
            <a:r>
              <a:rPr lang="zh-CN" altLang="en-US" dirty="0"/>
              <a:t>提示</a:t>
            </a:r>
            <a:r>
              <a:rPr lang="en-US" altLang="zh-CN" dirty="0"/>
              <a:t>】</a:t>
            </a:r>
            <a:r>
              <a:rPr lang="zh-CN" altLang="en-US" dirty="0"/>
              <a:t>神的先知大多受苦受害，祭司常常归于平庸，王常常腐败、骄傲、软弱。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先知、祭司、士师、王都被称为神的仆人，也常常被称为牧者，他们带领神的民。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历代志下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zh-CN" altLang="en-US" b="1" i="0" baseline="3000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耶 和 华 神 啊 ， 现 在 求 你 成 就 向 我 父 大 卫 所 应 许 的 话 ； 因 你 立 我 作 这 民 的 王 ， 他 们 如 同 地 上 尘 沙 那 样 多 。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求 你 赐 我 智 慧 聪 明 ， 我 好 在 这 民 前 出 入 ； 不 然 ， 谁 能 判 断 这 众 多 的 民 呢 ？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神 对 所 罗 门 说 ： 我 已 立 你 作 我 民 的 王 。 你 既 有 这 心 意 ， 并 不 求 资 财 、 丰 富 、 尊 荣 ， 也 不 求 灭 绝 那 恨 你 之 人 的 性 命 ， 又 不 求 大 寿 数 ， 只 求 智 慧 聪 明 好 判 断 我 的 民 ；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我 必 赐 你 智 慧 聪 明 ， 也 必 赐 你 资 财 、 丰 富 、 尊 荣 。 在 你 以 前 的 列 王 都 没 有 这 样 ， 在 你 以 後 也 必 没 有 这 样 的 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所罗门王有一个好的开始，但是很快，他就为自己积攒财宝、纳妾千百，生活奢侈、拜外邦人的偶像。悖逆神，并不牧养神的子民。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774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