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notesMasterIdLst>
    <p:notesMasterId r:id="rId16"/>
  </p:notesMasterIdLst>
  <p:sldIdLst>
    <p:sldId id="257" r:id="rId3"/>
    <p:sldId id="275" r:id="rId4"/>
    <p:sldId id="284" r:id="rId5"/>
    <p:sldId id="274" r:id="rId6"/>
    <p:sldId id="283" r:id="rId7"/>
    <p:sldId id="286" r:id="rId8"/>
    <p:sldId id="277" r:id="rId9"/>
    <p:sldId id="278" r:id="rId10"/>
    <p:sldId id="279" r:id="rId11"/>
    <p:sldId id="280" r:id="rId12"/>
    <p:sldId id="282" r:id="rId13"/>
    <p:sldId id="281" r:id="rId14"/>
    <p:sldId id="285" r:id="rId15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0BB5"/>
    <a:srgbClr val="A24A0E"/>
    <a:srgbClr val="FFC3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25" autoAdjust="0"/>
    <p:restoredTop sz="63956" autoAdjust="0"/>
  </p:normalViewPr>
  <p:slideViewPr>
    <p:cSldViewPr snapToGrid="0">
      <p:cViewPr varScale="1">
        <p:scale>
          <a:sx n="68" d="100"/>
          <a:sy n="68" d="100"/>
        </p:scale>
        <p:origin x="108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126AC8-3211-449C-9882-0C5BF7B603BD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8E464A-2433-4F30-B9B2-5C612AE55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84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8E464A-2433-4F30-B9B2-5C612AE556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1541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zh-CN" altLang="en-US" dirty="0"/>
              <a:t>神发出训诲，要祂的子民洗濯、自洁，就是那些硬着颈项的百姓，“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犯 罪 的 國 民 ， 擔 著 罪 孽 的 百 姓 ； 行 惡 的 種 類 ， 敗 壞 的 兒 女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”，他们藏在宗教的外壳里，不断地作恶，虽受责打也不悔改。 神却说，他们地罪要被洗净。</a:t>
            </a:r>
            <a:endParaRPr lang="en-US" altLang="zh-CN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endParaRPr lang="en-US" dirty="0"/>
          </a:p>
          <a:p>
            <a:r>
              <a:rPr lang="zh-CN" altLang="en-US" dirty="0"/>
              <a:t>“硃红“原文是染了两次的红色，”硃红”、“丹颜”强调难以洗净的污点，洗掉这样的污点成为雪白、如羊毛一样的洁白，这无异于神迹。谁能洗净犹大百姓的罪呢？谁能洗净我们的罪呢？我们熟悉的一首歌歌词是这样的：</a:t>
            </a:r>
            <a:endParaRPr lang="en-US" altLang="zh-CN" dirty="0"/>
          </a:p>
          <a:p>
            <a:endParaRPr lang="en-US" dirty="0"/>
          </a:p>
          <a:p>
            <a:r>
              <a:rPr lang="en-US" dirty="0"/>
              <a:t>    </a:t>
            </a:r>
            <a:r>
              <a:rPr lang="zh-CN" altLang="en-US" dirty="0"/>
              <a:t>“有一活泉充满宝血，从主肋旁流下；</a:t>
            </a:r>
            <a:endParaRPr lang="en-US" altLang="zh-CN" dirty="0"/>
          </a:p>
          <a:p>
            <a:r>
              <a:rPr lang="en-US" dirty="0"/>
              <a:t>     </a:t>
            </a:r>
            <a:r>
              <a:rPr lang="zh-CN" altLang="en-US" dirty="0"/>
              <a:t>罪人只要在此一洗，必能洁净无瑕“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撒加利亚</a:t>
            </a:r>
            <a:r>
              <a:rPr lang="en-US" altLang="zh-CN" dirty="0"/>
              <a:t>13</a:t>
            </a:r>
            <a:r>
              <a:rPr lang="zh-CN" altLang="en-US" dirty="0"/>
              <a:t>：</a:t>
            </a:r>
            <a:r>
              <a:rPr lang="en-US" altLang="zh-CN" dirty="0"/>
              <a:t>1 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那 日 ， 必 给 大 卫 家 和 耶 路 撒 冷 的 居 民 开 一 个 泉 源 ， 洗 除 罪 恶 与 污 秽 。</a:t>
            </a:r>
            <a:endParaRPr lang="en-US" altLang="zh-CN" b="0" i="0" dirty="0">
              <a:solidFill>
                <a:srgbClr val="000000"/>
              </a:solidFill>
              <a:effectLst/>
              <a:latin typeface="system-ui"/>
            </a:endParaRPr>
          </a:p>
          <a:p>
            <a:endParaRPr lang="en-US" altLang="zh-CN" b="0" i="0" dirty="0">
              <a:solidFill>
                <a:srgbClr val="000000"/>
              </a:solidFill>
              <a:effectLst/>
              <a:latin typeface="system-ui"/>
            </a:endParaRPr>
          </a:p>
          <a:p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是的，主耶稣已来，在十字架上担当了我们的罪。祂的宝血洗除了我们的罪，叫我们在父神面前称义，与神和好，使我们在恩典中、靠着基督站立的稳。既然蒙恩，我们“</a:t>
            </a:r>
            <a:r>
              <a:rPr lang="zh-CN" altLang="en-US" b="0" i="0" dirty="0">
                <a:solidFill>
                  <a:srgbClr val="4D5156"/>
                </a:solidFill>
                <a:effectLst/>
                <a:latin typeface="Roboto" panose="02000000000000000000" pitchFamily="2" charset="0"/>
              </a:rPr>
              <a:t>行事为人就当与蒙召的恩</a:t>
            </a:r>
            <a:r>
              <a:rPr lang="zh-CN" altLang="en-US" b="0" i="0" dirty="0">
                <a:solidFill>
                  <a:srgbClr val="EA4335"/>
                </a:solidFill>
                <a:effectLst/>
                <a:latin typeface="Roboto" panose="02000000000000000000" pitchFamily="2" charset="0"/>
              </a:rPr>
              <a:t>相称”，要离弃罪、听命于主。</a:t>
            </a:r>
            <a:endParaRPr lang="en-US" altLang="zh-CN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BE212-1383-4AC2-8024-A7F09EB30E5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8813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忠信的城变为“妓女”，这是后退，让神叹息。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“银子变为渣滓“，这是什么意思？</a:t>
            </a:r>
            <a:endParaRPr lang="en-US" altLang="zh-CN" dirty="0"/>
          </a:p>
          <a:p>
            <a:endParaRPr lang="en-US" altLang="zh-CN" dirty="0"/>
          </a:p>
          <a:p>
            <a:pPr lvl="1"/>
            <a:r>
              <a:rPr lang="zh-CN" altLang="en-US" dirty="0"/>
              <a:t>耶利米书</a:t>
            </a:r>
            <a:r>
              <a:rPr lang="en-US" altLang="zh-CN" dirty="0"/>
              <a:t>6</a:t>
            </a:r>
            <a:r>
              <a:rPr lang="zh-CN" altLang="en-US" dirty="0"/>
              <a:t>：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28 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他 们 都 是 极 悖 逆 的 ， 往 来 谗 谤 人 。 他 们 是 铜 是 铁 ， 都 行 坏 事 。</a:t>
            </a:r>
            <a:endParaRPr lang="en-US" altLang="zh-CN" b="0" i="0" dirty="0">
              <a:solidFill>
                <a:srgbClr val="000000"/>
              </a:solidFill>
              <a:effectLst/>
              <a:latin typeface="system-ui"/>
            </a:endParaRPr>
          </a:p>
          <a:p>
            <a:pPr lvl="1"/>
            <a:r>
              <a:rPr lang="zh-CN" altLang="en-US" dirty="0"/>
              <a:t>耶利米书</a:t>
            </a:r>
            <a:r>
              <a:rPr lang="en-US" altLang="zh-CN" dirty="0"/>
              <a:t>6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：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29 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风箱猛烈地吹，铅在火中销熔；他们炼而又炼，徒劳无功，因为邪恶的仍未除去。</a:t>
            </a:r>
            <a:endParaRPr lang="en-US" altLang="zh-CN" b="0" i="0" dirty="0">
              <a:solidFill>
                <a:srgbClr val="000000"/>
              </a:solidFill>
              <a:effectLst/>
              <a:latin typeface="system-ui"/>
            </a:endParaRPr>
          </a:p>
          <a:p>
            <a:pPr lvl="1"/>
            <a:r>
              <a:rPr lang="zh-CN" altLang="en-US" dirty="0"/>
              <a:t>耶利米书</a:t>
            </a:r>
            <a:r>
              <a:rPr lang="en-US" altLang="zh-CN" dirty="0"/>
              <a:t>6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：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30 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人 必 称 他 们 为 被 弃 的 银 渣 ， 因 为 耶 和 华 已 经 弃 掉 他 们 。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zh-CN" altLang="en-US" dirty="0"/>
              <a:t>以西结书</a:t>
            </a:r>
            <a:r>
              <a:rPr lang="en-US" altLang="zh-CN" dirty="0"/>
              <a:t>22</a:t>
            </a:r>
            <a:r>
              <a:rPr lang="en-US" altLang="zh-TW" b="1" i="0" baseline="30000" dirty="0">
                <a:solidFill>
                  <a:srgbClr val="000000"/>
                </a:solidFill>
                <a:effectLst/>
                <a:latin typeface="system-ui"/>
              </a:rPr>
              <a:t>19 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system-ui"/>
              </a:rPr>
              <a:t>所 以 主 耶 和 華 如 此 說 ： 因 你 們 都 成 為 渣 滓 ， 我 必 聚 集 你 們 在 耶 路 撒 冷 中 。</a:t>
            </a:r>
            <a:r>
              <a:rPr lang="en-US" altLang="zh-TW" b="1" i="0" baseline="30000" dirty="0">
                <a:solidFill>
                  <a:srgbClr val="000000"/>
                </a:solidFill>
                <a:effectLst/>
                <a:latin typeface="system-ui"/>
              </a:rPr>
              <a:t>20 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system-ui"/>
              </a:rPr>
              <a:t>人 怎 樣 將 銀 、 銅 、 鐵 、 鉛 、 錫 聚 在 爐 中 ， 吹 火 鎔 化 ； 照 樣 ， 我 也 要 發 怒 氣 和 忿 怒 ， 將 你 們 聚 集 放 在 城 中 ， 鎔 化 你 們 。</a:t>
            </a:r>
            <a:r>
              <a:rPr lang="en-US" altLang="zh-TW" b="1" i="0" baseline="30000" dirty="0">
                <a:solidFill>
                  <a:srgbClr val="000000"/>
                </a:solidFill>
                <a:effectLst/>
                <a:latin typeface="system-ui"/>
              </a:rPr>
              <a:t>21 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system-ui"/>
              </a:rPr>
              <a:t>我 必 聚 集 你 們 ， 把 我 烈 怒 的 火 吹 在 你 們 身 上 ， 你 們 就 在 其 中 鎔 化 。</a:t>
            </a:r>
            <a:r>
              <a:rPr lang="en-US" altLang="zh-TW" b="1" i="0" baseline="30000" dirty="0">
                <a:solidFill>
                  <a:srgbClr val="000000"/>
                </a:solidFill>
                <a:effectLst/>
                <a:latin typeface="system-ui"/>
              </a:rPr>
              <a:t>22 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system-ui"/>
              </a:rPr>
              <a:t>銀 子 怎 樣 鎔 化 在 爐 中 ， 你 們 也 必 照 樣 鎔 化 在 城 中 ， 你 們 就 知 道 我 ─ 耶 和 華 是 將 忿 怒 倒 在 你 們 身 上 了 。</a:t>
            </a:r>
          </a:p>
          <a:p>
            <a:endParaRPr lang="en-US" altLang="zh-CN" dirty="0"/>
          </a:p>
          <a:p>
            <a:r>
              <a:rPr lang="zh-CN" altLang="en-US" dirty="0"/>
              <a:t>悖逆、败坏的人，被称为渣滓，这是比喻。人败坏、陷在罪中，成为无用的（就要被烧掉）。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当以色列民离弃神、不事奉神时，在他们当中发生什么事呢？</a:t>
            </a:r>
            <a:endParaRPr lang="en-US" dirty="0"/>
          </a:p>
          <a:p>
            <a:pPr marL="228600" indent="-228600">
              <a:buAutoNum type="arabicPeriod"/>
            </a:pPr>
            <a:r>
              <a:rPr lang="zh-CN" altLang="en-US" dirty="0"/>
              <a:t>没有公平、公义，凶手可以安然居住；</a:t>
            </a:r>
            <a:endParaRPr lang="en-US" altLang="zh-CN" dirty="0"/>
          </a:p>
          <a:p>
            <a:pPr marL="228600" indent="-228600">
              <a:buAutoNum type="arabicPeriod"/>
            </a:pPr>
            <a:r>
              <a:rPr lang="zh-CN" altLang="en-US" dirty="0"/>
              <a:t>神的子民悖逆、败坏；</a:t>
            </a:r>
            <a:endParaRPr lang="en-US" altLang="zh-CN" dirty="0"/>
          </a:p>
          <a:p>
            <a:pPr marL="228600" indent="-228600">
              <a:buAutoNum type="arabicPeriod"/>
            </a:pPr>
            <a:r>
              <a:rPr lang="zh-CN" altLang="en-US" dirty="0"/>
              <a:t>官长，就是有公权力的，收受贿赂，与奸商盗贼勾结；</a:t>
            </a:r>
            <a:endParaRPr lang="en-US" altLang="zh-CN" dirty="0"/>
          </a:p>
          <a:p>
            <a:pPr marL="228600" indent="-228600">
              <a:buAutoNum type="arabicPeriod"/>
            </a:pPr>
            <a:r>
              <a:rPr lang="zh-CN" altLang="en-US" dirty="0"/>
              <a:t>孤儿寡妇、无钱无势的人受欺压，无处伸冤，因为没有正义的审判官接受案件。</a:t>
            </a:r>
            <a:endParaRPr lang="en-US" altLang="zh-CN" dirty="0"/>
          </a:p>
          <a:p>
            <a:pPr marL="228600" indent="-228600">
              <a:buAutoNum type="arabicPeriod"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这一段是社会层面的描述。我们不禁要问，是不是任何一个不敬畏神的社会都会堕落成这样？罪恶滋生，社会堕落。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24</a:t>
            </a:r>
            <a:r>
              <a:rPr lang="zh-CN" altLang="en-US" dirty="0"/>
              <a:t>节，</a:t>
            </a:r>
            <a:r>
              <a:rPr lang="en-US" altLang="zh-CN" dirty="0"/>
              <a:t>25</a:t>
            </a:r>
            <a:r>
              <a:rPr lang="zh-CN" altLang="en-US" dirty="0"/>
              <a:t>节，谁是神的对头，谁是神的敌人？</a:t>
            </a:r>
            <a:endParaRPr lang="en-US" dirty="0"/>
          </a:p>
          <a:p>
            <a:pPr marL="457200" lvl="1" indent="0">
              <a:buNone/>
            </a:pPr>
            <a:r>
              <a:rPr lang="zh-CN" altLang="en-US" dirty="0"/>
              <a:t>雅各书</a:t>
            </a:r>
            <a:r>
              <a:rPr lang="en-US" altLang="zh-CN" dirty="0"/>
              <a:t>4</a:t>
            </a:r>
            <a:r>
              <a:rPr lang="zh-CN" altLang="en-US" dirty="0"/>
              <a:t>：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 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4 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淫乱的人哪，你们不知道与世俗为友，就是与　神为敌吗？所以与世俗为友的，就成了　神的仇敌。</a:t>
            </a:r>
            <a:endParaRPr lang="en-US" altLang="zh-CN" b="0" i="0" dirty="0">
              <a:solidFill>
                <a:srgbClr val="000000"/>
              </a:solidFill>
              <a:effectLst/>
              <a:latin typeface="system-ui"/>
            </a:endParaRPr>
          </a:p>
          <a:p>
            <a:pPr marL="457200" lvl="1" indent="0">
              <a:buNone/>
            </a:pP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歌罗西书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system-ui"/>
              </a:rPr>
              <a:t>1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：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21 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虽然你们从前也是和　神隔绝，心思上与他为敌，行为邪恶。</a:t>
            </a:r>
            <a:endParaRPr lang="en-US" altLang="zh-CN" b="0" i="0" dirty="0">
              <a:solidFill>
                <a:srgbClr val="000000"/>
              </a:solidFill>
              <a:effectLst/>
              <a:latin typeface="system-ui"/>
            </a:endParaRPr>
          </a:p>
          <a:p>
            <a:pPr marL="457200" lvl="1" indent="0">
              <a:buNone/>
            </a:pPr>
            <a:endParaRPr lang="en-US" b="0" i="0" dirty="0">
              <a:solidFill>
                <a:srgbClr val="000000"/>
              </a:solidFill>
              <a:effectLst/>
              <a:latin typeface="system-ui"/>
            </a:endParaRPr>
          </a:p>
          <a:p>
            <a:pPr marL="0" lvl="0" indent="0">
              <a:buNone/>
            </a:pP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陷在罪中悖逆神的人，就是神的敌人；（前面我们提到神有怜悯有恩典，不轻易发怒）神长久忍耐之后，祂的愤怒将要倾倒在悖逆祂的人身上。神要”炼尽渣滓” 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system-ui"/>
              </a:rPr>
              <a:t>– 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将银子中的渣滓除去，重得纯净的银子。神将恢复公平和公义。“公义终究不会缺席”，这是圣经里的应许。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BE212-1383-4AC2-8024-A7F09EB30E5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8147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神公正公义的审判必然来临，就是我主耶稣基督再来的时候。主必再来，这是我们上一次学习的重点。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悔改归正的蒙救赎，悖逆犯罪、拜偶像的，他们的结局就是永火。“橡树”、“园子”，是拜偶像的地方。“悖逆的罪”和“顽梗的罪”与拜偶像的罪相同 （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撒母耳记上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system-ui"/>
              </a:rPr>
              <a:t>15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：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system-ui"/>
              </a:rPr>
              <a:t>23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）</a:t>
            </a:r>
            <a:r>
              <a:rPr lang="zh-CN" altLang="en-US" dirty="0"/>
              <a:t>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BE212-1383-4AC2-8024-A7F09EB30E5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0537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BE212-1383-4AC2-8024-A7F09EB30E5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093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我们前面说过，以赛亚书可分为两部分。第一部分是</a:t>
            </a:r>
            <a:r>
              <a:rPr lang="en-US" altLang="zh-CN" dirty="0"/>
              <a:t>1-39</a:t>
            </a:r>
            <a:r>
              <a:rPr lang="zh-CN" altLang="en-US" dirty="0"/>
              <a:t>章。</a:t>
            </a:r>
            <a:endParaRPr lang="en-US" dirty="0"/>
          </a:p>
          <a:p>
            <a:endParaRPr lang="en-US" dirty="0"/>
          </a:p>
          <a:p>
            <a:r>
              <a:rPr lang="en-US" dirty="0"/>
              <a:t>1-12</a:t>
            </a:r>
            <a:r>
              <a:rPr lang="zh-CN" altLang="en-US" dirty="0"/>
              <a:t>章针对犹大国和耶路撒冷。其中，</a:t>
            </a:r>
            <a:r>
              <a:rPr lang="en-US" altLang="zh-CN" dirty="0"/>
              <a:t>1-5</a:t>
            </a:r>
            <a:r>
              <a:rPr lang="zh-CN" altLang="en-US" dirty="0"/>
              <a:t>章描述了犹大国的现状；</a:t>
            </a:r>
            <a:r>
              <a:rPr lang="en-US" altLang="zh-CN" dirty="0"/>
              <a:t>6-12</a:t>
            </a:r>
            <a:r>
              <a:rPr lang="zh-CN" altLang="en-US" dirty="0"/>
              <a:t>章涉及先知与亚哈斯王的互动的一段历史。亚哈斯在位期间，神保护耶路撒冷免受倾覆。</a:t>
            </a:r>
            <a:endParaRPr lang="en-US" altLang="zh-CN" dirty="0"/>
          </a:p>
          <a:p>
            <a:endParaRPr lang="en-US" dirty="0"/>
          </a:p>
          <a:p>
            <a:r>
              <a:rPr lang="en-US" dirty="0"/>
              <a:t>13-23</a:t>
            </a:r>
            <a:r>
              <a:rPr lang="zh-CN" altLang="en-US" dirty="0"/>
              <a:t>章是对犹大周边诸国的预言，强国兴起、行毁灭杀戮的军队将要临到</a:t>
            </a:r>
            <a:endParaRPr lang="en-US" altLang="zh-CN" dirty="0"/>
          </a:p>
          <a:p>
            <a:endParaRPr lang="en-US" dirty="0"/>
          </a:p>
          <a:p>
            <a:r>
              <a:rPr lang="en-US" dirty="0"/>
              <a:t>24-27</a:t>
            </a:r>
            <a:r>
              <a:rPr lang="zh-CN" altLang="en-US" dirty="0"/>
              <a:t>章是对前面的一个总结：地上满了悖逆和骄傲，神将使全地荒凉；但是击打之后，神还要拯救</a:t>
            </a:r>
            <a:endParaRPr lang="en-US" altLang="zh-CN" dirty="0"/>
          </a:p>
          <a:p>
            <a:endParaRPr lang="en-US" dirty="0"/>
          </a:p>
          <a:p>
            <a:r>
              <a:rPr lang="en-US" dirty="0"/>
              <a:t>28-35</a:t>
            </a:r>
            <a:r>
              <a:rPr lang="zh-CN" altLang="en-US" dirty="0"/>
              <a:t>章，神再次呼召祂的子民要专心信靠祂，不是靠马车、不是靠势力，不要信靠人，除去一切的偶像，专心倚靠神。</a:t>
            </a:r>
            <a:endParaRPr lang="en-US" altLang="zh-CN" dirty="0"/>
          </a:p>
          <a:p>
            <a:endParaRPr lang="en-US" dirty="0"/>
          </a:p>
          <a:p>
            <a:r>
              <a:rPr lang="en-US" dirty="0"/>
              <a:t>36-39</a:t>
            </a:r>
            <a:r>
              <a:rPr lang="zh-CN" altLang="en-US" dirty="0"/>
              <a:t>章是先知与希西家王互动的一段历史。面对亚述的威胁、兵临城下，神再次拯救耶路撒冷免遭倾覆。然而希西家在接下来的试验中显出他的骄傲，先知对他说预言，耶路撒冷将来必倾覆在巴比伦手中，以赛亚书第一部分就此结束。人很难专心信靠神、专心荣耀神。在旧约里我们没有找到一位完全对神专心的，直到神的儿子耶稣降临，主耶稣说，“我没有一件事是凭着自己作的”（约翰福音</a:t>
            </a:r>
            <a:r>
              <a:rPr lang="en-US" altLang="zh-CN" dirty="0"/>
              <a:t>8</a:t>
            </a:r>
            <a:r>
              <a:rPr lang="zh-CN" altLang="en-US" dirty="0"/>
              <a:t>：</a:t>
            </a:r>
            <a:r>
              <a:rPr lang="en-US" altLang="zh-CN" dirty="0"/>
              <a:t>28</a:t>
            </a:r>
            <a:r>
              <a:rPr lang="zh-CN" altLang="en-US" dirty="0"/>
              <a:t>），都是按照父神的旨意，</a:t>
            </a:r>
            <a:endParaRPr lang="en-US" altLang="zh-CN" dirty="0"/>
          </a:p>
          <a:p>
            <a:endParaRPr lang="en-US" dirty="0"/>
          </a:p>
          <a:p>
            <a:r>
              <a:rPr lang="zh-CN" altLang="en-US" dirty="0"/>
              <a:t>约翰福音</a:t>
            </a:r>
            <a:r>
              <a:rPr lang="en-US" altLang="zh-CN" dirty="0"/>
              <a:t>8</a:t>
            </a:r>
            <a:r>
              <a:rPr lang="zh-CN" altLang="en-US" dirty="0"/>
              <a:t>：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28 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所 以 耶 稣 说 ： 你 们 举 起 人 子 以 後 ， 必 知 道 我 是 基 督 ， 并 且 知 道 我 没 有 一 件 事 是 凭 着 自 己 作 的 。 我 说 这 些 话 乃 是 照 着 父 所 教 训 我 的 。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29 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那 差 我 来 的 是 与 我 同 在 ； 他 没 有 撇 下 我 独 自 在 这 里 ， 因 为 我 常 做 他 所 喜 悦 的 事 。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BE212-1383-4AC2-8024-A7F09EB30E5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103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BE212-1383-4AC2-8024-A7F09EB30E5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5646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以赛亚作先知，经历这四个王 </a:t>
            </a:r>
            <a:r>
              <a:rPr lang="en-US" altLang="zh-CN" dirty="0"/>
              <a:t>—</a:t>
            </a:r>
            <a:r>
              <a:rPr lang="zh-CN" altLang="en-US" dirty="0"/>
              <a:t>乌西雅，约坦，亚哈斯，希西家。</a:t>
            </a: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/>
          </a:p>
          <a:p>
            <a:r>
              <a:rPr lang="zh-CN" altLang="en-US" dirty="0"/>
              <a:t>乌西雅又名亚撒利雅。他开始是个好王，后来骄傲、不顾祭司的阻拦执意要替代祭司向神献祭，神使他长大麻疯。他从此不能治国，由他儿子约坦帮助他治国。因此父子俩共同执政若干年。以赛亚作先知大概有四十年左右，从乌西雅王驾崩的时候蒙召领命开始事奉神。</a:t>
            </a:r>
            <a:endParaRPr lang="en-US" altLang="zh-CN" dirty="0"/>
          </a:p>
          <a:p>
            <a:endParaRPr lang="en-US" dirty="0"/>
          </a:p>
          <a:p>
            <a:r>
              <a:rPr lang="zh-CN" altLang="en-US" dirty="0"/>
              <a:t>亚哈斯和希西家，一个坏王，一个好王，后面我们会更具体讲他们的情况。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BE212-1383-4AC2-8024-A7F09EB30E5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481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耶和华，自有永有的神，他们敬畏神的名字，以至于他们不会用他们的口直接称呼这个神圣的名字。祂创造宇宙万物、创造天地，按照以色列的传统。此刻，天和地要来听证神对祂儿女的起诉（神本来是审判官，这里怎么成了起诉人？）祂起诉悖逆祂的儿女。这些儿女被祂养育、每天靠祂供应，却悖逆祂。这些儿女是谁呢？最近在朋友圈看到一位姐妹的贴，她在反省，承认自己悖逆，因为一点小事不顺心就不能开口赞美神，她说她自己的三个孩子对她很顺服，相比之下，她对天父的态度太悖逆了。先知书是神对以色列人的训诲和警告，也有安慰和鼓励，如果我们在读这本书的时候不能代入角色，我们就白读了。</a:t>
            </a:r>
            <a:endParaRPr lang="en-US" altLang="zh-CN" dirty="0"/>
          </a:p>
          <a:p>
            <a:r>
              <a:rPr lang="zh-CN" altLang="en-US" dirty="0"/>
              <a:t>“牛认识主人”，“驴也能认识食槽”，神的儿女却不认识神、也不留意祂的作为。我们留意神的作为吗？神是圣洁又慈爱，神的作为就是要荣耀祂自己的名。</a:t>
            </a:r>
            <a:endParaRPr lang="en-US" altLang="zh-CN" dirty="0"/>
          </a:p>
          <a:p>
            <a:endParaRPr lang="en-US" dirty="0"/>
          </a:p>
          <a:p>
            <a:r>
              <a:rPr lang="zh-CN" altLang="en-US" dirty="0"/>
              <a:t>神对犹大国民的称呼 </a:t>
            </a:r>
            <a:r>
              <a:rPr lang="en-US" altLang="zh-CN" dirty="0"/>
              <a:t>– </a:t>
            </a:r>
            <a:r>
              <a:rPr lang="zh-CN" altLang="en-US" dirty="0"/>
              <a:t>“犯罪的”，“担着罪孽”，“行恶”，“败坏”，他们犯罪是因为他们离弃了神。“罪从一人进入人类”，亚当夏娃犯罪的实质就是不信神、违背神的话、离弃神；人类社会一旦离弃神，各种犯罪悖逆的行为就不断加增、升级。犹大国民也是如此。我们今天的社会也是这样。我们个人也是这样，不敬畏神就放肆、道德下滑非常快。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“</a:t>
            </a:r>
            <a:r>
              <a:rPr lang="zh-CN" altLang="en-US" dirty="0"/>
              <a:t>担着”这个词表明罪孽是沉重的、是压迫性的；谁能将我们负重的罪孽除去呢？施洗约翰看见耶稣基督时，就作见证说，</a:t>
            </a:r>
            <a:endParaRPr lang="en-US" altLang="zh-CN" dirty="0"/>
          </a:p>
          <a:p>
            <a:endParaRPr lang="en-US" altLang="zh-CN" dirty="0"/>
          </a:p>
          <a:p>
            <a:pPr lvl="1"/>
            <a:r>
              <a:rPr lang="zh-CN" altLang="en-US" dirty="0"/>
              <a:t>“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 神 的 羔 羊 ， 除 去 （ 或 译 ： 背 负 ） 世 人 罪 孽 的 ！”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神不喜悦我们“</a:t>
            </a:r>
            <a:r>
              <a:rPr lang="zh-TW" altLang="en-US" b="1" i="0" u="sng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與 他 生 疏 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， </a:t>
            </a:r>
            <a:r>
              <a:rPr lang="zh-TW" altLang="en-US" b="1" i="0" u="sng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往 後 退 步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”。犹大国是如何往后退步的？我们来看一下历史书的记载。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BE212-1383-4AC2-8024-A7F09EB30E5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6688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犹大国民是如何往后退步的？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注意这里列王记的经文对诸王有一个大致的评价，有两点我们注意一下：</a:t>
            </a:r>
            <a:endParaRPr lang="en-US" altLang="zh-CN" dirty="0"/>
          </a:p>
          <a:p>
            <a:endParaRPr lang="en-US" altLang="zh-CN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dirty="0"/>
              <a:t>评价这些王的好坏标准是，他们是否行耶和华眼中看为正的事，是否谨守神的诫命；</a:t>
            </a:r>
            <a:r>
              <a:rPr lang="zh-CN" altLang="en-US" b="1" dirty="0"/>
              <a:t>（这是否也应该是我们分辨人、事的标准？）</a:t>
            </a:r>
            <a:endParaRPr lang="en-US" altLang="zh-CN" b="1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zh-CN" altLang="en-US" dirty="0"/>
              <a:t>经文也总是提到他们对邱坛的处理</a:t>
            </a:r>
            <a:endParaRPr lang="en-US" altLang="zh-CN" dirty="0"/>
          </a:p>
          <a:p>
            <a:pPr marL="457200" lvl="1" indent="0">
              <a:buFont typeface="Arial" panose="020B0604020202020204" pitchFamily="34" charset="0"/>
              <a:buNone/>
            </a:pPr>
            <a:endParaRPr lang="en-US" altLang="zh-CN" dirty="0"/>
          </a:p>
          <a:p>
            <a:pPr marL="0" lvl="0" indent="0">
              <a:buFont typeface="Arial" panose="020B0604020202020204" pitchFamily="34" charset="0"/>
              <a:buNone/>
            </a:pPr>
            <a:r>
              <a:rPr lang="zh-CN" altLang="en-US" dirty="0"/>
              <a:t>邱坛（</a:t>
            </a:r>
            <a:r>
              <a:rPr lang="en-US" altLang="zh-CN" dirty="0"/>
              <a:t>high places</a:t>
            </a:r>
            <a:r>
              <a:rPr lang="zh-CN" altLang="en-US" dirty="0"/>
              <a:t>），上面常有石头或木头雕刻的偶像，邱坛就是以色列人拜外邦人的假神、拜偶像的地方。“你们当中不可有别神”，“不可为自己雕刻偶像”，这是十戒的规定。</a:t>
            </a:r>
            <a:endParaRPr lang="en-US" altLang="zh-CN" dirty="0"/>
          </a:p>
          <a:p>
            <a:pPr marL="0" lvl="0" indent="0">
              <a:buFont typeface="Arial" panose="020B0604020202020204" pitchFamily="34" charset="0"/>
              <a:buNone/>
            </a:pPr>
            <a:endParaRPr lang="en-US" altLang="zh-CN" dirty="0"/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zh-CN" altLang="en-US" dirty="0">
                <a:latin typeface="Felix Titling" panose="04060505060202020A04" pitchFamily="82" charset="0"/>
                <a:ea typeface="FangSong" panose="02010609060101010101" pitchFamily="49" charset="-122"/>
              </a:rPr>
              <a:t>利未记</a:t>
            </a:r>
            <a:r>
              <a:rPr lang="en-US" altLang="zh-CN" dirty="0">
                <a:latin typeface="Felix Titling" panose="04060505060202020A04" pitchFamily="82" charset="0"/>
                <a:ea typeface="FangSong" panose="02010609060101010101" pitchFamily="49" charset="-122"/>
              </a:rPr>
              <a:t>26</a:t>
            </a:r>
            <a:r>
              <a:rPr lang="zh-CN" altLang="en-US" dirty="0">
                <a:latin typeface="Felix Titling" panose="04060505060202020A04" pitchFamily="82" charset="0"/>
                <a:ea typeface="FangSong" panose="02010609060101010101" pitchFamily="49" charset="-122"/>
              </a:rPr>
              <a:t>章</a:t>
            </a:r>
            <a:r>
              <a:rPr lang="en-US" altLang="zh-CN" dirty="0">
                <a:latin typeface="Felix Titling" panose="04060505060202020A04" pitchFamily="82" charset="0"/>
                <a:ea typeface="FangSong" panose="02010609060101010101" pitchFamily="49" charset="-122"/>
              </a:rPr>
              <a:t>1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Felix Titling" panose="04060505060202020A04" pitchFamily="82" charset="0"/>
                <a:ea typeface="FangSong" panose="02010609060101010101" pitchFamily="49" charset="-122"/>
              </a:rPr>
              <a:t>你 們 不 可 做 甚 麼 虛 無 的 神 像 ， 不 可 立 雕 刻 的 偶 像 或 是 柱 像 ， 也 不 可 在 你 們 的 地 上 安 甚 麼 鏨 成 的 石 像 ， 向 他 跪 拜 ， 因 為 我 是 耶 和 華 ─ 你 們 的 神 。</a:t>
            </a:r>
            <a:endParaRPr lang="en-US" altLang="zh-CN" dirty="0">
              <a:latin typeface="Felix Titling" panose="04060505060202020A04" pitchFamily="82" charset="0"/>
              <a:ea typeface="FangSong" panose="02010609060101010101" pitchFamily="49" charset="-122"/>
            </a:endParaRPr>
          </a:p>
          <a:p>
            <a:pPr marL="0" lvl="0" indent="0">
              <a:buFont typeface="Arial" panose="020B0604020202020204" pitchFamily="34" charset="0"/>
              <a:buNone/>
            </a:pPr>
            <a:endParaRPr lang="en-US" altLang="zh-CN" dirty="0"/>
          </a:p>
          <a:p>
            <a:pPr marL="0" lvl="0" indent="0">
              <a:buFont typeface="Arial" panose="020B0604020202020204" pitchFamily="34" charset="0"/>
              <a:buNone/>
            </a:pPr>
            <a:r>
              <a:rPr lang="zh-CN" altLang="en-US" dirty="0"/>
              <a:t>所罗门王国的衰败就是因为</a:t>
            </a:r>
            <a:r>
              <a:rPr lang="zh-CN" altLang="en-US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他随从偶像假神，为外邦妃嫔建造可憎恶的神庙，效法她们敬</a:t>
            </a:r>
            <a:r>
              <a:rPr lang="zh-CN" altLang="en-US" b="0" i="0" dirty="0">
                <a:solidFill>
                  <a:srgbClr val="EA4335"/>
                </a:solidFill>
                <a:effectLst/>
                <a:latin typeface="arial" panose="020B0604020202020204" pitchFamily="34" charset="0"/>
              </a:rPr>
              <a:t>拜偶像</a:t>
            </a:r>
            <a:r>
              <a:rPr lang="zh-CN" altLang="en-US" dirty="0"/>
              <a:t>。</a:t>
            </a:r>
            <a:r>
              <a:rPr lang="zh-CN" altLang="en-US" b="1" dirty="0"/>
              <a:t>“邱坛还在，百姓还在拜偶像”，这句话一遍遍地重复，为什么？因为神在乎祂的百姓是否敬畏祂、听从祂的话</a:t>
            </a:r>
            <a:r>
              <a:rPr lang="zh-CN" altLang="en-US" dirty="0"/>
              <a:t>！尽管亚哈斯之前的几个王并不拜外邦的偶像，犹大的百姓却一直都没有停止在邱坛拜假神。亚哈斯这个王非常邪恶，他拜巴力、在各处兴建邱坛、甚至以自己的儿子献祭，并且关闭圣殿的门，吹灭灯火，停止在以色列的神的殿烧香、献祭。</a:t>
            </a:r>
            <a:r>
              <a:rPr lang="en-US" altLang="zh-CN" dirty="0"/>
              <a:t> </a:t>
            </a:r>
            <a:r>
              <a:rPr lang="zh-CN" altLang="en-US" dirty="0"/>
              <a:t>百姓一直悖逆，而亚哈斯王尤其悖逆，使国民陷入深重的罪孽。</a:t>
            </a:r>
            <a:endParaRPr lang="en-US" altLang="zh-CN" dirty="0"/>
          </a:p>
          <a:p>
            <a:pPr marL="0" lvl="0" indent="0">
              <a:buFont typeface="Arial" panose="020B0604020202020204" pitchFamily="34" charset="0"/>
              <a:buNone/>
            </a:pPr>
            <a:endParaRPr lang="en-US" altLang="zh-CN" b="0" dirty="0"/>
          </a:p>
          <a:p>
            <a:pPr marL="0" lvl="0" indent="0">
              <a:buFont typeface="Arial" panose="020B0604020202020204" pitchFamily="34" charset="0"/>
              <a:buNone/>
            </a:pPr>
            <a:r>
              <a:rPr lang="zh-CN" altLang="en-US" b="0" dirty="0"/>
              <a:t>有两点我们可以反省：</a:t>
            </a:r>
            <a:endParaRPr lang="en-US" altLang="zh-CN" b="0" dirty="0"/>
          </a:p>
          <a:p>
            <a:pPr marL="228600" lvl="0" indent="-228600">
              <a:buFont typeface="Arial" panose="020B0604020202020204" pitchFamily="34" charset="0"/>
              <a:buAutoNum type="arabicPeriod"/>
            </a:pPr>
            <a:r>
              <a:rPr lang="zh-CN" altLang="en-US" b="0" dirty="0"/>
              <a:t>美国社会灵性下降、往后退步。今天我们在拜什么偶像？人所依靠、所炫耀的是什么？是发达的科技、繁荣的经济吗？主耶稣说，“</a:t>
            </a:r>
            <a:r>
              <a:rPr lang="zh-CN" altLang="en-US" b="0" i="0" dirty="0">
                <a:solidFill>
                  <a:srgbClr val="4D5156"/>
                </a:solidFill>
                <a:effectLst/>
                <a:latin typeface="Roboto" panose="02000000000000000000" pitchFamily="2" charset="0"/>
              </a:rPr>
              <a:t>你们不能又侍奉神，又侍奉</a:t>
            </a:r>
            <a:r>
              <a:rPr lang="zh-CN" altLang="en-US" b="0" i="0" dirty="0">
                <a:solidFill>
                  <a:srgbClr val="EA4335"/>
                </a:solidFill>
                <a:effectLst/>
                <a:latin typeface="Roboto" panose="02000000000000000000" pitchFamily="2" charset="0"/>
              </a:rPr>
              <a:t>玛门”；</a:t>
            </a:r>
            <a:endParaRPr lang="en-US" altLang="zh-CN" b="0" dirty="0"/>
          </a:p>
          <a:p>
            <a:pPr marL="228600" lvl="0" indent="-228600">
              <a:buFont typeface="Arial" panose="020B0604020202020204" pitchFamily="34" charset="0"/>
              <a:buAutoNum type="arabicPeriod"/>
            </a:pPr>
            <a:r>
              <a:rPr lang="zh-CN" altLang="en-US" b="0" dirty="0"/>
              <a:t>一方面，坏王对社会的危害是非常大；另一方面，既使好王在位，百姓也未悔改。但是，神看重祂的百姓！</a:t>
            </a:r>
            <a:r>
              <a:rPr lang="en-US" altLang="zh-CN" b="0" dirty="0"/>
              <a:t>    </a:t>
            </a:r>
            <a:r>
              <a:rPr lang="zh-CN" altLang="en-US" b="0" dirty="0"/>
              <a:t>作为基督徒，在今天的民主社会我们可以积极地为敬虔的政治人物助选，就是那些行神眼中看为正的人， 同时我们更需要积极的传福音、与圣灵同工引导人悔转归向主，否则，再多的政治活动也是枉然。</a:t>
            </a:r>
            <a:endParaRPr lang="en-US" altLang="zh-CN" dirty="0"/>
          </a:p>
          <a:p>
            <a:pPr marL="0" lvl="0" indent="0">
              <a:buFont typeface="Arial" panose="020B0604020202020204" pitchFamily="34" charset="0"/>
              <a:buNone/>
            </a:pPr>
            <a:endParaRPr lang="en-US" altLang="zh-CN" dirty="0"/>
          </a:p>
          <a:p>
            <a:pPr marL="0" lvl="0" indent="0">
              <a:buFont typeface="Arial" panose="020B0604020202020204" pitchFamily="34" charset="0"/>
              <a:buNone/>
            </a:pPr>
            <a:r>
              <a:rPr lang="en-US" altLang="zh-CN" dirty="0"/>
              <a:t>=====================</a:t>
            </a:r>
          </a:p>
          <a:p>
            <a:pPr marL="0" lvl="0" indent="0">
              <a:buFont typeface="Arial" panose="020B0604020202020204" pitchFamily="34" charset="0"/>
              <a:buNone/>
            </a:pPr>
            <a:endParaRPr lang="en-US" altLang="zh-CN" dirty="0"/>
          </a:p>
          <a:p>
            <a:pPr marL="0" lvl="0" indent="0">
              <a:buFont typeface="Arial" panose="020B0604020202020204" pitchFamily="34" charset="0"/>
              <a:buNone/>
            </a:pPr>
            <a:r>
              <a:rPr lang="zh-CN" altLang="en-US" dirty="0"/>
              <a:t>经文中屡次提到“大卫”，大卫是合神心意的好王，是以色列好王中的天花板，是模范，在旧约圣经中，“效法大卫”就等同于“行耶和华眼中看为正的事”，但是我们知道大卫并非完全，大卫也犯了罪。</a:t>
            </a:r>
            <a:endParaRPr lang="en-US" altLang="zh-CN" dirty="0"/>
          </a:p>
          <a:p>
            <a:pPr marL="0" lvl="0" indent="0">
              <a:buFont typeface="Arial" panose="020B0604020202020204" pitchFamily="34" charset="0"/>
              <a:buNone/>
            </a:pPr>
            <a:endParaRPr lang="en-US" altLang="zh-CN" dirty="0"/>
          </a:p>
          <a:p>
            <a:pPr marL="0" lvl="0" indent="0">
              <a:buFont typeface="Arial" panose="020B0604020202020204" pitchFamily="34" charset="0"/>
              <a:buNone/>
            </a:pPr>
            <a:r>
              <a:rPr lang="zh-CN" altLang="en-US" dirty="0"/>
              <a:t>唯有耶稣基督，“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神 使 那 无 罪 （ 无 罪 ： 原 文 是 不 知 罪 ） 的 ， 替 我 们 成 为 罪 ， 好 叫 我 们 在 他 里 面 成 为 神 的 义”（哥林多后书</a:t>
            </a:r>
            <a:r>
              <a:rPr lang="en-US" altLang="zh-CN" b="0" i="0" dirty="0">
                <a:solidFill>
                  <a:srgbClr val="001320"/>
                </a:solidFill>
                <a:effectLst/>
                <a:latin typeface="Trebuchet"/>
              </a:rPr>
              <a:t>5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：</a:t>
            </a:r>
            <a:r>
              <a:rPr lang="en-US" altLang="zh-CN" b="0" i="0" dirty="0">
                <a:solidFill>
                  <a:srgbClr val="001320"/>
                </a:solidFill>
                <a:effectLst/>
                <a:latin typeface="Trebuchet"/>
              </a:rPr>
              <a:t>21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） 。</a:t>
            </a:r>
            <a:r>
              <a:rPr lang="zh-CN" altLang="en-US" dirty="0"/>
              <a:t>父神为祂见证说，“这是我的爱子，是我所喜悦的”，“你们要听祂”。 所以，我们要在基督里面，也要效法基督耶稣。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BE212-1383-4AC2-8024-A7F09EB30E5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0159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这段经文的描述，以拟人的修辞手法描述犹大国经历的惨痛的现实。神反问他们，“打痛了吗？还想挨打吗？” 责打他们的正是他们的神。已经体无完肤，却不知悔改。如果我们有个悖逆的孩子，我们会怎样处理？一面心疼他，一面还要管教、还要责打。“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不 忍 用 杖 打 儿 子 的 ， 是 恨 恶 他 ； 疼 爱 儿 子 的 ， 随 时 管 教 。”（箴言</a:t>
            </a:r>
            <a:r>
              <a:rPr lang="en-US" altLang="zh-CN" b="0" i="0" dirty="0">
                <a:solidFill>
                  <a:srgbClr val="001320"/>
                </a:solidFill>
                <a:effectLst/>
                <a:latin typeface="Trebuchet"/>
              </a:rPr>
              <a:t>13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：</a:t>
            </a:r>
            <a:r>
              <a:rPr lang="en-US" altLang="zh-CN" b="0" i="0" dirty="0">
                <a:solidFill>
                  <a:srgbClr val="001320"/>
                </a:solidFill>
                <a:effectLst/>
                <a:latin typeface="Trebuchet"/>
              </a:rPr>
              <a:t>24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）神管教犹大子民，最后一句“都没有收口，没有缠裹，也没有用膏滋润”，显出天父的疼爱之情。</a:t>
            </a:r>
            <a:endParaRPr lang="en-US" altLang="zh-CN" b="0" i="0" dirty="0">
              <a:solidFill>
                <a:srgbClr val="001320"/>
              </a:solidFill>
              <a:effectLst/>
              <a:latin typeface="Trebuchet"/>
            </a:endParaRPr>
          </a:p>
          <a:p>
            <a:endParaRPr lang="en-US" b="0" i="0" dirty="0">
              <a:solidFill>
                <a:srgbClr val="001320"/>
              </a:solidFill>
              <a:effectLst/>
              <a:latin typeface="Trebuchet"/>
            </a:endParaRPr>
          </a:p>
          <a:p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日光之下无新事，我们的社会是不是也信仰倒退、正在经历被责打却仍旧悖逆、仍不回转？</a:t>
            </a:r>
            <a:endParaRPr lang="en-US" altLang="zh-CN" b="0" i="0" dirty="0">
              <a:solidFill>
                <a:srgbClr val="001320"/>
              </a:solidFill>
              <a:effectLst/>
              <a:latin typeface="Trebuchet"/>
            </a:endParaRPr>
          </a:p>
          <a:p>
            <a:endParaRPr lang="en-US" b="0" i="0" dirty="0">
              <a:solidFill>
                <a:srgbClr val="001320"/>
              </a:solidFill>
              <a:effectLst/>
              <a:latin typeface="Trebuchet"/>
            </a:endParaRPr>
          </a:p>
          <a:p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我们的个人生命呢？我们自己是不是也常常落在悖逆神的光景中，或者是拒绝圣灵的感动而不能与人为善，或者硬着颈项去做体贴肉体、不符合圣经的事、与人同流合污。人最舍不得打碎的偶像就是自己，人总是体贴自己、高举自己。怎么办？一切的偶像都要被神除去，这是以赛亚书的主题之一。就让神来破碎、来重塑吧。</a:t>
            </a:r>
            <a:endParaRPr lang="en-US" altLang="zh-CN" b="0" i="0" dirty="0">
              <a:solidFill>
                <a:srgbClr val="001320"/>
              </a:solidFill>
              <a:effectLst/>
              <a:latin typeface="Trebuchet"/>
            </a:endParaRPr>
          </a:p>
          <a:p>
            <a:endParaRPr lang="en-US" altLang="zh-CN" b="0" i="0" dirty="0">
              <a:solidFill>
                <a:srgbClr val="001320"/>
              </a:solidFill>
              <a:effectLst/>
              <a:latin typeface="Trebuche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BE212-1383-4AC2-8024-A7F09EB30E5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3920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前面一段是拟人手法的描述，这一段是对实际情况的描述。犹大国的田地已经被外邦人焚毁、倾覆、侵吞。锡安如草棚、茅屋一样破败、孤立。若不是耶和华神的怜悯，几乎要像索多玛、蛾摩拉一样消亡 （大家知道，这两个城市在亚伯拉罕时期因为罪恶满盈被神毁灭，仅有义人罗得和他的一家被神的天使救出来）。按照摩西律法，“顺服蒙祝福，悖逆受管教”，以色列民被外邦人欺凌，这正是神的管教。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这样的惨景是在什么时候、哪一位王的时期？请大家读列王记和历代志，研究一下这个问题。可以在群里讨论你的看法。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BE212-1383-4AC2-8024-A7F09EB30E5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3102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这里讲到犹大人的献祭。在圣殿献祭是神的子民敬拜神的外在表达，提醒他们神在他们当中，他们的生活应该以荣耀神为中心，神是圣洁的，因此祂的子民也要圣洁、要除去他们当中的罪。摩西律法利未记</a:t>
            </a:r>
            <a:r>
              <a:rPr lang="en-US" altLang="zh-CN" dirty="0"/>
              <a:t>1-9</a:t>
            </a:r>
            <a:r>
              <a:rPr lang="zh-CN" altLang="en-US" dirty="0"/>
              <a:t>章详细记述了献祭的条例（程序相当繁琐），利未记</a:t>
            </a:r>
            <a:r>
              <a:rPr lang="en-US" altLang="zh-CN" dirty="0"/>
              <a:t>23</a:t>
            </a:r>
            <a:r>
              <a:rPr lang="zh-CN" altLang="en-US" dirty="0"/>
              <a:t>章记述了守安息日、月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朔</a:t>
            </a:r>
            <a:r>
              <a:rPr lang="zh-CN" altLang="en-US" dirty="0"/>
              <a:t>和 各种节期的条例 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既然摩西律法是从神而来，为什么神会说，“我都不喜悦”，“是我所憎恶的”，“我也不能容忍”，“我心里恨恶”，“我都以为麻烦”？因为犹大上下、不管是官长还是百姓，都“担着罪孽”、他们受责打却不知悔改、“手都满了杀人的血”。</a:t>
            </a:r>
            <a:endParaRPr lang="en-US" altLang="zh-CN" dirty="0"/>
          </a:p>
          <a:p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利未记这本书卷的主题是“圣洁”。“你们要圣洁，因为我是圣洁的”，这句话在利未记里出现了好几次。神痛恶罪；人陷在罪中、悖逆不悔改，既使献上许多祭物、恪守安息日，神也不喜悦。神对他们遮眼不看、也不垂听他们的祷告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神喜悦以色列人献祭。但是，神看重的不是祭牲的多少，神看重的是献祭的人“哀伤、痛悔的心”。</a:t>
            </a:r>
            <a:endParaRPr lang="en-US" altLang="zh-CN" dirty="0"/>
          </a:p>
          <a:p>
            <a:endParaRPr lang="en-US" dirty="0"/>
          </a:p>
          <a:p>
            <a:pPr lvl="1" algn="l"/>
            <a:r>
              <a:rPr lang="zh-CN" altLang="en-US" dirty="0"/>
              <a:t>诗篇</a:t>
            </a:r>
            <a:r>
              <a:rPr lang="en-US" altLang="zh-CN" dirty="0"/>
              <a:t>51</a:t>
            </a:r>
            <a:r>
              <a:rPr lang="zh-CN" altLang="en-US" dirty="0"/>
              <a:t>篇是大卫的悔罪诗：</a:t>
            </a:r>
            <a:endParaRPr lang="en-US" altLang="zh-CN" dirty="0"/>
          </a:p>
          <a:p>
            <a:pPr lvl="1" algn="l"/>
            <a:r>
              <a:rPr lang="zh-CN" altLang="en-US" dirty="0"/>
              <a:t> “</a:t>
            </a:r>
            <a:r>
              <a:rPr lang="en-US" altLang="zh-TW" b="1" i="0" baseline="30000" dirty="0">
                <a:solidFill>
                  <a:srgbClr val="000000"/>
                </a:solidFill>
                <a:effectLst/>
                <a:latin typeface="system-ui"/>
              </a:rPr>
              <a:t>16 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system-ui"/>
              </a:rPr>
              <a:t>你 本 不 喜 愛 祭 物 ， 若 喜 愛 ， 我 就 獻 上 ； 燔 祭 ， 你 也 不 喜 悅 。</a:t>
            </a:r>
            <a:r>
              <a:rPr lang="en-US" altLang="zh-TW" b="1" i="0" baseline="30000" dirty="0">
                <a:solidFill>
                  <a:srgbClr val="000000"/>
                </a:solidFill>
                <a:effectLst/>
                <a:latin typeface="system-ui"/>
              </a:rPr>
              <a:t>17 </a:t>
            </a:r>
            <a:r>
              <a:rPr lang="zh-TW" altLang="en-US" b="1" i="0" dirty="0">
                <a:solidFill>
                  <a:srgbClr val="000000"/>
                </a:solidFill>
                <a:effectLst/>
                <a:latin typeface="system-ui"/>
              </a:rPr>
              <a:t>神 所 要 的 祭 就 是 憂 傷 的 靈 ； 神 啊 ， 憂 傷 痛 悔 的 心 ， 你 必 不 輕 看 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system-ui"/>
              </a:rPr>
              <a:t>。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“</a:t>
            </a:r>
            <a:endParaRPr lang="en-US" altLang="zh-CN" b="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l"/>
            <a:endParaRPr lang="en-US" altLang="zh-TW" b="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l"/>
            <a:r>
              <a:rPr lang="zh-CN" altLang="en-US" dirty="0"/>
              <a:t>神看重的是献祭的人有“遵从和顺服的心”</a:t>
            </a:r>
            <a:endParaRPr lang="en-US" altLang="zh-TW" b="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l"/>
            <a:endParaRPr lang="en-US" altLang="zh-TW" b="0" i="0" dirty="0">
              <a:solidFill>
                <a:srgbClr val="000000"/>
              </a:solidFill>
              <a:effectLst/>
              <a:latin typeface="system-ui"/>
            </a:endParaRPr>
          </a:p>
          <a:p>
            <a:pPr lvl="1" algn="l"/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撒母耳记上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system-ui"/>
              </a:rPr>
              <a:t>15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：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22 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撒 母 耳 说 ： 耶 和 华 喜 悦 燔 祭 和 平 安 祭 ， 岂 如 喜 悦 人 听 从 他 的 话 呢 ？ </a:t>
            </a:r>
            <a:r>
              <a:rPr lang="zh-CN" altLang="en-US" b="1" i="0" dirty="0">
                <a:solidFill>
                  <a:srgbClr val="000000"/>
                </a:solidFill>
                <a:effectLst/>
                <a:latin typeface="system-ui"/>
              </a:rPr>
              <a:t>听 命 胜 於 献 祭 ； 顺 从 胜 於 公 羊 的 脂 油 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。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23 </a:t>
            </a:r>
            <a:r>
              <a:rPr lang="zh-CN" altLang="en-US" b="1" i="0" dirty="0">
                <a:solidFill>
                  <a:srgbClr val="000000"/>
                </a:solidFill>
                <a:effectLst/>
                <a:latin typeface="system-ui"/>
              </a:rPr>
              <a:t>悖 逆 的 罪 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与 行 邪 术 的 罪 相 等 ； </a:t>
            </a:r>
            <a:r>
              <a:rPr lang="zh-CN" altLang="en-US" b="1" i="0" dirty="0">
                <a:solidFill>
                  <a:srgbClr val="000000"/>
                </a:solidFill>
                <a:effectLst/>
                <a:latin typeface="system-ui"/>
              </a:rPr>
              <a:t>顽 梗 的 罪 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与 拜 虚 神 和 偶 像 的 罪 相 同 。</a:t>
            </a:r>
            <a:endParaRPr lang="en-US" altLang="zh-TW" b="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l"/>
            <a:endParaRPr lang="en-US" altLang="zh-TW" b="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l"/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耶路撒冷的官长和百姓有外在的宗教行为、却没有敬虔顺服神的心。 “献祭”、“守安息日”这些恪守律法的宗教行为使人滋生一种自满，这种自满使他们对罪麻木。没有谦卑认罪的心，祷告就不蒙神垂听。所罗门王建好圣殿后，神对所罗门王这样说，</a:t>
            </a:r>
            <a:endParaRPr lang="en-US" altLang="zh-TW" b="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l"/>
            <a:endParaRPr lang="en-US" altLang="zh-TW" b="0" i="0" dirty="0">
              <a:solidFill>
                <a:srgbClr val="000000"/>
              </a:solidFill>
              <a:effectLst/>
              <a:latin typeface="system-ui"/>
            </a:endParaRPr>
          </a:p>
          <a:p>
            <a:pPr lvl="1" algn="l"/>
            <a:r>
              <a:rPr lang="zh-CN" altLang="en-US" b="1" i="0" baseline="30000" dirty="0">
                <a:solidFill>
                  <a:srgbClr val="000000"/>
                </a:solidFill>
                <a:effectLst/>
                <a:latin typeface="system-ui"/>
              </a:rPr>
              <a:t>“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system-ui"/>
              </a:rPr>
              <a:t>這 稱 為 我 名 下 的 子 民 ， </a:t>
            </a:r>
            <a:r>
              <a:rPr lang="zh-TW" altLang="en-US" b="0" i="0" u="sng" dirty="0">
                <a:solidFill>
                  <a:srgbClr val="000000"/>
                </a:solidFill>
                <a:effectLst/>
                <a:latin typeface="system-ui"/>
              </a:rPr>
              <a:t>若 是 自 卑 、 禱 告 ， 尋 求 我 的 面 ， 轉 離 他 們 的 惡 行 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system-ui"/>
              </a:rPr>
              <a:t>， 我 必 從 天 上 垂 聽 ， 赦 免 他 們 的 罪 ， 醫 治 他 們 的 地 。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”（历代志下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system-ui"/>
              </a:rPr>
              <a:t>7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：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system-ui"/>
              </a:rPr>
              <a:t>14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）</a:t>
            </a:r>
            <a:endParaRPr lang="en-US" altLang="zh-CN" b="0" i="0" dirty="0">
              <a:solidFill>
                <a:srgbClr val="000000"/>
              </a:solidFill>
              <a:effectLst/>
              <a:latin typeface="system-ui"/>
            </a:endParaRPr>
          </a:p>
          <a:p>
            <a:pPr lvl="1" algn="l"/>
            <a:endParaRPr lang="en-US" altLang="zh-TW" b="0" i="0" dirty="0">
              <a:solidFill>
                <a:srgbClr val="000000"/>
              </a:solidFill>
              <a:effectLst/>
              <a:latin typeface="system-ui"/>
            </a:endParaRPr>
          </a:p>
          <a:p>
            <a:pPr lvl="0" algn="l"/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以色列人以宗教行为代替信仰，宗教的外壳使他们与神隔绝。（宗教领袖要负较大的责任）主第一次降临，对那些假冒为善的文士和法利赛人说：</a:t>
            </a:r>
            <a:endParaRPr lang="en-US" altLang="zh-CN" b="0" i="0" dirty="0">
              <a:solidFill>
                <a:srgbClr val="000000"/>
              </a:solidFill>
              <a:effectLst/>
              <a:latin typeface="system-ui"/>
            </a:endParaRPr>
          </a:p>
          <a:p>
            <a:pPr lvl="0" algn="l"/>
            <a:endParaRPr lang="en-US" altLang="zh-CN" b="0" i="0" dirty="0">
              <a:solidFill>
                <a:srgbClr val="000000"/>
              </a:solidFill>
              <a:effectLst/>
              <a:latin typeface="system-ui"/>
            </a:endParaRPr>
          </a:p>
          <a:p>
            <a:pPr lvl="1" algn="l"/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马太福音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system-ui"/>
              </a:rPr>
              <a:t>23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章：</a:t>
            </a:r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25 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你 们 这 假 冒 为 善 的 文 士 和 法 利 赛 人 有 祸 了 ！ 因 为 </a:t>
            </a:r>
            <a:r>
              <a:rPr lang="zh-CN" altLang="en-US" b="0" i="0" u="sng" dirty="0">
                <a:solidFill>
                  <a:srgbClr val="000000"/>
                </a:solidFill>
                <a:effectLst/>
                <a:latin typeface="system-ui"/>
              </a:rPr>
              <a:t>你 们 洗 净 杯 盘 的 外 面 ， 里 面 却 盛 满 了 勒 索 和 放 荡 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。</a:t>
            </a:r>
          </a:p>
          <a:p>
            <a:pPr lvl="1" algn="l"/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26 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你 这 瞎 眼 的 法 利 赛 人 ， 先 洗 净 杯 盘 的 里 面 ， 好 叫 外 面 也 乾 净 了 。</a:t>
            </a:r>
          </a:p>
          <a:p>
            <a:pPr lvl="1" algn="l"/>
            <a:r>
              <a:rPr lang="en-US" altLang="zh-CN" b="1" i="0" baseline="30000" dirty="0">
                <a:solidFill>
                  <a:srgbClr val="000000"/>
                </a:solidFill>
                <a:effectLst/>
                <a:latin typeface="system-ui"/>
              </a:rPr>
              <a:t>27 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你 们 这 假 冒 为 善 的 文 士 和 法 利 赛 人 有 祸 了 ！ 因 为 </a:t>
            </a:r>
            <a:r>
              <a:rPr lang="zh-CN" altLang="en-US" b="0" i="0" u="sng" dirty="0">
                <a:solidFill>
                  <a:srgbClr val="000000"/>
                </a:solidFill>
                <a:effectLst/>
                <a:latin typeface="system-ui"/>
              </a:rPr>
              <a:t>你 们 好 像 粉 饰 的 坟 墓 ， 外 面 好 看 ， 里 面 却 装 满 了 死 人 的 骨 头 和 一 切 的 污 秽 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。</a:t>
            </a:r>
          </a:p>
          <a:p>
            <a:pPr lvl="0" algn="l"/>
            <a:endParaRPr lang="en-US" altLang="zh-CN" b="0" i="0" dirty="0">
              <a:solidFill>
                <a:srgbClr val="000000"/>
              </a:solidFill>
              <a:effectLst/>
              <a:latin typeface="system-ui"/>
            </a:endParaRPr>
          </a:p>
          <a:p>
            <a:pPr lvl="0" algn="l"/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外面敬虔，里面没有生命，这就是自欺欺人。</a:t>
            </a:r>
            <a:endParaRPr lang="en-US" altLang="zh-CN" b="0" i="0" dirty="0">
              <a:solidFill>
                <a:srgbClr val="000000"/>
              </a:solidFill>
              <a:effectLst/>
              <a:latin typeface="system-ui"/>
            </a:endParaRPr>
          </a:p>
          <a:p>
            <a:pPr lvl="0" algn="l"/>
            <a:endParaRPr lang="en-US" altLang="zh-CN" b="0" i="0" dirty="0">
              <a:solidFill>
                <a:srgbClr val="000000"/>
              </a:solidFill>
              <a:effectLst/>
              <a:latin typeface="system-ui"/>
            </a:endParaRPr>
          </a:p>
          <a:p>
            <a:pPr lvl="0" algn="l"/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今天基督徒是否也有同样的问题？我们星期天去教会参加主日崇拜，每周一次查经，每周一次参加祷告会，十一奉献，甚至在教会还有很多的服事，这些我们都要做、按照主的话来做，但是这些足以证明我们是得救的基督徒。是这样吗？主已经预告我们：</a:t>
            </a:r>
            <a:endParaRPr lang="en-US" altLang="zh-CN" b="0" i="0" dirty="0">
              <a:solidFill>
                <a:srgbClr val="000000"/>
              </a:solidFill>
              <a:effectLst/>
              <a:latin typeface="system-ui"/>
            </a:endParaRPr>
          </a:p>
          <a:p>
            <a:pPr lvl="0" algn="l"/>
            <a:endParaRPr lang="en-US" altLang="zh-TW" b="0" i="0" dirty="0">
              <a:solidFill>
                <a:srgbClr val="000000"/>
              </a:solidFill>
              <a:effectLst/>
              <a:latin typeface="system-ui"/>
            </a:endParaRPr>
          </a:p>
          <a:p>
            <a:pPr lvl="1" algn="l"/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马太福音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system-ui"/>
              </a:rPr>
              <a:t>7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：</a:t>
            </a:r>
            <a:r>
              <a:rPr lang="en-US" altLang="zh-TW" b="1" i="0" baseline="30000" dirty="0">
                <a:solidFill>
                  <a:srgbClr val="000000"/>
                </a:solidFill>
                <a:effectLst/>
                <a:latin typeface="system-ui"/>
              </a:rPr>
              <a:t>21 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system-ui"/>
              </a:rPr>
              <a:t>凡 稱 呼 我 主 阿 ， 主 阿 的 人 不 能 都 進 天 國 ； 惟 獨 </a:t>
            </a:r>
            <a:r>
              <a:rPr lang="zh-TW" altLang="en-US" b="0" i="0" u="sng" dirty="0">
                <a:solidFill>
                  <a:srgbClr val="000000"/>
                </a:solidFill>
                <a:effectLst/>
                <a:latin typeface="system-ui"/>
              </a:rPr>
              <a:t>遵 行 我 天 父 旨 意 的 人 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system-ui"/>
              </a:rPr>
              <a:t>才 能 進 去 。</a:t>
            </a:r>
          </a:p>
          <a:p>
            <a:pPr lvl="1" algn="l"/>
            <a:r>
              <a:rPr lang="en-US" altLang="zh-TW" b="1" i="0" baseline="30000" dirty="0">
                <a:solidFill>
                  <a:srgbClr val="000000"/>
                </a:solidFill>
                <a:effectLst/>
                <a:latin typeface="system-ui"/>
              </a:rPr>
              <a:t>22 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system-ui"/>
              </a:rPr>
              <a:t>當 那 日 必 有 許 多 人 對 我 說 ： 主 阿 ， 主 阿 ， 我 們 不 是 奉 你 的 名 傳 道 ， 奉 你 的 名 趕 鬼 ， 奉 你 的 名 行 許 多 異 能 麼 ？</a:t>
            </a:r>
          </a:p>
          <a:p>
            <a:pPr lvl="1" algn="l"/>
            <a:r>
              <a:rPr lang="en-US" altLang="zh-TW" b="1" i="0" baseline="30000" dirty="0">
                <a:solidFill>
                  <a:srgbClr val="000000"/>
                </a:solidFill>
                <a:effectLst/>
                <a:latin typeface="system-ui"/>
              </a:rPr>
              <a:t>23 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system-ui"/>
              </a:rPr>
              <a:t>我 就 明 明 的 告 訴 他 們 說 ： 我 從 來 不 認 識 你 們 ， 你 們 這 些 作 惡 的 人 ， 離 開 我 去 罷 ！</a:t>
            </a:r>
          </a:p>
          <a:p>
            <a:pPr lvl="0" algn="l"/>
            <a:endParaRPr lang="en-US" altLang="zh-TW" b="0" i="0" dirty="0">
              <a:solidFill>
                <a:srgbClr val="000000"/>
              </a:solidFill>
              <a:effectLst/>
              <a:latin typeface="system-ui"/>
            </a:endParaRPr>
          </a:p>
          <a:p>
            <a:pPr lvl="0" algn="l"/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自欺欺人，却欺骗不了神的审判者，主耶稣基督。</a:t>
            </a:r>
            <a:endParaRPr lang="en-US" altLang="zh-CN" b="0" i="0" dirty="0">
              <a:solidFill>
                <a:srgbClr val="000000"/>
              </a:solidFill>
              <a:effectLst/>
              <a:latin typeface="system-ui"/>
            </a:endParaRPr>
          </a:p>
          <a:p>
            <a:pPr lvl="0" algn="l"/>
            <a:endParaRPr lang="en-US" altLang="zh-CN" b="0" i="0" dirty="0">
              <a:solidFill>
                <a:srgbClr val="000000"/>
              </a:solidFill>
              <a:effectLst/>
              <a:latin typeface="system-ui"/>
            </a:endParaRPr>
          </a:p>
          <a:p>
            <a:pPr lvl="0" algn="l"/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弟兄姐妹，我们要警醒，不要落在宗教的陷阱里，不要把信仰活成一种外在的、给人看的模式，乃要专心的寻求和遵行天父的旨意、不可懈慢。以色列人献祭，有赎愆祭，赎罪祭，感谢祭，燔祭，我们没有时间一一说明；我们今天不再像以色列人那样献祭，因为主耶稣基督一次将自己献上，已成就了律法。我们被耶稣基督的宝血遮盖，可以来到神的宝座前祷告，我们祷告是否求圣灵光照、诚心认罪悔改；我们是否全心感谢赞美神、愿意将自己全然献上。</a:t>
            </a:r>
            <a:endParaRPr lang="en-US" altLang="zh-TW" b="0" i="0" dirty="0">
              <a:solidFill>
                <a:srgbClr val="000000"/>
              </a:solidFill>
              <a:effectLst/>
              <a:latin typeface="system-ui"/>
            </a:endParaRPr>
          </a:p>
          <a:p>
            <a:pPr lvl="1" algn="l"/>
            <a:endParaRPr lang="en-US" altLang="zh-TW" b="0" i="0" dirty="0">
              <a:solidFill>
                <a:srgbClr val="000000"/>
              </a:solidFill>
              <a:effectLst/>
              <a:latin typeface="system-ui"/>
            </a:endParaRPr>
          </a:p>
          <a:p>
            <a:pPr lvl="0" algn="l"/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据称，美国自称为基督徒的有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system-ui"/>
              </a:rPr>
              <a:t>63%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，这是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system-ui"/>
              </a:rPr>
              <a:t>2021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年的数据，十年前是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system-ui"/>
              </a:rPr>
              <a:t>75%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。</a:t>
            </a:r>
            <a:endParaRPr lang="en-US" altLang="zh-CN" b="0" i="0" dirty="0">
              <a:solidFill>
                <a:srgbClr val="000000"/>
              </a:solidFill>
              <a:effectLst/>
              <a:latin typeface="system-ui"/>
            </a:endParaRPr>
          </a:p>
          <a:p>
            <a:pPr lvl="0" algn="l"/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如果这</a:t>
            </a:r>
            <a:r>
              <a:rPr lang="en-US" altLang="zh-CN" b="0" i="0" dirty="0">
                <a:solidFill>
                  <a:srgbClr val="000000"/>
                </a:solidFill>
                <a:effectLst/>
                <a:latin typeface="system-ui"/>
              </a:rPr>
              <a:t>63%</a:t>
            </a:r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的人都是重生得救的基督徒，寻求遵行主的旨意，我们的社会就不会败坏到今天这个地步。</a:t>
            </a:r>
            <a:endParaRPr lang="en-US" altLang="zh-CN" b="0" i="0" dirty="0">
              <a:solidFill>
                <a:srgbClr val="000000"/>
              </a:solidFill>
              <a:effectLst/>
              <a:latin typeface="system-ui"/>
            </a:endParaRPr>
          </a:p>
          <a:p>
            <a:pPr lvl="0" algn="l"/>
            <a:endParaRPr lang="en-US" altLang="zh-TW" b="0" i="0" dirty="0">
              <a:solidFill>
                <a:srgbClr val="000000"/>
              </a:solidFill>
              <a:effectLst/>
              <a:latin typeface="system-ui"/>
            </a:endParaRPr>
          </a:p>
          <a:p>
            <a:pPr lvl="0" algn="l"/>
            <a:r>
              <a:rPr lang="zh-CN" altLang="en-US" b="0" i="0" dirty="0">
                <a:solidFill>
                  <a:srgbClr val="000000"/>
                </a:solidFill>
                <a:effectLst/>
                <a:latin typeface="system-ui"/>
              </a:rPr>
              <a:t>借用恩乐传道两天前在群里的发言：</a:t>
            </a:r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这个世界只有两种人，一种人在基督里，愿意被神使用，一种人在基督外，企图利用神。现在普世教会这么堕落原因就在于很多人人在教会里，心不在基督里，和其他不信的人没有区别，甚至更加虚伪，以为躲在教会的建筑里就可以逃离地狱的火。求主兴起更多的施洗约翰呼吁人悔改认罪信靠耶稣，真正活在基督里。阿们。</a:t>
            </a:r>
            <a:endParaRPr lang="en-US" altLang="zh-CN" b="0" i="0" dirty="0">
              <a:solidFill>
                <a:srgbClr val="1D2228"/>
              </a:solidFill>
              <a:effectLst/>
              <a:latin typeface="Helvetica Neue"/>
            </a:endParaRPr>
          </a:p>
          <a:p>
            <a:pPr lvl="0" algn="l"/>
            <a:endParaRPr lang="en-US" altLang="zh-TW" b="0" i="0" dirty="0">
              <a:solidFill>
                <a:srgbClr val="1D2228"/>
              </a:solidFill>
              <a:effectLst/>
              <a:latin typeface="Helvetica Neue"/>
            </a:endParaRPr>
          </a:p>
          <a:p>
            <a:pPr lvl="0" algn="l"/>
            <a:r>
              <a:rPr lang="zh-CN" altLang="en-US" b="0" i="0" dirty="0">
                <a:solidFill>
                  <a:srgbClr val="1D2228"/>
                </a:solidFill>
                <a:effectLst/>
                <a:latin typeface="Helvetica Neue"/>
              </a:rPr>
              <a:t>所以，我们要传福音，包括在教会里传福音。</a:t>
            </a:r>
            <a:endParaRPr lang="en-US" altLang="zh-TW" b="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l"/>
            <a:endParaRPr lang="en-US" altLang="zh-TW" b="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l"/>
            <a:endParaRPr lang="en-US" altLang="zh-TW" b="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l"/>
            <a:endParaRPr lang="en-US" altLang="zh-TW" b="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l"/>
            <a:endParaRPr lang="zh-TW" altLang="en-US" b="0" i="0" dirty="0">
              <a:solidFill>
                <a:srgbClr val="000000"/>
              </a:solidFill>
              <a:effectLst/>
              <a:latin typeface="system-u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BE212-1383-4AC2-8024-A7F09EB30E5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156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2619B-946E-974C-4132-7E300E5485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C1129F-F7F5-7F5E-F922-E3D6492302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B5A0A2-BD71-A789-F4A3-F54385FC2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608DD-F8D3-40EA-80B2-AD70618F25B1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B1FB6-F526-0E2D-056C-53A5882C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5BA65-0BF8-2707-4533-5EB204055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4B4C-8349-415A-8CB6-22B44710A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572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62B10-E0A9-2C10-2580-B6AF90199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72AC08-69C4-B374-33BA-204B0491CE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7B33E9-ECAF-2F7A-99C1-C006DD389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608DD-F8D3-40EA-80B2-AD70618F25B1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2EA41-D67A-D4BA-BD75-FC812D5D9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F9916D-D3AE-6D10-D760-DB4ED0B03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4B4C-8349-415A-8CB6-22B44710A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141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1EDBC9-7BB3-14F6-B251-9A16E44409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5025EE-C882-2E8D-F2B2-8F1350961A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37FEA5-F156-0D7D-E948-AA13C8929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608DD-F8D3-40EA-80B2-AD70618F25B1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62D6EF-6D3F-1D02-7374-94931DD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9ECDA0-5BA8-9540-EBA0-908AE705F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4B4C-8349-415A-8CB6-22B44710A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200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9BEB3-2CED-9DB2-3984-1DFE975E3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5D7E73-4C90-1F65-A1B4-F12098930C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93DD06-B662-A7C8-47AA-F4BAD35D3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73BD4-8569-483A-A97F-76378FC7FBE0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2E3E8-BE73-1050-BB40-457DC1ECB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12577-DCF7-F792-570E-65FB0E20B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16931-78EC-4D0B-A232-BD1FC9E7B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725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6CE7C-6941-F8BD-6159-1A9440169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62C5B-08CD-786E-E7C4-B745BE4D0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45A31D-498D-FF99-2600-4F4EE5AD7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608DD-F8D3-40EA-80B2-AD70618F25B1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8D5CAE-F77D-2473-5EF9-4CF095C23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1EBB11-5FC9-CDD2-0294-D2F7BEC50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4B4C-8349-415A-8CB6-22B44710A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025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821A2-743F-D2CF-EC7D-9C46C96D4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DD0E71-7219-8067-2B77-2DCB677A6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79309E-5284-3668-3DB9-F7FB81FC6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608DD-F8D3-40EA-80B2-AD70618F25B1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F69F98-F888-F1B2-395B-CFE82A7FA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F9A758-CE9B-D048-9FA3-41105A3E5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4B4C-8349-415A-8CB6-22B44710A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123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ED2EC-D526-DC92-7910-078A920C8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001AD-735B-0818-584F-23C00EF02A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3CA438-0E9C-C935-07C1-2853AB4E23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E3AC4F-0E37-A148-6C68-48D6F92AC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608DD-F8D3-40EA-80B2-AD70618F25B1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321CF6-E041-F501-5DDB-5B1929924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1247A7-C4E2-5F8C-B43E-729C73E57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4B4C-8349-415A-8CB6-22B44710A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791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9ECA4-0C17-3A1E-98AA-7A1253871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53704-B1FB-E455-8B42-897A2F5056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DDA7D1-598A-9A5C-CB5F-9643D73E82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4F8E2A-D4C7-B298-A811-4F3ED748EC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DEC5BF-C9C2-1C6E-9BC9-C6D9F185CA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7AB1A1-A754-877E-4583-2E05EDB96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608DD-F8D3-40EA-80B2-AD70618F25B1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3D9560-352D-54C0-2738-0BA2C68B1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ED9302-A2C1-E6FC-52D9-6E246792E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4B4C-8349-415A-8CB6-22B44710A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082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1DC7C-63BB-20F4-199C-7A381211B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C6FC3B-BBF6-798E-44DC-3D3795766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608DD-F8D3-40EA-80B2-AD70618F25B1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AB42C1-7C8C-3572-003F-917D4B900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BCBB59-8875-3796-F29F-482106159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4B4C-8349-415A-8CB6-22B44710A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123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275BA6-26E9-C19B-8647-E4A4FA573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608DD-F8D3-40EA-80B2-AD70618F25B1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EA4BE4-71D3-6E74-91AB-5EAC7E2FE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070CDD-A977-A70D-B496-5050E81D8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4B4C-8349-415A-8CB6-22B44710A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29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2E13F-97C2-1656-24D5-9EA5938B1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9FD05D-8FDF-5AD1-8B61-2621322E93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FC7FC5-ED6A-1B00-1D73-98DBDA2A8A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5247A6-D786-C8B3-0244-7DC8B7683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608DD-F8D3-40EA-80B2-AD70618F25B1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7BF0CA-84D4-41B8-E0BE-52D4D048E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D382DA-B7DC-082E-683D-AF467E2C3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4B4C-8349-415A-8CB6-22B44710A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043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41667-D7D7-7D93-9A88-D0DC7D338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EF69DF-CB51-3453-774B-6A167755D6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AEF5CC-5238-E3B1-725F-4BF7CA90C2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9549DB-AB3F-EC2D-E3A3-61F46CEA7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608DD-F8D3-40EA-80B2-AD70618F25B1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E4DEC2-F1D8-1706-EC09-6953C3591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6F7ADF-D131-AEFD-5A5A-642D5DE8D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64B4C-8349-415A-8CB6-22B44710A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657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EC8FED-35AF-4ECC-F2BD-136A12D56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F98CCA-A978-A9F1-32BE-C02E4A0B8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348AB-C284-416A-5D70-87BE9C4BC5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608DD-F8D3-40EA-80B2-AD70618F25B1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1EF3EC-3558-ECFA-63F2-7555BFD8BD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B9D4C9-135A-E6E4-66FC-D65A65FCFC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64B4C-8349-415A-8CB6-22B44710AC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725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1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AC436B-C0BB-C14D-C7D9-8AEFF590A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49A83C-6B0A-8B6E-45D2-CCAFD256D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129C9-6F68-CFF8-124C-E1B7B7B2EA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73BD4-8569-483A-A97F-76378FC7FBE0}" type="datetimeFigureOut">
              <a:rPr lang="en-US" smtClean="0"/>
              <a:t>4/28/2023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958774-04CC-F2B0-249C-0DB86CB2C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86C8B2-D746-1E5D-F3EC-9410ED1717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16931-78EC-4D0B-A232-BD1FC9E7B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126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27C0E-31E3-FD26-FD9C-FBACCE0C42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《</a:t>
            </a:r>
            <a:r>
              <a:rPr lang="zh-CN" altLang="en-US" dirty="0"/>
              <a:t>以赛亚书</a:t>
            </a:r>
            <a:r>
              <a:rPr lang="en-US" altLang="zh-CN" dirty="0"/>
              <a:t>》</a:t>
            </a:r>
            <a:r>
              <a:rPr lang="zh-CN" altLang="en-US" dirty="0"/>
              <a:t>查经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745D0F-2587-486A-1912-9C506C90FD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/>
              <a:t>第一章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86786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07E7D-FE72-13C8-D8C3-2DD6810C7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969" y="0"/>
            <a:ext cx="11936061" cy="1325563"/>
          </a:xfrm>
        </p:spPr>
        <p:txBody>
          <a:bodyPr/>
          <a:lstStyle/>
          <a:p>
            <a:pPr algn="ctr"/>
            <a:r>
              <a:rPr lang="zh-CN" altLang="en-US" dirty="0"/>
              <a:t>以赛亚书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16-20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769BC5-6F77-BE9A-9F5E-206C7E3CBB5B}"/>
              </a:ext>
            </a:extLst>
          </p:cNvPr>
          <p:cNvSpPr txBox="1"/>
          <p:nvPr/>
        </p:nvSpPr>
        <p:spPr>
          <a:xfrm>
            <a:off x="299052" y="1322198"/>
            <a:ext cx="539461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TW" sz="2400" b="1" i="0" baseline="3000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16 </a:t>
            </a:r>
            <a:r>
              <a:rPr lang="zh-TW" altLang="en-US" sz="2400" b="1" i="0" dirty="0">
                <a:solidFill>
                  <a:srgbClr val="2F0BB5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你 們 要 洗 濯 、 自 潔 </a:t>
            </a:r>
            <a:r>
              <a:rPr lang="zh-TW" altLang="en-US" sz="24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，</a:t>
            </a:r>
            <a:endParaRPr lang="en-US" altLang="zh-TW" sz="24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4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4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 從 我 眼 前</a:t>
            </a:r>
            <a:endParaRPr lang="en-US" altLang="zh-TW" sz="24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4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	</a:t>
            </a:r>
            <a:r>
              <a:rPr lang="zh-TW" altLang="en-US" sz="24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 除 掉 你 們 的 惡 行 ， </a:t>
            </a:r>
            <a:endParaRPr lang="en-US" altLang="zh-TW" sz="24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4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4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要 止 住 作 惡 ，</a:t>
            </a:r>
          </a:p>
          <a:p>
            <a:pPr algn="l"/>
            <a:r>
              <a:rPr lang="en-US" altLang="zh-TW" sz="2400" b="1" i="0" baseline="3000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17 </a:t>
            </a:r>
            <a:r>
              <a:rPr lang="zh-TW" altLang="en-US" sz="24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學 習 行 善 ， </a:t>
            </a:r>
            <a:endParaRPr lang="en-US" altLang="zh-TW" sz="24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4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4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尋 求 公 平 ， </a:t>
            </a:r>
            <a:endParaRPr lang="en-US" altLang="zh-TW" sz="24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4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4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解 救 受 欺 壓 的 ； </a:t>
            </a:r>
            <a:endParaRPr lang="en-US" altLang="zh-TW" sz="24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zh-TW" altLang="en-US" sz="24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給 孤 兒 伸 冤 ， </a:t>
            </a:r>
            <a:endParaRPr lang="en-US" altLang="zh-TW" sz="24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4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4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為 寡 婦 辨 屈 。</a:t>
            </a: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8F5176-F13E-76A8-0791-41DD8CCFD1CB}"/>
              </a:ext>
            </a:extLst>
          </p:cNvPr>
          <p:cNvSpPr txBox="1"/>
          <p:nvPr/>
        </p:nvSpPr>
        <p:spPr>
          <a:xfrm>
            <a:off x="5900927" y="1315468"/>
            <a:ext cx="6494085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TW" sz="2400" b="1" i="0" baseline="3000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18 </a:t>
            </a:r>
            <a:r>
              <a:rPr lang="zh-TW" altLang="en-US" sz="24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耶 和 華 說 ： </a:t>
            </a:r>
            <a:endParaRPr lang="en-US" altLang="zh-TW" sz="24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4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4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你 們 來 ， 我 們 彼 此 辯 論 。 </a:t>
            </a:r>
            <a:endParaRPr lang="en-US" altLang="zh-TW" sz="24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zh-TW" altLang="en-US" sz="24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你 們 的 </a:t>
            </a:r>
            <a:r>
              <a:rPr lang="zh-TW" altLang="en-US" sz="2400" b="1" i="0" dirty="0">
                <a:solidFill>
                  <a:srgbClr val="2F0BB5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罪 雖 像 硃 紅 </a:t>
            </a:r>
            <a:r>
              <a:rPr lang="zh-TW" altLang="en-US" sz="24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， </a:t>
            </a:r>
            <a:endParaRPr lang="en-US" altLang="zh-TW" sz="24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4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400" b="1" i="0" dirty="0">
                <a:solidFill>
                  <a:srgbClr val="2F0BB5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必 變 成 雪 白 </a:t>
            </a:r>
            <a:r>
              <a:rPr lang="zh-TW" altLang="en-US" sz="24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； </a:t>
            </a:r>
            <a:endParaRPr lang="en-US" altLang="zh-TW" sz="24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zh-TW" altLang="en-US" sz="24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雖 </a:t>
            </a:r>
            <a:r>
              <a:rPr lang="zh-TW" altLang="en-US" sz="2400" b="1" i="0" dirty="0">
                <a:solidFill>
                  <a:srgbClr val="2F0BB5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紅 如 丹 顏 </a:t>
            </a:r>
            <a:r>
              <a:rPr lang="zh-TW" altLang="en-US" sz="24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， </a:t>
            </a:r>
            <a:endParaRPr lang="en-US" altLang="zh-TW" sz="24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4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400" b="1" i="0" dirty="0">
                <a:solidFill>
                  <a:srgbClr val="2F0BB5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必 白 如 羊 毛 </a:t>
            </a:r>
            <a:r>
              <a:rPr lang="zh-TW" altLang="en-US" sz="24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</a:p>
          <a:p>
            <a:pPr algn="l"/>
            <a:r>
              <a:rPr lang="en-US" altLang="zh-TW" sz="2400" b="1" i="0" baseline="3000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19 </a:t>
            </a:r>
            <a:r>
              <a:rPr lang="zh-TW" altLang="en-US" sz="24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你 們 若 甘 心 聽 從 ， </a:t>
            </a:r>
            <a:endParaRPr lang="en-US" altLang="zh-TW" sz="24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4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4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必 吃 地 上 的 美 物 ，</a:t>
            </a:r>
          </a:p>
          <a:p>
            <a:pPr algn="l"/>
            <a:r>
              <a:rPr lang="en-US" altLang="zh-TW" sz="2400" b="1" i="0" baseline="3000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20 </a:t>
            </a:r>
            <a:r>
              <a:rPr lang="zh-TW" altLang="en-US" sz="24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若 不 聽 從 ， 反 倒 悖 逆 ， </a:t>
            </a:r>
            <a:endParaRPr lang="en-US" altLang="zh-TW" sz="24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4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4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必 被 刀 劍 吞 滅 。 </a:t>
            </a:r>
            <a:endParaRPr lang="en-US" altLang="zh-TW" sz="24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4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	</a:t>
            </a:r>
            <a:r>
              <a:rPr lang="zh-TW" altLang="en-US" sz="24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這 是 耶 和 華 親 口 說 的 。</a:t>
            </a:r>
          </a:p>
          <a:p>
            <a:pPr lvl="1"/>
            <a:endParaRPr lang="en-US" sz="2400" dirty="0"/>
          </a:p>
          <a:p>
            <a:endParaRPr lang="en-US" dirty="0"/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01DBD56E-8412-CBC7-75A2-6ACB80FC63A5}"/>
              </a:ext>
            </a:extLst>
          </p:cNvPr>
          <p:cNvSpPr/>
          <p:nvPr/>
        </p:nvSpPr>
        <p:spPr>
          <a:xfrm>
            <a:off x="8505309" y="5810555"/>
            <a:ext cx="3091627" cy="1047445"/>
          </a:xfrm>
          <a:prstGeom prst="wedgeRoundRectCallout">
            <a:avLst>
              <a:gd name="adj1" fmla="val -51785"/>
              <a:gd name="adj2" fmla="val -8153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CN" dirty="0"/>
          </a:p>
          <a:p>
            <a:r>
              <a:rPr lang="zh-CN" altLang="en-US" dirty="0"/>
              <a:t>神所赐的泉源就是耶稣基督，</a:t>
            </a:r>
            <a:endParaRPr lang="en-US" altLang="zh-CN" dirty="0"/>
          </a:p>
          <a:p>
            <a:r>
              <a:rPr lang="zh-CN" altLang="en-US" dirty="0"/>
              <a:t>祂的宝血洗除我们的罪恶，</a:t>
            </a:r>
            <a:endParaRPr lang="en-US" altLang="zh-CN" dirty="0"/>
          </a:p>
          <a:p>
            <a:r>
              <a:rPr lang="zh-CN" altLang="en-US" dirty="0"/>
              <a:t>使我们变得白如雪</a:t>
            </a:r>
            <a:endParaRPr lang="en-US" altLang="zh-C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602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07E7D-FE72-13C8-D8C3-2DD6810C7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969" y="0"/>
            <a:ext cx="11936061" cy="1325563"/>
          </a:xfrm>
        </p:spPr>
        <p:txBody>
          <a:bodyPr/>
          <a:lstStyle/>
          <a:p>
            <a:pPr algn="ctr"/>
            <a:r>
              <a:rPr lang="zh-CN" altLang="en-US" dirty="0"/>
              <a:t>以赛亚书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/>
              <a:t>21-26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769BC5-6F77-BE9A-9F5E-206C7E3CBB5B}"/>
              </a:ext>
            </a:extLst>
          </p:cNvPr>
          <p:cNvSpPr txBox="1"/>
          <p:nvPr/>
        </p:nvSpPr>
        <p:spPr>
          <a:xfrm>
            <a:off x="508805" y="1325563"/>
            <a:ext cx="5477467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TW" sz="2000" b="1" i="0" baseline="3000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21 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可 歎 ，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1" i="0" dirty="0">
                <a:solidFill>
                  <a:srgbClr val="2F0BB5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忠 信 的 城 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變 為 </a:t>
            </a:r>
            <a:r>
              <a:rPr lang="zh-TW" altLang="en-US" sz="2000" b="1" i="0" dirty="0">
                <a:solidFill>
                  <a:srgbClr val="2F0BB5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妓 女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 ！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從 前 充 滿 了 公 平 ，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公 義 居 在 其 中 ，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現 今 卻 有 兇 手 居 住 。</a:t>
            </a:r>
          </a:p>
          <a:p>
            <a:pPr algn="l"/>
            <a:r>
              <a:rPr lang="en-US" altLang="zh-TW" sz="2000" b="1" i="0" baseline="3000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22 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你 的 </a:t>
            </a:r>
            <a:r>
              <a:rPr lang="zh-TW" altLang="en-US" sz="2000" b="1" i="0" dirty="0">
                <a:solidFill>
                  <a:srgbClr val="2F0BB5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銀 子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 變 為 </a:t>
            </a:r>
            <a:r>
              <a:rPr lang="zh-TW" altLang="en-US" sz="2000" b="1" i="0" dirty="0">
                <a:solidFill>
                  <a:srgbClr val="2F0BB5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渣 滓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 ；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你 的 </a:t>
            </a:r>
            <a:r>
              <a:rPr lang="zh-TW" altLang="en-US" sz="2000" b="1" i="0" dirty="0">
                <a:solidFill>
                  <a:srgbClr val="2F0BB5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酒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 用 </a:t>
            </a:r>
            <a:r>
              <a:rPr lang="zh-TW" altLang="en-US" sz="2000" b="1" i="0" dirty="0">
                <a:solidFill>
                  <a:srgbClr val="2F0BB5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水 攙 對 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</a:p>
          <a:p>
            <a:pPr algn="l"/>
            <a:r>
              <a:rPr lang="en-US" altLang="zh-TW" sz="2000" b="1" i="0" baseline="3000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23 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你 的 官 長 居 心 悖 逆 ，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與 盜 賊 作 伴 ，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各 都 喜 愛 賄 賂 ，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追 求 贓 私 。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他 們 不 為 孤 兒 伸 冤 ；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寡 婦 的 案 件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	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也 不 得 呈 到 他 們 面 前 。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809428-D192-C35F-4517-FA1784C88ACE}"/>
              </a:ext>
            </a:extLst>
          </p:cNvPr>
          <p:cNvSpPr txBox="1"/>
          <p:nvPr/>
        </p:nvSpPr>
        <p:spPr>
          <a:xfrm>
            <a:off x="6335501" y="1325563"/>
            <a:ext cx="6109365" cy="433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TW" sz="2000" b="1" i="0" baseline="3000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24 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因 此 ， 主 ─ 萬 軍 之 耶 和 華 、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以 色 列 的 大 能 者 說 ：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哎 ！ 我 要 向 </a:t>
            </a:r>
            <a:r>
              <a:rPr lang="zh-TW" altLang="en-US" sz="2000" b="1" i="0" dirty="0">
                <a:solidFill>
                  <a:srgbClr val="2F0BB5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我 的 對 頭 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雪 恨 ，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向 </a:t>
            </a:r>
            <a:r>
              <a:rPr lang="zh-TW" altLang="en-US" sz="2000" b="1" i="0" dirty="0">
                <a:solidFill>
                  <a:srgbClr val="2F0BB5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我 的 敵 人 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報 仇 。</a:t>
            </a:r>
          </a:p>
          <a:p>
            <a:pPr algn="l"/>
            <a:r>
              <a:rPr lang="en-US" altLang="zh-TW" sz="2000" b="1" i="0" baseline="3000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25 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我 必 反 手 加 在 你 身 上 ，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煉 盡 你 的 渣 滓 ，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除 淨 你 的 雜 質 。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r>
              <a:rPr lang="en-US" altLang="zh-TW" sz="2000" b="1" i="0" baseline="3000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26 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我 也 必 復 還 你 的 審 判 官 ，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	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像 起 初 一 樣 ，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r>
              <a:rPr lang="en-US" altLang="zh-TW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復 還 你 的 謀 士 ， 像 起 先 一 般 。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然 後 ， 你 必 稱 為 公 義 之 城 ，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1" i="0" dirty="0">
                <a:solidFill>
                  <a:srgbClr val="2F0BB5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忠 信 之 邑 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</a:p>
          <a:p>
            <a:pPr algn="l"/>
            <a:endParaRPr lang="zh-TW" altLang="en-US" b="0" i="0" dirty="0">
              <a:solidFill>
                <a:srgbClr val="000000"/>
              </a:solidFill>
              <a:effectLst/>
              <a:latin typeface="system-ui"/>
            </a:endParaRPr>
          </a:p>
          <a:p>
            <a:endParaRPr lang="en-US" dirty="0"/>
          </a:p>
        </p:txBody>
      </p: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8E0A61C3-A694-6EDE-95DA-314112A8DC33}"/>
              </a:ext>
            </a:extLst>
          </p:cNvPr>
          <p:cNvSpPr/>
          <p:nvPr/>
        </p:nvSpPr>
        <p:spPr>
          <a:xfrm>
            <a:off x="8513471" y="5889383"/>
            <a:ext cx="2008225" cy="881068"/>
          </a:xfrm>
          <a:prstGeom prst="wedgeRoundRectCallout">
            <a:avLst>
              <a:gd name="adj1" fmla="val -55525"/>
              <a:gd name="adj2" fmla="val -8856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/>
              <a:t>神将报仇、伸冤，</a:t>
            </a:r>
            <a:endParaRPr lang="en-US" altLang="zh-CN" dirty="0"/>
          </a:p>
          <a:p>
            <a:r>
              <a:rPr lang="zh-CN" altLang="en-US" dirty="0"/>
              <a:t>恢复公平与公义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439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07E7D-FE72-13C8-D8C3-2DD6810C7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969" y="0"/>
            <a:ext cx="11936061" cy="1325563"/>
          </a:xfrm>
        </p:spPr>
        <p:txBody>
          <a:bodyPr/>
          <a:lstStyle/>
          <a:p>
            <a:pPr algn="ctr"/>
            <a:r>
              <a:rPr lang="zh-CN" altLang="en-US" dirty="0"/>
              <a:t>以赛亚书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27-31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769BC5-6F77-BE9A-9F5E-206C7E3CBB5B}"/>
              </a:ext>
            </a:extLst>
          </p:cNvPr>
          <p:cNvSpPr txBox="1"/>
          <p:nvPr/>
        </p:nvSpPr>
        <p:spPr>
          <a:xfrm>
            <a:off x="508805" y="1325563"/>
            <a:ext cx="668447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TW" sz="2000" b="1" i="0" baseline="3000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27 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錫 安 必 因 公 平 得 蒙 救 贖 ；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1" i="0" dirty="0">
                <a:solidFill>
                  <a:srgbClr val="2F0BB5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其 中 歸 正 的 人 必 因 公 義 得 蒙 救 贖 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</a:p>
          <a:p>
            <a:pPr algn="l"/>
            <a:r>
              <a:rPr lang="en-US" altLang="zh-TW" sz="2000" b="1" i="0" baseline="3000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28 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但 </a:t>
            </a:r>
            <a:r>
              <a:rPr lang="zh-TW" altLang="en-US" sz="2000" b="1" i="0" dirty="0">
                <a:solidFill>
                  <a:srgbClr val="2F0BB5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悖 逆 的 和 犯 罪 的 必 一 同 敗 亡 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；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離 棄 耶 和 華 的 必 致 消 滅 。</a:t>
            </a:r>
          </a:p>
          <a:p>
            <a:pPr algn="l"/>
            <a:r>
              <a:rPr lang="en-US" altLang="zh-TW" sz="2000" b="1" i="0" baseline="3000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29 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那 等 人 必 因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你 們 所 喜 愛 的 </a:t>
            </a:r>
            <a:r>
              <a:rPr lang="zh-TW" altLang="en-US" sz="2000" b="1" i="0" dirty="0">
                <a:solidFill>
                  <a:srgbClr val="2F0BB5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橡 樹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 抱 愧 ；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你 們 必 因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所 選 擇 的 </a:t>
            </a:r>
            <a:r>
              <a:rPr lang="zh-TW" altLang="en-US" sz="2000" b="1" i="0" dirty="0">
                <a:solidFill>
                  <a:srgbClr val="2F0BB5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園 子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 蒙 羞 。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endParaRPr lang="zh-TW" altLang="en-US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b="1" i="0" baseline="3000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30 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因 為 ， 你 們 必 如 葉 子 枯 乾 的 橡 樹 ，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好 像 無 水 澆 灌 的 園 子 。</a:t>
            </a:r>
          </a:p>
          <a:p>
            <a:pPr algn="l"/>
            <a:r>
              <a:rPr lang="en-US" altLang="zh-TW" sz="2000" b="1" i="0" baseline="3000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31 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有 權 勢 的 必 如 麻 瓤 ；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他 的 </a:t>
            </a:r>
            <a:r>
              <a:rPr lang="zh-TW" altLang="en-US" sz="2000" b="1" i="0" dirty="0">
                <a:solidFill>
                  <a:srgbClr val="2F0BB5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工 作 好 像 火 星 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，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都 要 一 同 焚 燬 ，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1" i="0" dirty="0">
                <a:solidFill>
                  <a:srgbClr val="2F0BB5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無 人 撲 滅 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</a:p>
          <a:p>
            <a:pPr algn="l"/>
            <a:endParaRPr lang="zh-TW" altLang="en-US" b="0" i="0" dirty="0">
              <a:solidFill>
                <a:srgbClr val="000000"/>
              </a:solidFill>
              <a:effectLst/>
              <a:latin typeface="system-ui"/>
            </a:endParaRP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8F5176-F13E-76A8-0791-41DD8CCFD1CB}"/>
              </a:ext>
            </a:extLst>
          </p:cNvPr>
          <p:cNvSpPr txBox="1"/>
          <p:nvPr/>
        </p:nvSpPr>
        <p:spPr>
          <a:xfrm>
            <a:off x="6160535" y="1325563"/>
            <a:ext cx="53749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4123E52C-A35B-6DF5-B0F9-9E0683BE2CB3}"/>
              </a:ext>
            </a:extLst>
          </p:cNvPr>
          <p:cNvSpPr/>
          <p:nvPr/>
        </p:nvSpPr>
        <p:spPr>
          <a:xfrm>
            <a:off x="8513471" y="5889383"/>
            <a:ext cx="2186955" cy="881068"/>
          </a:xfrm>
          <a:prstGeom prst="wedgeRoundRectCallout">
            <a:avLst>
              <a:gd name="adj1" fmla="val -55525"/>
              <a:gd name="adj2" fmla="val -8856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CN" dirty="0"/>
          </a:p>
          <a:p>
            <a:r>
              <a:rPr lang="zh-CN" altLang="en-US" dirty="0"/>
              <a:t>神救赎是真实的</a:t>
            </a:r>
            <a:endParaRPr lang="en-US" altLang="zh-CN" dirty="0"/>
          </a:p>
          <a:p>
            <a:r>
              <a:rPr lang="zh-CN" altLang="en-US" dirty="0"/>
              <a:t>神审判也是真实的</a:t>
            </a:r>
            <a:endParaRPr lang="en-US" altLang="zh-C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158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07E7D-FE72-13C8-D8C3-2DD6810C7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969" y="0"/>
            <a:ext cx="11936061" cy="1325563"/>
          </a:xfrm>
        </p:spPr>
        <p:txBody>
          <a:bodyPr/>
          <a:lstStyle/>
          <a:p>
            <a:pPr algn="ctr"/>
            <a:r>
              <a:rPr lang="zh-CN" altLang="en-US" dirty="0"/>
              <a:t>总结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769BC5-6F77-BE9A-9F5E-206C7E3CBB5B}"/>
              </a:ext>
            </a:extLst>
          </p:cNvPr>
          <p:cNvSpPr txBox="1"/>
          <p:nvPr/>
        </p:nvSpPr>
        <p:spPr>
          <a:xfrm>
            <a:off x="508805" y="1325563"/>
            <a:ext cx="5270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zh-TW" altLang="en-US" b="0" i="0" dirty="0">
              <a:solidFill>
                <a:srgbClr val="000000"/>
              </a:solidFill>
              <a:effectLst/>
              <a:latin typeface="system-ui"/>
            </a:endParaRP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8F5176-F13E-76A8-0791-41DD8CCFD1CB}"/>
              </a:ext>
            </a:extLst>
          </p:cNvPr>
          <p:cNvSpPr txBox="1"/>
          <p:nvPr/>
        </p:nvSpPr>
        <p:spPr>
          <a:xfrm>
            <a:off x="6160535" y="1325563"/>
            <a:ext cx="53749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E827303-9118-39FE-00DD-5961AFAE501A}"/>
              </a:ext>
            </a:extLst>
          </p:cNvPr>
          <p:cNvSpPr txBox="1"/>
          <p:nvPr/>
        </p:nvSpPr>
        <p:spPr>
          <a:xfrm>
            <a:off x="339969" y="1648728"/>
            <a:ext cx="1158152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lain"/>
            </a:pPr>
            <a:r>
              <a:rPr lang="zh-CN" altLang="en-US" sz="2800" dirty="0"/>
              <a:t>人陷在罪恶中，却不自知；既受责打，仍然悖逆 </a:t>
            </a:r>
            <a:r>
              <a:rPr lang="en-US" altLang="zh-CN" sz="2800" dirty="0"/>
              <a:t>——</a:t>
            </a:r>
            <a:r>
              <a:rPr lang="zh-CN" altLang="en-US" sz="2800" dirty="0"/>
              <a:t>认识罪，认识人不能自救，是贯穿圣经的主题；</a:t>
            </a:r>
            <a:endParaRPr lang="en-US" altLang="zh-CN" sz="2800" dirty="0"/>
          </a:p>
          <a:p>
            <a:endParaRPr lang="en-US" altLang="zh-CN" sz="2800" dirty="0"/>
          </a:p>
          <a:p>
            <a:pPr marL="514350" indent="-514350">
              <a:buAutoNum type="arabicPlain" startAt="2"/>
            </a:pPr>
            <a:r>
              <a:rPr lang="zh-CN" altLang="en-US" sz="2800" dirty="0"/>
              <a:t>当我们将罪藏在宗教的外壳下，这只是自欺欺人，阻挡我们来认识基督和祂钉十字架、阻挡我们来接受祂宝血的洁净；</a:t>
            </a:r>
            <a:endParaRPr lang="en-US" altLang="zh-CN" sz="2800" dirty="0"/>
          </a:p>
          <a:p>
            <a:endParaRPr lang="en-US" altLang="zh-CN" sz="2800" dirty="0"/>
          </a:p>
          <a:p>
            <a:pPr marL="342900" indent="-342900">
              <a:buAutoNum type="arabicPlain" startAt="3"/>
            </a:pPr>
            <a:r>
              <a:rPr lang="zh-CN" altLang="en-US" sz="2800" dirty="0"/>
              <a:t>  神必救赎，神也必审判；</a:t>
            </a:r>
            <a:endParaRPr lang="en-US" altLang="zh-CN" sz="2800" dirty="0"/>
          </a:p>
          <a:p>
            <a:endParaRPr lang="en-US" altLang="zh-CN" sz="2800" dirty="0"/>
          </a:p>
          <a:p>
            <a:r>
              <a:rPr lang="en-US" altLang="zh-CN" sz="2800" dirty="0"/>
              <a:t>4    </a:t>
            </a:r>
            <a:r>
              <a:rPr lang="zh-CN" altLang="en-US" sz="2800" dirty="0"/>
              <a:t>快将基督</a:t>
            </a:r>
            <a:r>
              <a:rPr lang="zh-CN" altLang="en-US" sz="2800"/>
              <a:t>的福音在教会、在家人、在邻舍和世人中间传讲。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295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07E7D-FE72-13C8-D8C3-2DD6810C7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969" y="0"/>
            <a:ext cx="11936061" cy="1325563"/>
          </a:xfrm>
        </p:spPr>
        <p:txBody>
          <a:bodyPr/>
          <a:lstStyle/>
          <a:p>
            <a:pPr algn="ctr"/>
            <a:r>
              <a:rPr lang="zh-CN" altLang="en-US" dirty="0"/>
              <a:t>以赛亚书第一部分（</a:t>
            </a:r>
            <a:r>
              <a:rPr lang="en-US" altLang="zh-CN" dirty="0"/>
              <a:t>1-39</a:t>
            </a:r>
            <a:r>
              <a:rPr lang="zh-CN" altLang="en-US" dirty="0"/>
              <a:t>章）的结构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769BC5-6F77-BE9A-9F5E-206C7E3CBB5B}"/>
              </a:ext>
            </a:extLst>
          </p:cNvPr>
          <p:cNvSpPr txBox="1"/>
          <p:nvPr/>
        </p:nvSpPr>
        <p:spPr>
          <a:xfrm>
            <a:off x="451707" y="1071801"/>
            <a:ext cx="11288584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1-12</a:t>
            </a:r>
            <a:r>
              <a:rPr lang="zh-CN" altLang="en-US" sz="2000" dirty="0"/>
              <a:t>章 ： 神对犹大国和耶路撒冷说话</a:t>
            </a:r>
            <a:endParaRPr lang="en-US" altLang="zh-CN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000" dirty="0"/>
              <a:t>1-5</a:t>
            </a:r>
            <a:r>
              <a:rPr lang="zh-CN" altLang="en-US" sz="2000" dirty="0"/>
              <a:t>章：犹大国伤痕累累，却仍不悔改；</a:t>
            </a:r>
            <a:endParaRPr lang="en-US" altLang="zh-CN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000" dirty="0"/>
              <a:t>6-12</a:t>
            </a:r>
            <a:r>
              <a:rPr lang="zh-CN" altLang="en-US" sz="2000" dirty="0"/>
              <a:t>章：以赛亚蒙召领命，对亚哈斯王说话；神保护耶路撒冷免遭亚述侵犯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13-23</a:t>
            </a:r>
            <a:r>
              <a:rPr lang="zh-CN" altLang="en-US" sz="2000" dirty="0"/>
              <a:t>章：对犹大国周边诸国的预言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24-27</a:t>
            </a:r>
            <a:r>
              <a:rPr lang="zh-CN" altLang="en-US" sz="2000" dirty="0"/>
              <a:t>章：神要使全地荒凉，击打之后神要拯救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28-35</a:t>
            </a:r>
            <a:r>
              <a:rPr lang="zh-CN" altLang="en-US" sz="2000" dirty="0"/>
              <a:t>章：呼召神的子民要专心信靠神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36-39</a:t>
            </a:r>
            <a:r>
              <a:rPr lang="zh-CN" altLang="en-US" sz="2000" dirty="0"/>
              <a:t>章：描述希西家王时期的两个重要历史事件，以此完成历史时期和背景的切换</a:t>
            </a:r>
            <a:r>
              <a:rPr lang="en-US" altLang="zh-CN" sz="2000" dirty="0"/>
              <a:t> ——</a:t>
            </a:r>
            <a:r>
              <a:rPr lang="zh-CN" altLang="en-US" sz="2000" dirty="0"/>
              <a:t>从亚述的威胁到巴比伦的威胁</a:t>
            </a:r>
            <a:endParaRPr lang="en-US" altLang="zh-CN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000" dirty="0"/>
              <a:t>36-37</a:t>
            </a:r>
            <a:r>
              <a:rPr lang="zh-CN" altLang="en-US" sz="2000" dirty="0"/>
              <a:t>章：神再次拯救耶路撒冷免遭亚述侵犯</a:t>
            </a:r>
            <a:endParaRPr lang="en-US" altLang="zh-CN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000" dirty="0"/>
              <a:t>38-39</a:t>
            </a:r>
            <a:r>
              <a:rPr lang="zh-CN" altLang="en-US" sz="2000" dirty="0"/>
              <a:t>章：希西家受试验，以赛亚预言耶路撒冷毁于巴比伦已成定局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zh-CN" altLang="en-US" sz="1800" dirty="0"/>
              <a:t>参考书籍 </a:t>
            </a:r>
            <a:r>
              <a:rPr lang="en-US" altLang="zh-CN" sz="1800" dirty="0"/>
              <a:t>https://www.christianbook.com/world-the-word-introduction-old-testament/eugene-merrill/9780805440317/pd/440311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349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07E7D-FE72-13C8-D8C3-2DD6810C7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969" y="0"/>
            <a:ext cx="11936061" cy="1325563"/>
          </a:xfrm>
        </p:spPr>
        <p:txBody>
          <a:bodyPr/>
          <a:lstStyle/>
          <a:p>
            <a:pPr algn="ctr"/>
            <a:r>
              <a:rPr lang="zh-CN" altLang="en-US" dirty="0"/>
              <a:t>以赛亚书第</a:t>
            </a:r>
            <a:r>
              <a:rPr lang="en-US" altLang="zh-CN" dirty="0"/>
              <a:t>1</a:t>
            </a:r>
            <a:r>
              <a:rPr lang="zh-CN" altLang="en-US" dirty="0"/>
              <a:t>章的段落划分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769BC5-6F77-BE9A-9F5E-206C7E3CBB5B}"/>
              </a:ext>
            </a:extLst>
          </p:cNvPr>
          <p:cNvSpPr txBox="1"/>
          <p:nvPr/>
        </p:nvSpPr>
        <p:spPr>
          <a:xfrm>
            <a:off x="306786" y="1259175"/>
            <a:ext cx="9380917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1</a:t>
            </a:r>
            <a:r>
              <a:rPr lang="zh-CN" altLang="en-US" sz="2000" dirty="0"/>
              <a:t>节：先知自我介绍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2-4</a:t>
            </a:r>
            <a:r>
              <a:rPr lang="zh-CN" altLang="en-US" sz="2000" dirty="0"/>
              <a:t>节：神对祂子民的“起诉”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5-9</a:t>
            </a:r>
            <a:r>
              <a:rPr lang="zh-CN" altLang="en-US" sz="2000" dirty="0"/>
              <a:t>节：犹大国因悖逆而破败，田地和城邑被外邦人侵犯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10-15</a:t>
            </a:r>
            <a:r>
              <a:rPr lang="zh-CN" altLang="en-US" sz="2000" dirty="0"/>
              <a:t>节：犹大社会从上至下虚有宗教的外表</a:t>
            </a:r>
            <a:endParaRPr lang="en-US" altLang="zh-CN" sz="2000" dirty="0"/>
          </a:p>
          <a:p>
            <a:endParaRPr lang="en-US" sz="2000" dirty="0"/>
          </a:p>
          <a:p>
            <a:r>
              <a:rPr lang="en-US" sz="2000" dirty="0"/>
              <a:t>16-20</a:t>
            </a:r>
            <a:r>
              <a:rPr lang="zh-CN" altLang="en-US" sz="2000" dirty="0"/>
              <a:t>节：谁能除去他们的罪？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21-26</a:t>
            </a:r>
            <a:r>
              <a:rPr lang="zh-CN" altLang="en-US" sz="2000" dirty="0"/>
              <a:t>节：耶路撒冷的败坏，主必使她恢复为忠信之城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27-31</a:t>
            </a:r>
            <a:r>
              <a:rPr lang="zh-CN" altLang="en-US" sz="2000" dirty="0"/>
              <a:t>节：神公义的审判必然来临：归正的蒙拯救，悖逆、离弃神的受永火的刑罚</a:t>
            </a:r>
            <a:endParaRPr lang="en-US" altLang="zh-CN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537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07E7D-FE72-13C8-D8C3-2DD6810C7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969" y="0"/>
            <a:ext cx="11936061" cy="1325563"/>
          </a:xfrm>
        </p:spPr>
        <p:txBody>
          <a:bodyPr/>
          <a:lstStyle/>
          <a:p>
            <a:pPr algn="ctr"/>
            <a:r>
              <a:rPr lang="zh-CN" altLang="en-US" dirty="0"/>
              <a:t>以赛亚书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1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5B62F0C-274B-0E4D-FF82-39D89512B5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0292" y="1325563"/>
            <a:ext cx="4598663" cy="449375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8202BF2-46C0-7185-B16E-FD86529A0C94}"/>
              </a:ext>
            </a:extLst>
          </p:cNvPr>
          <p:cNvSpPr txBox="1"/>
          <p:nvPr/>
        </p:nvSpPr>
        <p:spPr>
          <a:xfrm>
            <a:off x="5731680" y="1321069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亚玛谢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B37EE4-689F-735D-9C95-B910A2430CE0}"/>
              </a:ext>
            </a:extLst>
          </p:cNvPr>
          <p:cNvSpPr txBox="1"/>
          <p:nvPr/>
        </p:nvSpPr>
        <p:spPr>
          <a:xfrm>
            <a:off x="5616263" y="1932126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rgbClr val="2F0BB5"/>
                </a:solidFill>
              </a:rPr>
              <a:t>乌西雅</a:t>
            </a:r>
            <a:r>
              <a:rPr lang="en-US" altLang="zh-CN" b="1" dirty="0">
                <a:solidFill>
                  <a:srgbClr val="2F0BB5"/>
                </a:solidFill>
              </a:rPr>
              <a:t>/</a:t>
            </a:r>
          </a:p>
          <a:p>
            <a:r>
              <a:rPr lang="zh-CN" altLang="en-US" b="1" dirty="0">
                <a:solidFill>
                  <a:srgbClr val="2F0BB5"/>
                </a:solidFill>
              </a:rPr>
              <a:t>亚撒利雅</a:t>
            </a:r>
            <a:endParaRPr lang="en-US" b="1" dirty="0">
              <a:solidFill>
                <a:srgbClr val="2F0BB5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E9C3BA5-8DA1-DB38-8893-3A27FE297CA0}"/>
              </a:ext>
            </a:extLst>
          </p:cNvPr>
          <p:cNvSpPr txBox="1"/>
          <p:nvPr/>
        </p:nvSpPr>
        <p:spPr>
          <a:xfrm>
            <a:off x="5907385" y="338473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rgbClr val="2F0BB5"/>
                </a:solidFill>
              </a:rPr>
              <a:t>约坦</a:t>
            </a:r>
            <a:endParaRPr lang="en-US" b="1" dirty="0">
              <a:solidFill>
                <a:srgbClr val="2F0BB5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9FA34EA-BC40-D002-0C67-A782FB4BE6D8}"/>
              </a:ext>
            </a:extLst>
          </p:cNvPr>
          <p:cNvSpPr txBox="1"/>
          <p:nvPr/>
        </p:nvSpPr>
        <p:spPr>
          <a:xfrm>
            <a:off x="5731681" y="3831352"/>
            <a:ext cx="877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2F0BB5"/>
                </a:solidFill>
              </a:rPr>
              <a:t>亚哈斯</a:t>
            </a:r>
            <a:endParaRPr lang="en-US" b="1" dirty="0">
              <a:solidFill>
                <a:srgbClr val="2F0BB5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DA9567-E0F9-F9B8-92A6-505923E81F92}"/>
              </a:ext>
            </a:extLst>
          </p:cNvPr>
          <p:cNvSpPr txBox="1"/>
          <p:nvPr/>
        </p:nvSpPr>
        <p:spPr>
          <a:xfrm>
            <a:off x="5731680" y="4424441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rgbClr val="2F0BB5"/>
                </a:solidFill>
              </a:rPr>
              <a:t>希西家</a:t>
            </a:r>
            <a:endParaRPr lang="en-US" b="1" dirty="0">
              <a:solidFill>
                <a:srgbClr val="2F0BB5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88D511F-067F-8661-404B-1ACE0B2C90D1}"/>
              </a:ext>
            </a:extLst>
          </p:cNvPr>
          <p:cNvSpPr txBox="1"/>
          <p:nvPr/>
        </p:nvSpPr>
        <p:spPr>
          <a:xfrm>
            <a:off x="5699546" y="5257813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玛拿西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E0D7460-6DDE-B251-DD4B-FFF84121D84E}"/>
              </a:ext>
            </a:extLst>
          </p:cNvPr>
          <p:cNvSpPr txBox="1"/>
          <p:nvPr/>
        </p:nvSpPr>
        <p:spPr>
          <a:xfrm>
            <a:off x="7347864" y="5901769"/>
            <a:ext cx="11747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Good</a:t>
            </a:r>
            <a:r>
              <a:rPr lang="zh-CN" altLang="en-US" dirty="0"/>
              <a:t>：好</a:t>
            </a:r>
            <a:endParaRPr lang="en-US" altLang="zh-CN" dirty="0"/>
          </a:p>
          <a:p>
            <a:r>
              <a:rPr lang="en-US" altLang="zh-CN" dirty="0"/>
              <a:t>Evil</a:t>
            </a:r>
            <a:r>
              <a:rPr lang="zh-CN" altLang="en-US" dirty="0"/>
              <a:t>：    坏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1F6715B-67FF-A655-0C04-F26957F287E3}"/>
              </a:ext>
            </a:extLst>
          </p:cNvPr>
          <p:cNvSpPr txBox="1"/>
          <p:nvPr/>
        </p:nvSpPr>
        <p:spPr>
          <a:xfrm>
            <a:off x="476685" y="1505734"/>
            <a:ext cx="395912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CN" altLang="en-US" sz="2400" b="1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以赛亚书</a:t>
            </a:r>
            <a:r>
              <a:rPr lang="en-US" altLang="zh-CN" sz="2400" b="1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1</a:t>
            </a:r>
            <a:r>
              <a:rPr lang="zh-CN" altLang="en-US" sz="2400" b="1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：</a:t>
            </a:r>
            <a:r>
              <a:rPr lang="en-US" altLang="zh-TW" sz="2400" b="1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1 </a:t>
            </a:r>
            <a:r>
              <a:rPr lang="zh-TW" altLang="en-US" sz="24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當 烏 西 雅 、 約 坦 、 亞 哈 斯 、 希 西 家 作 猶 大 王 的 時 候 ， 亞 摩 斯 的 兒 子 以 賽 亞 得 默 示 ， 論 到 猶 大 和 耶 路 撒 冷 。</a:t>
            </a:r>
            <a:endParaRPr lang="en-US" sz="2400" dirty="0"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04154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07E7D-FE72-13C8-D8C3-2DD6810C7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969" y="0"/>
            <a:ext cx="11936061" cy="1325563"/>
          </a:xfrm>
        </p:spPr>
        <p:txBody>
          <a:bodyPr/>
          <a:lstStyle/>
          <a:p>
            <a:pPr algn="ctr"/>
            <a:r>
              <a:rPr lang="zh-CN" altLang="en-US" dirty="0"/>
              <a:t>以赛亚书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2-4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769BC5-6F77-BE9A-9F5E-206C7E3CBB5B}"/>
              </a:ext>
            </a:extLst>
          </p:cNvPr>
          <p:cNvSpPr txBox="1"/>
          <p:nvPr/>
        </p:nvSpPr>
        <p:spPr>
          <a:xfrm>
            <a:off x="508805" y="1325563"/>
            <a:ext cx="5857489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TW" sz="2000" b="1" i="0" baseline="3000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2 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天 哪 ， 要 聽 ！ 地 啊 ， 側 耳 而 聽 ！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因 為 耶 和 華 說 ：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我 </a:t>
            </a:r>
            <a:r>
              <a:rPr lang="zh-TW" altLang="en-US" sz="2000" b="1" i="0" dirty="0">
                <a:solidFill>
                  <a:srgbClr val="2F0BB5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養 育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 兒 女 ， 將 他 們 </a:t>
            </a:r>
            <a:r>
              <a:rPr lang="zh-TW" altLang="en-US" sz="2000" b="1" i="0" dirty="0">
                <a:solidFill>
                  <a:srgbClr val="2F0BB5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養 大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 ，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他 們 竟 悖 逆 我 。</a:t>
            </a:r>
          </a:p>
          <a:p>
            <a:pPr algn="l"/>
            <a:r>
              <a:rPr lang="en-US" altLang="zh-TW" sz="2000" b="1" i="0" baseline="3000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3 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牛 認 識 主 人 ，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驢 認 識 主 人 </a:t>
            </a:r>
            <a:r>
              <a:rPr lang="zh-TW" altLang="en-US" sz="200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的 槽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 ，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以 色 列 卻 不 認 識 ；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我 的 民 卻 不 留 意 。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endParaRPr lang="zh-TW" altLang="en-US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b="1" i="0" baseline="3000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4 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嗐 ！ 犯 罪 的 國 民 ，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1" i="0" dirty="0">
                <a:solidFill>
                  <a:srgbClr val="2F0BB5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擔 著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 罪 孽 的 百 姓 ；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行 惡 的 種 類 ，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敗 壞 的 兒 女 ！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他 們 離 棄 耶 和 華 ，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藐 視 以 色 列 的 聖 者 ，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1" i="0" dirty="0">
                <a:solidFill>
                  <a:srgbClr val="2F0BB5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與 他 生 疏 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， </a:t>
            </a:r>
            <a:r>
              <a:rPr lang="zh-TW" altLang="en-US" sz="2000" b="1" i="0" dirty="0">
                <a:solidFill>
                  <a:srgbClr val="2F0BB5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往 後 退 步</a:t>
            </a:r>
            <a:r>
              <a:rPr lang="zh-TW" altLang="en-US" sz="2000" b="0" i="0" dirty="0">
                <a:solidFill>
                  <a:srgbClr val="2F0BB5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BB8F1164-B447-D849-8AFA-2A7E950D925E}"/>
              </a:ext>
            </a:extLst>
          </p:cNvPr>
          <p:cNvSpPr/>
          <p:nvPr/>
        </p:nvSpPr>
        <p:spPr>
          <a:xfrm>
            <a:off x="7881170" y="5489582"/>
            <a:ext cx="3802025" cy="1011386"/>
          </a:xfrm>
          <a:prstGeom prst="wedgeRoundRectCallout">
            <a:avLst>
              <a:gd name="adj1" fmla="val -88668"/>
              <a:gd name="adj2" fmla="val -9297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dirty="0"/>
              <a:t>天地恢恢，聆听神对祂儿女的起诉，</a:t>
            </a:r>
            <a:endParaRPr lang="en-US" altLang="zh-CN" dirty="0"/>
          </a:p>
          <a:p>
            <a:r>
              <a:rPr lang="zh-CN" altLang="en-US" dirty="0"/>
              <a:t>神的百姓罪孽深重、灵性退步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559594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07E7D-FE72-13C8-D8C3-2DD6810C7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969" y="0"/>
            <a:ext cx="11936061" cy="1325563"/>
          </a:xfrm>
        </p:spPr>
        <p:txBody>
          <a:bodyPr/>
          <a:lstStyle/>
          <a:p>
            <a:pPr algn="ctr"/>
            <a:r>
              <a:rPr lang="zh-CN" altLang="en-US" dirty="0"/>
              <a:t>列王时期百姓的属灵状况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5B62F0C-274B-0E4D-FF82-39D89512B5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519" y="1325563"/>
            <a:ext cx="4598663" cy="449375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8202BF2-46C0-7185-B16E-FD86529A0C94}"/>
              </a:ext>
            </a:extLst>
          </p:cNvPr>
          <p:cNvSpPr txBox="1"/>
          <p:nvPr/>
        </p:nvSpPr>
        <p:spPr>
          <a:xfrm>
            <a:off x="184907" y="1321069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亚玛谢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B37EE4-689F-735D-9C95-B910A2430CE0}"/>
              </a:ext>
            </a:extLst>
          </p:cNvPr>
          <p:cNvSpPr txBox="1"/>
          <p:nvPr/>
        </p:nvSpPr>
        <p:spPr>
          <a:xfrm>
            <a:off x="69490" y="1932126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rgbClr val="2F0BB5"/>
                </a:solidFill>
              </a:rPr>
              <a:t>乌西雅</a:t>
            </a:r>
            <a:r>
              <a:rPr lang="en-US" altLang="zh-CN" b="1" dirty="0">
                <a:solidFill>
                  <a:srgbClr val="2F0BB5"/>
                </a:solidFill>
              </a:rPr>
              <a:t>/</a:t>
            </a:r>
          </a:p>
          <a:p>
            <a:r>
              <a:rPr lang="zh-CN" altLang="en-US" b="1" dirty="0">
                <a:solidFill>
                  <a:srgbClr val="2F0BB5"/>
                </a:solidFill>
              </a:rPr>
              <a:t>亚撒利雅</a:t>
            </a:r>
            <a:endParaRPr lang="en-US" b="1" dirty="0">
              <a:solidFill>
                <a:srgbClr val="2F0BB5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E9C3BA5-8DA1-DB38-8893-3A27FE297CA0}"/>
              </a:ext>
            </a:extLst>
          </p:cNvPr>
          <p:cNvSpPr txBox="1"/>
          <p:nvPr/>
        </p:nvSpPr>
        <p:spPr>
          <a:xfrm>
            <a:off x="360612" y="338473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rgbClr val="2F0BB5"/>
                </a:solidFill>
              </a:rPr>
              <a:t>约坦</a:t>
            </a:r>
            <a:endParaRPr lang="en-US" b="1" dirty="0">
              <a:solidFill>
                <a:srgbClr val="2F0BB5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9FA34EA-BC40-D002-0C67-A782FB4BE6D8}"/>
              </a:ext>
            </a:extLst>
          </p:cNvPr>
          <p:cNvSpPr txBox="1"/>
          <p:nvPr/>
        </p:nvSpPr>
        <p:spPr>
          <a:xfrm>
            <a:off x="184908" y="3831352"/>
            <a:ext cx="877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2F0BB5"/>
                </a:solidFill>
              </a:rPr>
              <a:t>亚哈斯</a:t>
            </a:r>
            <a:endParaRPr lang="en-US" b="1" dirty="0">
              <a:solidFill>
                <a:srgbClr val="2F0BB5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DA9567-E0F9-F9B8-92A6-505923E81F92}"/>
              </a:ext>
            </a:extLst>
          </p:cNvPr>
          <p:cNvSpPr txBox="1"/>
          <p:nvPr/>
        </p:nvSpPr>
        <p:spPr>
          <a:xfrm>
            <a:off x="184907" y="4424441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rgbClr val="2F0BB5"/>
                </a:solidFill>
              </a:rPr>
              <a:t>希西家</a:t>
            </a:r>
            <a:endParaRPr lang="en-US" b="1" dirty="0">
              <a:solidFill>
                <a:srgbClr val="2F0BB5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88D511F-067F-8661-404B-1ACE0B2C90D1}"/>
              </a:ext>
            </a:extLst>
          </p:cNvPr>
          <p:cNvSpPr txBox="1"/>
          <p:nvPr/>
        </p:nvSpPr>
        <p:spPr>
          <a:xfrm>
            <a:off x="152773" y="5257813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玛拿西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BB8DC6-A47F-0FD4-5740-11570BFC0DB9}"/>
              </a:ext>
            </a:extLst>
          </p:cNvPr>
          <p:cNvSpPr txBox="1"/>
          <p:nvPr/>
        </p:nvSpPr>
        <p:spPr>
          <a:xfrm>
            <a:off x="5675765" y="3831352"/>
            <a:ext cx="6281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200" b="0" i="0" dirty="0">
                <a:solidFill>
                  <a:srgbClr val="000000"/>
                </a:solidFill>
                <a:effectLst/>
                <a:latin typeface="system-ui"/>
              </a:rPr>
              <a:t>列下</a:t>
            </a:r>
            <a:r>
              <a:rPr lang="en-US" altLang="zh-CN" sz="1200" b="0" i="0" dirty="0">
                <a:solidFill>
                  <a:srgbClr val="000000"/>
                </a:solidFill>
                <a:effectLst/>
                <a:latin typeface="system-ui"/>
              </a:rPr>
              <a:t>16 </a:t>
            </a:r>
            <a:r>
              <a:rPr lang="zh-CN" altLang="en-US" sz="1200" b="0" i="0" dirty="0">
                <a:solidFill>
                  <a:srgbClr val="000000"/>
                </a:solidFill>
                <a:effectLst/>
                <a:latin typeface="system-ui"/>
              </a:rPr>
              <a:t>不 像 他 祖 </a:t>
            </a:r>
            <a:r>
              <a:rPr lang="zh-CN" altLang="en-US" sz="1200" b="1" i="0" dirty="0">
                <a:solidFill>
                  <a:srgbClr val="A24A0E"/>
                </a:solidFill>
                <a:effectLst/>
                <a:latin typeface="system-ui"/>
              </a:rPr>
              <a:t>大 卫</a:t>
            </a:r>
            <a:r>
              <a:rPr lang="zh-CN" altLang="en-US" sz="1200" i="0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r>
              <a:rPr lang="zh-CN" altLang="en-US" sz="1200" b="0" i="0" dirty="0">
                <a:solidFill>
                  <a:srgbClr val="000000"/>
                </a:solidFill>
                <a:effectLst/>
                <a:latin typeface="system-ui"/>
              </a:rPr>
              <a:t>行 耶 和 华 ─ 他 神 眼 中 看 为 正 的 事 ，</a:t>
            </a:r>
            <a:r>
              <a:rPr lang="en-US" altLang="zh-CN" sz="1200" b="1" i="0" baseline="30000" dirty="0">
                <a:solidFill>
                  <a:srgbClr val="000000"/>
                </a:solidFill>
                <a:effectLst/>
                <a:latin typeface="system-ui"/>
              </a:rPr>
              <a:t>3 </a:t>
            </a:r>
            <a:r>
              <a:rPr lang="zh-CN" altLang="en-US" sz="1200" b="1" i="0" dirty="0">
                <a:solidFill>
                  <a:srgbClr val="2F0BB5"/>
                </a:solidFill>
                <a:effectLst/>
                <a:latin typeface="system-ui"/>
              </a:rPr>
              <a:t>却 效 法 以 色 列 诸 王 所 行 的 ， 又 照 着 耶 和 华 从 以 色 列 人 面 前 赶 出 的 外 邦 人 所 行 可 憎 的 事 </a:t>
            </a:r>
            <a:r>
              <a:rPr lang="zh-CN" altLang="en-US" sz="1200" b="0" i="0" dirty="0">
                <a:solidFill>
                  <a:srgbClr val="000000"/>
                </a:solidFill>
                <a:effectLst/>
                <a:latin typeface="system-ui"/>
              </a:rPr>
              <a:t>，</a:t>
            </a:r>
            <a:r>
              <a:rPr lang="zh-CN" altLang="en-US" sz="1200" b="1" i="0" dirty="0">
                <a:solidFill>
                  <a:srgbClr val="000000"/>
                </a:solidFill>
                <a:effectLst/>
                <a:latin typeface="system-ui"/>
              </a:rPr>
              <a:t> 使 他 的 儿 子 经 火 ，</a:t>
            </a:r>
            <a:r>
              <a:rPr lang="en-US" altLang="zh-CN" sz="1200" b="1" i="0" baseline="30000" dirty="0">
                <a:solidFill>
                  <a:srgbClr val="000000"/>
                </a:solidFill>
                <a:effectLst/>
                <a:latin typeface="system-ui"/>
              </a:rPr>
              <a:t>4 </a:t>
            </a:r>
            <a:r>
              <a:rPr lang="zh-CN" altLang="en-US" sz="1200" b="1" i="0" dirty="0">
                <a:solidFill>
                  <a:srgbClr val="2F0BB5"/>
                </a:solidFill>
                <a:effectLst/>
                <a:latin typeface="system-ui"/>
              </a:rPr>
              <a:t>并 在 邱 坛 上 、 山 冈 上 、 各 青 翠 树 下 献 祭 烧 香 </a:t>
            </a:r>
            <a:r>
              <a:rPr lang="zh-CN" altLang="en-US" sz="1200" b="0" i="0" dirty="0">
                <a:solidFill>
                  <a:srgbClr val="000000"/>
                </a:solidFill>
                <a:effectLst/>
                <a:latin typeface="system-ui"/>
              </a:rPr>
              <a:t>。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F72F65-3C93-A1B1-C116-4E3573B6F75A}"/>
              </a:ext>
            </a:extLst>
          </p:cNvPr>
          <p:cNvSpPr txBox="1"/>
          <p:nvPr/>
        </p:nvSpPr>
        <p:spPr>
          <a:xfrm>
            <a:off x="5697541" y="3420415"/>
            <a:ext cx="63638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200" b="0" i="0" dirty="0">
                <a:solidFill>
                  <a:srgbClr val="000000"/>
                </a:solidFill>
                <a:effectLst/>
                <a:latin typeface="system-ui"/>
              </a:rPr>
              <a:t>列下</a:t>
            </a:r>
            <a:r>
              <a:rPr lang="en-US" altLang="zh-CN" sz="1200" b="0" i="0" dirty="0">
                <a:solidFill>
                  <a:srgbClr val="000000"/>
                </a:solidFill>
                <a:effectLst/>
                <a:latin typeface="system-ui"/>
              </a:rPr>
              <a:t>15</a:t>
            </a:r>
            <a:r>
              <a:rPr lang="en-US" altLang="zh-CN" sz="1200" b="1" i="0" baseline="30000" dirty="0">
                <a:solidFill>
                  <a:srgbClr val="000000"/>
                </a:solidFill>
                <a:effectLst/>
                <a:latin typeface="system-ui"/>
              </a:rPr>
              <a:t>34 </a:t>
            </a:r>
            <a:r>
              <a:rPr lang="zh-CN" altLang="en-US" sz="1200" b="0" i="0" dirty="0">
                <a:solidFill>
                  <a:srgbClr val="000000"/>
                </a:solidFill>
                <a:effectLst/>
                <a:latin typeface="system-ui"/>
              </a:rPr>
              <a:t>约 坦 行 耶 和 华 眼 中 看 为 正 的 事 ， 效 法 他 父 亲 乌 西 雅 一 切 所 行 的 ；</a:t>
            </a:r>
          </a:p>
          <a:p>
            <a:pPr algn="l"/>
            <a:r>
              <a:rPr lang="en-US" altLang="zh-CN" sz="1200" b="1" i="0" baseline="30000" dirty="0">
                <a:solidFill>
                  <a:srgbClr val="000000"/>
                </a:solidFill>
                <a:effectLst/>
                <a:latin typeface="system-ui"/>
              </a:rPr>
              <a:t>35 </a:t>
            </a:r>
            <a:r>
              <a:rPr lang="zh-CN" altLang="en-US" sz="1200" b="1" i="0" dirty="0">
                <a:solidFill>
                  <a:srgbClr val="2F0BB5"/>
                </a:solidFill>
                <a:effectLst/>
                <a:latin typeface="system-ui"/>
              </a:rPr>
              <a:t>只 是 邱 坛 还 没 有 废 去 ， 百 姓 仍 在 那 里 献 祭 烧 香 </a:t>
            </a:r>
            <a:r>
              <a:rPr lang="zh-CN" altLang="en-US" sz="1200" b="0" i="0" dirty="0">
                <a:solidFill>
                  <a:srgbClr val="000000"/>
                </a:solidFill>
                <a:effectLst/>
                <a:latin typeface="system-ui"/>
              </a:rPr>
              <a:t>。 约 坦 建 立 耶 和 华 殿 的 上 门 。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BFD9903-4EDA-2DBD-18CF-F1789DA962AC}"/>
              </a:ext>
            </a:extLst>
          </p:cNvPr>
          <p:cNvSpPr txBox="1"/>
          <p:nvPr/>
        </p:nvSpPr>
        <p:spPr>
          <a:xfrm>
            <a:off x="5675765" y="1932126"/>
            <a:ext cx="627289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600" b="0" i="0" dirty="0">
                <a:solidFill>
                  <a:srgbClr val="000000"/>
                </a:solidFill>
                <a:effectLst/>
                <a:latin typeface="system-ui"/>
              </a:rPr>
              <a:t>列下</a:t>
            </a:r>
            <a:r>
              <a:rPr lang="en-US" altLang="zh-CN" sz="1600" b="0" i="0" dirty="0">
                <a:solidFill>
                  <a:srgbClr val="000000"/>
                </a:solidFill>
                <a:effectLst/>
                <a:latin typeface="system-ui"/>
              </a:rPr>
              <a:t>15</a:t>
            </a:r>
            <a:r>
              <a:rPr lang="en-US" altLang="zh-CN" sz="1600" b="1" i="0" baseline="30000" dirty="0">
                <a:solidFill>
                  <a:srgbClr val="000000"/>
                </a:solidFill>
                <a:effectLst/>
                <a:latin typeface="system-ui"/>
              </a:rPr>
              <a:t>3 </a:t>
            </a:r>
            <a:r>
              <a:rPr lang="zh-CN" altLang="en-US" sz="1600" b="0" i="0" dirty="0">
                <a:solidFill>
                  <a:srgbClr val="000000"/>
                </a:solidFill>
                <a:effectLst/>
                <a:latin typeface="system-ui"/>
              </a:rPr>
              <a:t>亚 撒 利 雅 行 耶 和 华 眼 中 看 为 正 的 事 ， 效 法 他 父 亲 亚 玛 谢 一 切 所 行 的 ；</a:t>
            </a:r>
            <a:r>
              <a:rPr lang="en-US" altLang="zh-CN" sz="1600" b="1" i="0" baseline="30000" dirty="0">
                <a:solidFill>
                  <a:srgbClr val="000000"/>
                </a:solidFill>
                <a:effectLst/>
                <a:latin typeface="system-ui"/>
              </a:rPr>
              <a:t>4 </a:t>
            </a:r>
            <a:r>
              <a:rPr lang="zh-CN" altLang="en-US" sz="1600" b="1" i="0" dirty="0">
                <a:solidFill>
                  <a:srgbClr val="2F0BB5"/>
                </a:solidFill>
                <a:effectLst/>
                <a:latin typeface="system-ui"/>
              </a:rPr>
              <a:t>只 是 邱 坛 还 没 有 废 去 ， 百 姓 仍 在 那 里 献 祭 烧 香 </a:t>
            </a:r>
            <a:r>
              <a:rPr lang="zh-CN" altLang="en-US" sz="1600" b="0" i="0" dirty="0">
                <a:solidFill>
                  <a:srgbClr val="000000"/>
                </a:solidFill>
                <a:effectLst/>
                <a:latin typeface="system-ui"/>
              </a:rPr>
              <a:t>。</a:t>
            </a:r>
            <a:r>
              <a:rPr lang="en-US" altLang="zh-CN" sz="1600" b="1" i="0" baseline="30000" dirty="0">
                <a:solidFill>
                  <a:srgbClr val="000000"/>
                </a:solidFill>
                <a:effectLst/>
                <a:latin typeface="system-ui"/>
              </a:rPr>
              <a:t>5 </a:t>
            </a:r>
            <a:r>
              <a:rPr lang="zh-CN" altLang="en-US" sz="1600" b="0" i="0" dirty="0">
                <a:solidFill>
                  <a:srgbClr val="000000"/>
                </a:solidFill>
                <a:effectLst/>
                <a:latin typeface="system-ui"/>
              </a:rPr>
              <a:t>耶 和 华 降 灾 与 王 ， 使 他 长 大 </a:t>
            </a:r>
            <a:r>
              <a:rPr lang="zh-CN" altLang="en-US" sz="1600" dirty="0">
                <a:solidFill>
                  <a:srgbClr val="000000"/>
                </a:solidFill>
                <a:latin typeface="system-ui"/>
              </a:rPr>
              <a:t>麻</a:t>
            </a:r>
            <a:r>
              <a:rPr lang="en-US" altLang="zh-CN" sz="1600" b="0" i="0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r>
              <a:rPr lang="zh-CN" altLang="en-US" sz="1600" b="0" i="0" dirty="0">
                <a:solidFill>
                  <a:srgbClr val="000000"/>
                </a:solidFill>
                <a:effectLst/>
                <a:latin typeface="system-ui"/>
              </a:rPr>
              <a:t>疯 ， 直 到 死 日 ， 他 就 住 在 别 的 宫 里 。 他 的 儿 子 约 坦 管 理 家 事 ， 治 理 国 民 。</a:t>
            </a:r>
          </a:p>
          <a:p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AFFE977-DC1B-FDF1-8824-EDDC2AED30F7}"/>
              </a:ext>
            </a:extLst>
          </p:cNvPr>
          <p:cNvSpPr txBox="1"/>
          <p:nvPr/>
        </p:nvSpPr>
        <p:spPr>
          <a:xfrm>
            <a:off x="5652182" y="1344081"/>
            <a:ext cx="6272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200" b="0" i="0" dirty="0">
                <a:solidFill>
                  <a:srgbClr val="000000"/>
                </a:solidFill>
                <a:effectLst/>
                <a:latin typeface="system-ui"/>
              </a:rPr>
              <a:t>列下</a:t>
            </a:r>
            <a:r>
              <a:rPr lang="en-US" altLang="zh-CN" sz="1200" b="0" i="0" dirty="0">
                <a:solidFill>
                  <a:srgbClr val="000000"/>
                </a:solidFill>
                <a:effectLst/>
                <a:latin typeface="system-ui"/>
              </a:rPr>
              <a:t>14</a:t>
            </a:r>
            <a:r>
              <a:rPr lang="en-US" altLang="zh-CN" sz="1200" b="1" i="0" baseline="30000" dirty="0">
                <a:solidFill>
                  <a:srgbClr val="000000"/>
                </a:solidFill>
                <a:effectLst/>
                <a:latin typeface="system-ui"/>
              </a:rPr>
              <a:t>3 </a:t>
            </a:r>
            <a:r>
              <a:rPr lang="zh-CN" altLang="en-US" sz="1200" b="0" i="0" dirty="0">
                <a:solidFill>
                  <a:srgbClr val="000000"/>
                </a:solidFill>
                <a:effectLst/>
                <a:latin typeface="system-ui"/>
              </a:rPr>
              <a:t>亚 玛 谢 行 耶 和 华 眼 中 看 为 正 的 事 ， 但 不 如 他 祖 </a:t>
            </a:r>
            <a:r>
              <a:rPr lang="zh-CN" altLang="en-US" sz="1200" b="1" i="0" dirty="0">
                <a:solidFill>
                  <a:srgbClr val="A24A0E"/>
                </a:solidFill>
                <a:effectLst/>
                <a:latin typeface="system-ui"/>
              </a:rPr>
              <a:t>大 卫 </a:t>
            </a:r>
            <a:r>
              <a:rPr lang="zh-CN" altLang="en-US" sz="1200" b="0" i="0" dirty="0">
                <a:solidFill>
                  <a:srgbClr val="000000"/>
                </a:solidFill>
                <a:effectLst/>
                <a:latin typeface="system-ui"/>
              </a:rPr>
              <a:t>， 乃 效 法 他 父 约 阿 施 一 切 所 行 的 ；</a:t>
            </a:r>
            <a:r>
              <a:rPr lang="en-US" altLang="zh-CN" sz="1200" b="1" i="0" baseline="30000" dirty="0">
                <a:solidFill>
                  <a:srgbClr val="000000"/>
                </a:solidFill>
                <a:effectLst/>
                <a:latin typeface="system-ui"/>
              </a:rPr>
              <a:t>4 </a:t>
            </a:r>
            <a:r>
              <a:rPr lang="zh-CN" altLang="en-US" sz="1200" b="1" i="0" dirty="0">
                <a:solidFill>
                  <a:srgbClr val="2F0BB5"/>
                </a:solidFill>
                <a:effectLst/>
                <a:latin typeface="system-ui"/>
              </a:rPr>
              <a:t>只 是 邱 坛 还 没 有 废 去 ， 百 姓 仍 在 那 里 献 祭 烧 香 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A20DC1B-8EBD-F3FD-DA49-98F4B57F071E}"/>
              </a:ext>
            </a:extLst>
          </p:cNvPr>
          <p:cNvSpPr txBox="1"/>
          <p:nvPr/>
        </p:nvSpPr>
        <p:spPr>
          <a:xfrm>
            <a:off x="5697542" y="4424441"/>
            <a:ext cx="63416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200" b="0" i="0" dirty="0">
                <a:solidFill>
                  <a:srgbClr val="000000"/>
                </a:solidFill>
                <a:effectLst/>
                <a:latin typeface="system-ui"/>
              </a:rPr>
              <a:t>列下</a:t>
            </a:r>
            <a:r>
              <a:rPr lang="en-US" altLang="zh-CN" sz="1200" b="0" i="0" dirty="0">
                <a:solidFill>
                  <a:srgbClr val="000000"/>
                </a:solidFill>
                <a:effectLst/>
                <a:latin typeface="system-ui"/>
              </a:rPr>
              <a:t>18</a:t>
            </a:r>
            <a:r>
              <a:rPr lang="en-US" altLang="zh-CN" sz="1200" b="1" i="0" baseline="30000" dirty="0">
                <a:solidFill>
                  <a:srgbClr val="000000"/>
                </a:solidFill>
                <a:effectLst/>
                <a:latin typeface="system-ui"/>
              </a:rPr>
              <a:t>3 </a:t>
            </a:r>
            <a:r>
              <a:rPr lang="zh-CN" altLang="en-US" sz="1200" b="0" i="0" dirty="0">
                <a:solidFill>
                  <a:srgbClr val="000000"/>
                </a:solidFill>
                <a:effectLst/>
                <a:latin typeface="system-ui"/>
              </a:rPr>
              <a:t>希 西 家 行 耶 和 华 眼 中 看 为 正 的 事 ， </a:t>
            </a:r>
            <a:r>
              <a:rPr lang="zh-CN" altLang="en-US" sz="1200" b="1" i="0" dirty="0">
                <a:solidFill>
                  <a:srgbClr val="000000"/>
                </a:solidFill>
                <a:effectLst/>
                <a:latin typeface="system-ui"/>
              </a:rPr>
              <a:t>效 法 他 祖 </a:t>
            </a:r>
            <a:r>
              <a:rPr lang="zh-CN" altLang="en-US" sz="1200" b="1" i="0" dirty="0">
                <a:solidFill>
                  <a:srgbClr val="A24A0E"/>
                </a:solidFill>
                <a:effectLst/>
                <a:latin typeface="system-ui"/>
              </a:rPr>
              <a:t>大 卫</a:t>
            </a:r>
            <a:r>
              <a:rPr lang="zh-CN" altLang="en-US" sz="1200" b="1" i="0" u="sng" dirty="0">
                <a:solidFill>
                  <a:srgbClr val="000000"/>
                </a:solidFill>
                <a:effectLst/>
                <a:latin typeface="system-ui"/>
              </a:rPr>
              <a:t> </a:t>
            </a:r>
            <a:r>
              <a:rPr lang="zh-CN" altLang="en-US" sz="1200" b="0" i="0" dirty="0">
                <a:solidFill>
                  <a:srgbClr val="000000"/>
                </a:solidFill>
                <a:effectLst/>
                <a:latin typeface="system-ui"/>
              </a:rPr>
              <a:t>一 切 所 行 的 。</a:t>
            </a:r>
            <a:r>
              <a:rPr lang="en-US" altLang="zh-CN" sz="1200" b="1" i="0" baseline="30000" dirty="0">
                <a:solidFill>
                  <a:srgbClr val="000000"/>
                </a:solidFill>
                <a:effectLst/>
                <a:latin typeface="system-ui"/>
              </a:rPr>
              <a:t>4 </a:t>
            </a:r>
            <a:r>
              <a:rPr lang="zh-CN" altLang="en-US" sz="1200" b="1" i="0" dirty="0">
                <a:solidFill>
                  <a:srgbClr val="2F0BB5"/>
                </a:solidFill>
                <a:effectLst/>
                <a:latin typeface="system-ui"/>
              </a:rPr>
              <a:t>他 废 去 邱 坛 ， 毁 坏 柱 像 ， 砍 下 木 偶 ， 打 碎 摩 西 所 造 的 铜 蛇 </a:t>
            </a:r>
            <a:r>
              <a:rPr lang="zh-CN" altLang="en-US" sz="1200" b="0" i="0" dirty="0">
                <a:solidFill>
                  <a:srgbClr val="000000"/>
                </a:solidFill>
                <a:effectLst/>
                <a:latin typeface="system-ui"/>
              </a:rPr>
              <a:t>， 因 为 到 那 时 以 色 列 人 仍 向 铜 蛇 烧 香 。 希 西 家 叫 铜 蛇 为 铜 块 </a:t>
            </a:r>
            <a:r>
              <a:rPr lang="en-US" altLang="zh-CN" sz="1200" b="0" i="0" dirty="0">
                <a:solidFill>
                  <a:srgbClr val="000000"/>
                </a:solidFill>
                <a:effectLst/>
                <a:latin typeface="system-ui"/>
              </a:rPr>
              <a:t>( </a:t>
            </a:r>
            <a:r>
              <a:rPr lang="zh-CN" altLang="en-US" sz="1200" b="0" i="0" dirty="0">
                <a:solidFill>
                  <a:srgbClr val="000000"/>
                </a:solidFill>
                <a:effectLst/>
                <a:latin typeface="system-ui"/>
              </a:rPr>
              <a:t>或 作 人 称 铜 蛇 为 铜 像 </a:t>
            </a:r>
            <a:r>
              <a:rPr lang="en-US" altLang="zh-CN" sz="1200" b="0" i="0" dirty="0">
                <a:solidFill>
                  <a:srgbClr val="000000"/>
                </a:solidFill>
                <a:effectLst/>
                <a:latin typeface="system-ui"/>
              </a:rPr>
              <a:t>) </a:t>
            </a:r>
            <a:r>
              <a:rPr lang="zh-CN" altLang="en-US" sz="1200" b="0" i="0" dirty="0">
                <a:solidFill>
                  <a:srgbClr val="000000"/>
                </a:solidFill>
                <a:effectLst/>
                <a:latin typeface="system-ui"/>
              </a:rPr>
              <a:t>。</a:t>
            </a:r>
            <a:r>
              <a:rPr lang="en-US" altLang="zh-CN" sz="1200" b="1" i="0" baseline="30000" dirty="0">
                <a:solidFill>
                  <a:srgbClr val="000000"/>
                </a:solidFill>
                <a:effectLst/>
                <a:latin typeface="system-ui"/>
              </a:rPr>
              <a:t>5 </a:t>
            </a:r>
            <a:r>
              <a:rPr lang="zh-CN" altLang="en-US" sz="1200" b="0" i="0" dirty="0">
                <a:solidFill>
                  <a:srgbClr val="000000"/>
                </a:solidFill>
                <a:effectLst/>
                <a:latin typeface="system-ui"/>
              </a:rPr>
              <a:t>希 西 家 倚 靠 耶 和 华 ─ 以 色 列 的 神 ， 在 他 前 後 的 犹 大 列 王 中 没 有 一 个 及 他 的 。</a:t>
            </a:r>
            <a:r>
              <a:rPr lang="en-US" altLang="zh-CN" sz="1200" b="1" i="0" baseline="30000" dirty="0">
                <a:solidFill>
                  <a:srgbClr val="000000"/>
                </a:solidFill>
                <a:effectLst/>
                <a:latin typeface="system-ui"/>
              </a:rPr>
              <a:t>6 </a:t>
            </a:r>
            <a:r>
              <a:rPr lang="zh-CN" altLang="en-US" sz="1200" b="1" i="0" dirty="0">
                <a:solidFill>
                  <a:srgbClr val="2F0BB5"/>
                </a:solidFill>
                <a:effectLst/>
                <a:latin typeface="system-ui"/>
              </a:rPr>
              <a:t>因 为 他 专 靠 耶 和 华 ， 总 不 离 开 ， 谨 守 耶 和 华 所 吩 咐 摩 西 的 诫 命 </a:t>
            </a:r>
            <a:r>
              <a:rPr lang="zh-CN" altLang="en-US" sz="1200" b="0" i="0" dirty="0">
                <a:solidFill>
                  <a:srgbClr val="000000"/>
                </a:solidFill>
                <a:effectLst/>
                <a:latin typeface="system-ui"/>
              </a:rPr>
              <a:t>。</a:t>
            </a:r>
            <a:r>
              <a:rPr lang="en-US" altLang="zh-CN" sz="1200" b="1" i="0" baseline="30000" dirty="0">
                <a:solidFill>
                  <a:srgbClr val="000000"/>
                </a:solidFill>
                <a:effectLst/>
                <a:latin typeface="system-ui"/>
              </a:rPr>
              <a:t>7 </a:t>
            </a:r>
            <a:r>
              <a:rPr lang="zh-CN" altLang="en-US" sz="1200" b="0" i="0" dirty="0">
                <a:solidFill>
                  <a:srgbClr val="000000"/>
                </a:solidFill>
                <a:effectLst/>
                <a:latin typeface="system-ui"/>
              </a:rPr>
              <a:t>耶 和 华 与 他 同 在 ， 他 无 论 往 何 处 去 尽 都 亨 通 。</a:t>
            </a:r>
          </a:p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E0D7460-6DDE-B251-DD4B-FFF84121D84E}"/>
              </a:ext>
            </a:extLst>
          </p:cNvPr>
          <p:cNvSpPr txBox="1"/>
          <p:nvPr/>
        </p:nvSpPr>
        <p:spPr>
          <a:xfrm>
            <a:off x="1801091" y="5901769"/>
            <a:ext cx="11747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Good</a:t>
            </a:r>
            <a:r>
              <a:rPr lang="zh-CN" altLang="en-US" dirty="0"/>
              <a:t>：好</a:t>
            </a:r>
            <a:endParaRPr lang="en-US" altLang="zh-CN" dirty="0"/>
          </a:p>
          <a:p>
            <a:r>
              <a:rPr lang="en-US" altLang="zh-CN" dirty="0"/>
              <a:t>Evil</a:t>
            </a:r>
            <a:r>
              <a:rPr lang="zh-CN" altLang="en-US" dirty="0"/>
              <a:t>：    坏</a:t>
            </a:r>
            <a:endParaRPr lang="en-US" dirty="0"/>
          </a:p>
        </p:txBody>
      </p:sp>
      <p:sp>
        <p:nvSpPr>
          <p:cNvPr id="17" name="Speech Bubble: Rectangle with Corners Rounded 16">
            <a:extLst>
              <a:ext uri="{FF2B5EF4-FFF2-40B4-BE49-F238E27FC236}">
                <a16:creationId xmlns:a16="http://schemas.microsoft.com/office/drawing/2014/main" id="{6351CF60-2B48-7F52-DCB4-56479DBC5F82}"/>
              </a:ext>
            </a:extLst>
          </p:cNvPr>
          <p:cNvSpPr/>
          <p:nvPr/>
        </p:nvSpPr>
        <p:spPr>
          <a:xfrm>
            <a:off x="8523197" y="5705591"/>
            <a:ext cx="3114326" cy="1038686"/>
          </a:xfrm>
          <a:prstGeom prst="wedgeRoundRectCallout">
            <a:avLst>
              <a:gd name="adj1" fmla="val -41191"/>
              <a:gd name="adj2" fmla="val -7421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CN" dirty="0"/>
          </a:p>
          <a:p>
            <a:r>
              <a:rPr lang="zh-CN" altLang="en-US" dirty="0"/>
              <a:t>耶和华神，亘古不变，有怜悯有恩典，不轻易发怒，</a:t>
            </a:r>
            <a:endParaRPr lang="en-US" altLang="zh-CN" dirty="0"/>
          </a:p>
          <a:p>
            <a:r>
              <a:rPr lang="zh-CN" altLang="en-US" dirty="0"/>
              <a:t>神期待祂的百姓悔改归向祂</a:t>
            </a:r>
            <a:endParaRPr lang="en-US" altLang="zh-C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191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07E7D-FE72-13C8-D8C3-2DD6810C7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969" y="0"/>
            <a:ext cx="11936061" cy="1325563"/>
          </a:xfrm>
        </p:spPr>
        <p:txBody>
          <a:bodyPr/>
          <a:lstStyle/>
          <a:p>
            <a:pPr algn="ctr"/>
            <a:r>
              <a:rPr lang="zh-CN" altLang="en-US" dirty="0"/>
              <a:t>以赛亚书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5-6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769BC5-6F77-BE9A-9F5E-206C7E3CBB5B}"/>
              </a:ext>
            </a:extLst>
          </p:cNvPr>
          <p:cNvSpPr txBox="1"/>
          <p:nvPr/>
        </p:nvSpPr>
        <p:spPr>
          <a:xfrm>
            <a:off x="479623" y="1325563"/>
            <a:ext cx="662086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TW" sz="2400" b="1" i="0" baseline="3000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5 </a:t>
            </a:r>
            <a:r>
              <a:rPr lang="zh-TW" altLang="en-US" sz="2400" b="1" i="0" u="sng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你 們 為 甚 麼 屢 次 悖 逆 </a:t>
            </a:r>
            <a:r>
              <a:rPr lang="zh-TW" altLang="en-US" sz="24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， </a:t>
            </a:r>
            <a:endParaRPr lang="en-US" altLang="zh-TW" sz="24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4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400" b="1" i="0" u="sng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還 要 受 責 打 嗎 </a:t>
            </a:r>
            <a:r>
              <a:rPr lang="zh-TW" altLang="en-US" sz="24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？ </a:t>
            </a:r>
            <a:endParaRPr lang="en-US" altLang="zh-TW" sz="24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zh-TW" altLang="en-US" sz="24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你 們 已 經 滿 頭 疼 痛 ， </a:t>
            </a:r>
            <a:endParaRPr lang="en-US" altLang="zh-TW" sz="24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4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4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全 心 發 昏 。</a:t>
            </a:r>
          </a:p>
          <a:p>
            <a:pPr algn="l"/>
            <a:r>
              <a:rPr lang="en-US" altLang="zh-TW" sz="2400" b="1" i="0" baseline="3000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6 </a:t>
            </a:r>
            <a:r>
              <a:rPr lang="zh-TW" altLang="en-US" sz="24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從 腳 掌 到 頭 頂 ， </a:t>
            </a:r>
            <a:endParaRPr lang="en-US" altLang="zh-TW" sz="24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4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4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沒 有 一 處 完 全 的 ， </a:t>
            </a:r>
            <a:endParaRPr lang="en-US" altLang="zh-TW" sz="24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zh-TW" altLang="en-US" sz="24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盡 是 傷 口 、 青 腫 ， </a:t>
            </a:r>
            <a:endParaRPr lang="en-US" altLang="zh-TW" sz="24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4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4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與 新 打 的 傷 痕 ， </a:t>
            </a:r>
            <a:endParaRPr lang="en-US" altLang="zh-TW" sz="24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zh-TW" altLang="en-US" sz="24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都 沒 有 收 口 ， </a:t>
            </a:r>
            <a:endParaRPr lang="en-US" altLang="zh-TW" sz="24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4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4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沒 有 纏 裹 ，</a:t>
            </a:r>
            <a:endParaRPr lang="en-US" altLang="zh-TW" sz="24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4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4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 也 沒 有 用 膏 滋 潤 。</a:t>
            </a:r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63E0CB8B-3C36-57C3-AA39-407140C09FC7}"/>
              </a:ext>
            </a:extLst>
          </p:cNvPr>
          <p:cNvSpPr/>
          <p:nvPr/>
        </p:nvSpPr>
        <p:spPr>
          <a:xfrm>
            <a:off x="8338372" y="5615032"/>
            <a:ext cx="2497794" cy="1153629"/>
          </a:xfrm>
          <a:prstGeom prst="wedgeRoundRectCallout">
            <a:avLst>
              <a:gd name="adj1" fmla="val -86347"/>
              <a:gd name="adj2" fmla="val -13383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CN" dirty="0"/>
          </a:p>
          <a:p>
            <a:r>
              <a:rPr lang="zh-CN" altLang="en-US" dirty="0"/>
              <a:t>陷在罪中的百姓，</a:t>
            </a:r>
            <a:endParaRPr lang="en-US" altLang="zh-CN" dirty="0"/>
          </a:p>
          <a:p>
            <a:r>
              <a:rPr lang="zh-CN" altLang="en-US" dirty="0"/>
              <a:t>虽受责打，却不悔改</a:t>
            </a:r>
            <a:endParaRPr lang="en-US" altLang="zh-CN" dirty="0"/>
          </a:p>
          <a:p>
            <a:r>
              <a:rPr lang="zh-CN" altLang="en-US" dirty="0"/>
              <a:t>体无完肤，仍不回转</a:t>
            </a:r>
            <a:endParaRPr lang="en-US" altLang="zh-C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573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07E7D-FE72-13C8-D8C3-2DD6810C7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969" y="0"/>
            <a:ext cx="11936061" cy="1325563"/>
          </a:xfrm>
        </p:spPr>
        <p:txBody>
          <a:bodyPr/>
          <a:lstStyle/>
          <a:p>
            <a:pPr algn="ctr"/>
            <a:r>
              <a:rPr lang="zh-CN" altLang="en-US" dirty="0"/>
              <a:t>以赛亚书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7-9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769BC5-6F77-BE9A-9F5E-206C7E3CBB5B}"/>
              </a:ext>
            </a:extLst>
          </p:cNvPr>
          <p:cNvSpPr txBox="1"/>
          <p:nvPr/>
        </p:nvSpPr>
        <p:spPr>
          <a:xfrm>
            <a:off x="508805" y="1325563"/>
            <a:ext cx="6055897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TW" sz="2000" b="1" i="0" baseline="3000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7 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你 們 的 地 土 已 經 荒 涼 ；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你 們 的 城 邑 被 火 焚 燬 。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你 們 的 田 地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在 你 們 眼 前 為 外 邦 人 所 侵 吞 ，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既 被 外 邦 人 傾 覆 就 成 為 荒 涼 。</a:t>
            </a:r>
          </a:p>
          <a:p>
            <a:pPr algn="l"/>
            <a:r>
              <a:rPr lang="en-US" altLang="zh-TW" sz="2000" b="1" i="0" baseline="3000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8 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僅 存 </a:t>
            </a:r>
            <a:r>
              <a:rPr lang="zh-TW" altLang="en-US" sz="200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錫 安 城 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（ 原 文 是 女 子 ） ，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好 像 葡 萄 園 的 草 棚 ，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瓜 田 的 茅 屋 ，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被 圍 困 的 城 邑 。</a:t>
            </a:r>
          </a:p>
          <a:p>
            <a:pPr algn="l"/>
            <a:r>
              <a:rPr lang="en-US" altLang="zh-TW" sz="2000" b="1" i="0" baseline="3000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9 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若 不 是 萬 軍 之 耶 和 華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給 我 們 稍 留 餘 種 ，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我 們 早 已 像 所 多 瑪 、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蛾 摩 拉 的 樣 子 了 。</a:t>
            </a:r>
          </a:p>
        </p:txBody>
      </p: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96062017-5FFA-F785-8DE2-7C5AEC6C7F1D}"/>
              </a:ext>
            </a:extLst>
          </p:cNvPr>
          <p:cNvSpPr/>
          <p:nvPr/>
        </p:nvSpPr>
        <p:spPr>
          <a:xfrm>
            <a:off x="8338372" y="5615032"/>
            <a:ext cx="2497794" cy="1101077"/>
          </a:xfrm>
          <a:prstGeom prst="wedgeRoundRectCallout">
            <a:avLst>
              <a:gd name="adj1" fmla="val -86347"/>
              <a:gd name="adj2" fmla="val -13383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CN" dirty="0"/>
          </a:p>
          <a:p>
            <a:r>
              <a:rPr lang="zh-CN" altLang="en-US" dirty="0"/>
              <a:t>土地荒凉，城邑破败</a:t>
            </a:r>
            <a:endParaRPr lang="en-US" altLang="zh-CN" dirty="0"/>
          </a:p>
          <a:p>
            <a:r>
              <a:rPr lang="zh-CN" altLang="en-US" dirty="0"/>
              <a:t>被外邦人欺凌</a:t>
            </a:r>
            <a:endParaRPr lang="en-US" altLang="zh-CN" dirty="0"/>
          </a:p>
          <a:p>
            <a:r>
              <a:rPr lang="zh-CN" altLang="en-US" dirty="0"/>
              <a:t>这正是“悖逆受管教”</a:t>
            </a:r>
            <a:endParaRPr lang="en-US" altLang="zh-C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419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07E7D-FE72-13C8-D8C3-2DD6810C7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969" y="0"/>
            <a:ext cx="11936061" cy="1325563"/>
          </a:xfrm>
        </p:spPr>
        <p:txBody>
          <a:bodyPr/>
          <a:lstStyle/>
          <a:p>
            <a:pPr algn="ctr"/>
            <a:r>
              <a:rPr lang="zh-CN" altLang="en-US" dirty="0"/>
              <a:t>以赛亚书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10-15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769BC5-6F77-BE9A-9F5E-206C7E3CBB5B}"/>
              </a:ext>
            </a:extLst>
          </p:cNvPr>
          <p:cNvSpPr txBox="1"/>
          <p:nvPr/>
        </p:nvSpPr>
        <p:spPr>
          <a:xfrm>
            <a:off x="196459" y="1226975"/>
            <a:ext cx="5270893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TW" sz="2000" b="1" i="0" baseline="3000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10 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你 們 這 所 多 瑪 的 </a:t>
            </a:r>
            <a:r>
              <a:rPr lang="zh-TW" altLang="en-US" sz="2000" b="1" i="0" dirty="0">
                <a:solidFill>
                  <a:srgbClr val="2F0BB5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官 長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 啊 ，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要 聽 耶 和 華 的 話 ！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你 們 這 蛾 摩 拉 的 </a:t>
            </a:r>
            <a:r>
              <a:rPr lang="zh-TW" altLang="en-US" sz="2000" b="1" i="0" dirty="0">
                <a:solidFill>
                  <a:srgbClr val="2F0BB5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百 姓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 啊 ，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要 側 耳 聽 我 們 神 的 訓 誨 ！</a:t>
            </a:r>
          </a:p>
          <a:p>
            <a:pPr algn="l"/>
            <a:r>
              <a:rPr lang="en-US" altLang="zh-TW" sz="2000" b="1" i="0" baseline="3000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11 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耶 和 華 說 ： 你 們 所 獻 的 許 多 祭 物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與 我 何 益 呢 ？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公 綿 羊 的 燔 祭 和 肥 畜 的 脂 油 ，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我 已 經 夠 了 ；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公 牛 的 血 ， 羊 羔 的 血 ，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公 山 羊 的 血 ， </a:t>
            </a:r>
            <a:r>
              <a:rPr lang="zh-TW" altLang="en-US" sz="2000" b="1" i="0" dirty="0">
                <a:solidFill>
                  <a:srgbClr val="2F0BB5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我 都 不 喜 悅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 。</a:t>
            </a:r>
          </a:p>
          <a:p>
            <a:pPr algn="l"/>
            <a:r>
              <a:rPr lang="en-US" altLang="zh-TW" sz="2000" b="1" i="0" baseline="3000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12 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你 們 來 朝 見 我 ，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誰 向 你 們 討 這 些 ，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使 你 們 踐 踏 我 的 院 宇 呢 ？</a:t>
            </a: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8F5176-F13E-76A8-0791-41DD8CCFD1CB}"/>
              </a:ext>
            </a:extLst>
          </p:cNvPr>
          <p:cNvSpPr txBox="1"/>
          <p:nvPr/>
        </p:nvSpPr>
        <p:spPr>
          <a:xfrm>
            <a:off x="5595322" y="1188929"/>
            <a:ext cx="6596678" cy="49859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TW" sz="2000" b="1" i="0" baseline="3000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13 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你 們 不 要 再 獻 虛 浮 的 供 物 。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香 品 是 </a:t>
            </a:r>
            <a:r>
              <a:rPr lang="zh-TW" altLang="en-US" sz="2000" b="1" i="0" dirty="0">
                <a:solidFill>
                  <a:srgbClr val="2F0BB5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我 所 憎 惡 的 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；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月 朔 和 安 息 日 ， 並 宣 召 的 大 會 ，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也 是 我 所 憎 惡 的 ；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作 罪 孽 ， 又 守 嚴 肅 會 ， </a:t>
            </a:r>
            <a:r>
              <a:rPr lang="zh-TW" altLang="en-US" sz="2000" b="1" i="0" dirty="0">
                <a:solidFill>
                  <a:srgbClr val="2F0BB5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我 也 不 能 容 忍 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</a:p>
          <a:p>
            <a:pPr algn="l"/>
            <a:r>
              <a:rPr lang="en-US" altLang="zh-TW" sz="2000" b="1" i="0" baseline="3000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14 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你 們 的 月 朔 和 節 期 ，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1" i="0" dirty="0">
                <a:solidFill>
                  <a:srgbClr val="2F0BB5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我 心 裡 恨 惡 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， </a:t>
            </a:r>
            <a:r>
              <a:rPr lang="zh-TW" altLang="en-US" sz="2000" b="1" i="0" dirty="0">
                <a:solidFill>
                  <a:srgbClr val="2F0BB5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我 都 以 為 麻 煩 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；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我 擔 當 ，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便 不 耐 煩 。</a:t>
            </a:r>
          </a:p>
          <a:p>
            <a:pPr algn="l"/>
            <a:r>
              <a:rPr lang="en-US" altLang="zh-TW" sz="2000" b="1" i="0" baseline="3000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15 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你 們 舉 手 禱 告 ，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1" i="0" dirty="0">
                <a:solidFill>
                  <a:srgbClr val="2F0BB5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我 必 遮 眼 不 看 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；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就 是 你 們 多 多 地 祈 禱 ，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1" i="0" dirty="0">
                <a:solidFill>
                  <a:srgbClr val="2F0BB5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我 也 不 聽 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。 </a:t>
            </a:r>
            <a:endParaRPr lang="en-US" altLang="zh-TW" sz="2000" b="0" i="0" dirty="0">
              <a:solidFill>
                <a:srgbClr val="000000"/>
              </a:solidFill>
              <a:effectLst/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l"/>
            <a:r>
              <a:rPr lang="en-US" altLang="zh-TW" sz="2000" dirty="0">
                <a:solidFill>
                  <a:srgbClr val="000000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	</a:t>
            </a:r>
            <a:r>
              <a:rPr lang="zh-TW" altLang="en-US" sz="2000" b="0" i="0" dirty="0">
                <a:solidFill>
                  <a:srgbClr val="000000"/>
                </a:solidFill>
                <a:effectLst/>
                <a:latin typeface="FangSong" panose="02010609060101010101" pitchFamily="49" charset="-122"/>
                <a:ea typeface="FangSong" panose="02010609060101010101" pitchFamily="49" charset="-122"/>
              </a:rPr>
              <a:t>你 們 的 手 都 滿 了 殺 人 的 血 。</a:t>
            </a:r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E844DF3E-5A4F-1816-6461-8C49043C93BC}"/>
              </a:ext>
            </a:extLst>
          </p:cNvPr>
          <p:cNvSpPr/>
          <p:nvPr/>
        </p:nvSpPr>
        <p:spPr>
          <a:xfrm>
            <a:off x="7721248" y="5618490"/>
            <a:ext cx="3861152" cy="1188929"/>
          </a:xfrm>
          <a:prstGeom prst="wedgeRoundRectCallout">
            <a:avLst>
              <a:gd name="adj1" fmla="val -68596"/>
              <a:gd name="adj2" fmla="val -4925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神恨恶罪，尤其是披上宗教的外壳、假冒为善的罪！</a:t>
            </a:r>
            <a:endParaRPr lang="en-US" altLang="zh-CN" dirty="0"/>
          </a:p>
          <a:p>
            <a:r>
              <a:rPr lang="zh-CN" altLang="en-US" dirty="0"/>
              <a:t>宗教的外壳将我们的罪隐藏，这是自欺欺人，使我们自义、与神隔绝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739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3735</TotalTime>
  <Words>6730</Words>
  <Application>Microsoft Office PowerPoint</Application>
  <PresentationFormat>Widescreen</PresentationFormat>
  <Paragraphs>385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5" baseType="lpstr">
      <vt:lpstr>FangSong</vt:lpstr>
      <vt:lpstr>Helvetica Neue</vt:lpstr>
      <vt:lpstr>system-ui</vt:lpstr>
      <vt:lpstr>Trebuchet</vt:lpstr>
      <vt:lpstr>Arial</vt:lpstr>
      <vt:lpstr>Arial</vt:lpstr>
      <vt:lpstr>Calibri</vt:lpstr>
      <vt:lpstr>Calibri Light</vt:lpstr>
      <vt:lpstr>Felix Titling</vt:lpstr>
      <vt:lpstr>Roboto</vt:lpstr>
      <vt:lpstr>Office Theme</vt:lpstr>
      <vt:lpstr>Office Theme</vt:lpstr>
      <vt:lpstr>《以赛亚书》查经</vt:lpstr>
      <vt:lpstr>以赛亚书第一部分（1-39章）的结构</vt:lpstr>
      <vt:lpstr>以赛亚书第1章的段落划分</vt:lpstr>
      <vt:lpstr>以赛亚书1：1</vt:lpstr>
      <vt:lpstr>以赛亚书1：2-4</vt:lpstr>
      <vt:lpstr>列王时期百姓的属灵状况</vt:lpstr>
      <vt:lpstr>以赛亚书1：5-6</vt:lpstr>
      <vt:lpstr>以赛亚书1：7-9</vt:lpstr>
      <vt:lpstr>以赛亚书1：10-15</vt:lpstr>
      <vt:lpstr>以赛亚书1：16-20</vt:lpstr>
      <vt:lpstr>以赛亚书1：21-26</vt:lpstr>
      <vt:lpstr>以赛亚书1：27-31</vt:lpstr>
      <vt:lpstr>总结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Yang Qian</dc:creator>
  <cp:lastModifiedBy>Jing J Wang (Nokia)</cp:lastModifiedBy>
  <cp:revision>495</cp:revision>
  <cp:lastPrinted>2023-03-17T12:54:32Z</cp:lastPrinted>
  <dcterms:created xsi:type="dcterms:W3CDTF">2023-03-04T01:35:06Z</dcterms:created>
  <dcterms:modified xsi:type="dcterms:W3CDTF">2023-04-28T19:40:21Z</dcterms:modified>
</cp:coreProperties>
</file>