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71" r:id="rId7"/>
    <p:sldId id="256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0BB5"/>
    <a:srgbClr val="FFC305"/>
    <a:srgbClr val="A24A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1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2619B-946E-974C-4132-7E300E548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C1129F-F7F5-7F5E-F922-E3D649230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5A0A2-BD71-A789-F4A3-F54385FC2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B1FB6-F526-0E2D-056C-53A5882C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5BA65-0BF8-2707-4533-5EB204055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72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62B10-E0A9-2C10-2580-B6AF90199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2AC08-69C4-B374-33BA-204B0491C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B33E9-ECAF-2F7A-99C1-C006DD38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2EA41-D67A-D4BA-BD75-FC812D5D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9916D-D3AE-6D10-D760-DB4ED0B03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4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1EDBC9-7BB3-14F6-B251-9A16E44409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5025EE-C882-2E8D-F2B2-8F1350961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7FEA5-F156-0D7D-E948-AA13C892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2D6EF-6D3F-1D02-7374-94931DD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CDA0-5BA8-9540-EBA0-908AE705F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0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6CE7C-6941-F8BD-6159-1A9440169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62C5B-08CD-786E-E7C4-B745BE4D0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5A31D-498D-FF99-2600-4F4EE5AD7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D5CAE-F77D-2473-5EF9-4CF095C23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BB11-5FC9-CDD2-0294-D2F7BEC50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2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821A2-743F-D2CF-EC7D-9C46C96D4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D0E71-7219-8067-2B77-2DCB677A6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9309E-5284-3668-3DB9-F7FB81FC6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69F98-F888-F1B2-395B-CFE82A7FA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9A758-CE9B-D048-9FA3-41105A3E5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2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ED2EC-D526-DC92-7910-078A920C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001AD-735B-0818-584F-23C00EF02A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CA438-0E9C-C935-07C1-2853AB4E2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3AC4F-0E37-A148-6C68-48D6F92A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21CF6-E041-F501-5DDB-5B1929924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1247A7-C4E2-5F8C-B43E-729C73E57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9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9ECA4-0C17-3A1E-98AA-7A1253871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53704-B1FB-E455-8B42-897A2F505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DA7D1-598A-9A5C-CB5F-9643D73E8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4F8E2A-D4C7-B298-A811-4F3ED748EC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EC5BF-C9C2-1C6E-9BC9-C6D9F185CA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7AB1A1-A754-877E-4583-2E05EDB96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3D9560-352D-54C0-2738-0BA2C68B1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ED9302-A2C1-E6FC-52D9-6E246792E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8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1DC7C-63BB-20F4-199C-7A381211B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C6FC3B-BBF6-798E-44DC-3D3795766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AB42C1-7C8C-3572-003F-917D4B900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BCBB59-8875-3796-F29F-482106159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2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275BA6-26E9-C19B-8647-E4A4FA573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EA4BE4-71D3-6E74-91AB-5EAC7E2FE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70CDD-A977-A70D-B496-5050E81D8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2E13F-97C2-1656-24D5-9EA5938B1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FD05D-8FDF-5AD1-8B61-2621322E9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C7FC5-ED6A-1B00-1D73-98DBDA2A8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247A6-D786-C8B3-0244-7DC8B7683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7BF0CA-84D4-41B8-E0BE-52D4D048E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382DA-B7DC-082E-683D-AF467E2C3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4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41667-D7D7-7D93-9A88-D0DC7D338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EF69DF-CB51-3453-774B-6A167755D6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AEF5CC-5238-E3B1-725F-4BF7CA90C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549DB-AB3F-EC2D-E3A3-61F46CEA7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4DEC2-F1D8-1706-EC09-6953C3591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6F7ADF-D131-AEFD-5A5A-642D5DE8D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57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EC8FED-35AF-4ECC-F2BD-136A12D56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98CCA-A978-A9F1-32BE-C02E4A0B8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348AB-C284-416A-5D70-87BE9C4BC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608DD-F8D3-40EA-80B2-AD70618F25B1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EF3EC-3558-ECFA-63F2-7555BFD8BD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9D4C9-135A-E6E4-66FC-D65A65FCF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2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27C0E-31E3-FD26-FD9C-FBACCE0C42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《</a:t>
            </a:r>
            <a:r>
              <a:rPr lang="zh-CN" altLang="en-US" dirty="0"/>
              <a:t>以赛亚书</a:t>
            </a:r>
            <a:r>
              <a:rPr lang="en-US" altLang="zh-CN" dirty="0"/>
              <a:t>》</a:t>
            </a:r>
            <a:r>
              <a:rPr lang="zh-CN" altLang="en-US" dirty="0"/>
              <a:t>查经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745D0F-2587-486A-1912-9C506C90FD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以赛亚书简介及历史背景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786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40C7B-18ED-2C99-219B-DCBD26F7D295}"/>
              </a:ext>
            </a:extLst>
          </p:cNvPr>
          <p:cNvSpPr txBox="1"/>
          <p:nvPr/>
        </p:nvSpPr>
        <p:spPr>
          <a:xfrm>
            <a:off x="531124" y="1256355"/>
            <a:ext cx="11312236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利未记</a:t>
            </a:r>
            <a:r>
              <a:rPr lang="en-US" altLang="zh-CN" sz="2800" dirty="0"/>
              <a:t>26</a:t>
            </a:r>
            <a:r>
              <a:rPr lang="zh-CN" altLang="en-US" sz="2800" dirty="0"/>
              <a:t>章</a:t>
            </a:r>
            <a:r>
              <a:rPr lang="en-US" altLang="zh-CN" sz="2800" dirty="0"/>
              <a:t>3-8</a:t>
            </a:r>
            <a:r>
              <a:rPr lang="zh-CN" altLang="en-US" sz="2800" dirty="0"/>
              <a:t>，</a:t>
            </a:r>
            <a:r>
              <a:rPr lang="en-US" altLang="zh-CN" sz="2800" dirty="0"/>
              <a:t>14-17</a:t>
            </a:r>
            <a:r>
              <a:rPr lang="zh-CN" altLang="en-US" sz="2800" dirty="0"/>
              <a:t>，</a:t>
            </a:r>
            <a:r>
              <a:rPr lang="en-US" altLang="zh-CN" sz="2800" dirty="0"/>
              <a:t>23-26</a:t>
            </a:r>
            <a:r>
              <a:rPr lang="zh-CN" altLang="en-US" sz="2800" dirty="0"/>
              <a:t>，</a:t>
            </a:r>
            <a:r>
              <a:rPr lang="en-US" altLang="zh-CN" sz="2800" dirty="0"/>
              <a:t>36-39</a:t>
            </a:r>
            <a:r>
              <a:rPr lang="zh-CN" altLang="en-US" sz="2800" dirty="0"/>
              <a:t>，</a:t>
            </a:r>
            <a:r>
              <a:rPr lang="en-US" altLang="zh-CN" sz="2800" dirty="0"/>
              <a:t>40-42</a:t>
            </a:r>
            <a:r>
              <a:rPr lang="zh-CN" altLang="en-US" sz="2800" dirty="0"/>
              <a:t>，</a:t>
            </a:r>
            <a:r>
              <a:rPr lang="en-US" altLang="zh-CN" sz="2800" dirty="0"/>
              <a:t>43-46</a:t>
            </a:r>
          </a:p>
          <a:p>
            <a:endParaRPr lang="en-US" altLang="zh-CN" sz="2800" dirty="0"/>
          </a:p>
          <a:p>
            <a:pPr algn="l"/>
            <a:r>
              <a:rPr lang="zh-CN" altLang="en-US" sz="2800" dirty="0"/>
              <a:t>利未记</a:t>
            </a:r>
            <a:r>
              <a:rPr lang="en-US" altLang="zh-CN" sz="2800" dirty="0"/>
              <a:t>26</a:t>
            </a:r>
            <a:r>
              <a:rPr lang="zh-CN" altLang="en-US" sz="2800" dirty="0"/>
              <a:t>章</a:t>
            </a:r>
            <a:r>
              <a:rPr lang="en-US" altLang="zh-CN" sz="2800" dirty="0"/>
              <a:t>14-17</a:t>
            </a:r>
            <a:endParaRPr lang="zh-CN" altLang="en-US" sz="28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你 们 若 不 听 从 我 ， 不 遵 行 我 的 诫 命 ，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厌 弃 我 的 律 例 ， 厌 恶 我 的 典 章 ， 不 遵 行 我 一 切 的 诫 命 ， 背 弃 我 的 约 ，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我 待 你 们 就 要 这 样 ： 我 必 命 定 惊 惶 ， 叫 眼 目 乾 瘪 、 精 神 消 耗 的 痨 病 热 病 辖 制 你 们 。 你 们 也 要 白 白 的 撒 种 ， 因 为 仇 敌 要 吃 你 们 所 种 的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我 要 向 你 们 变 脸 ， 你 们 就 要 败 在 仇 敌 面 前 。 恨 恶 你 们 的 ， 必 辖 管 你 们 ； 无 人 追 赶 ， 你 们 却 要 逃 跑 。</a:t>
            </a:r>
          </a:p>
          <a:p>
            <a:endParaRPr lang="en-US" altLang="zh-CN" sz="2800" dirty="0"/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E5D642-327B-7240-49C6-D4B6E8672A88}"/>
              </a:ext>
            </a:extLst>
          </p:cNvPr>
          <p:cNvSpPr txBox="1"/>
          <p:nvPr/>
        </p:nvSpPr>
        <p:spPr>
          <a:xfrm>
            <a:off x="3581401" y="532831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顺从蒙福，悖逆受惩，悔改蒙恩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990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40C7B-18ED-2C99-219B-DCBD26F7D295}"/>
              </a:ext>
            </a:extLst>
          </p:cNvPr>
          <p:cNvSpPr txBox="1"/>
          <p:nvPr/>
        </p:nvSpPr>
        <p:spPr>
          <a:xfrm>
            <a:off x="531124" y="1256355"/>
            <a:ext cx="11312236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利未记</a:t>
            </a:r>
            <a:r>
              <a:rPr lang="en-US" altLang="zh-CN" sz="2800" dirty="0"/>
              <a:t>26</a:t>
            </a:r>
            <a:r>
              <a:rPr lang="zh-CN" altLang="en-US" sz="2800" dirty="0"/>
              <a:t>章</a:t>
            </a:r>
            <a:r>
              <a:rPr lang="en-US" altLang="zh-CN" sz="2800" dirty="0"/>
              <a:t>3-8</a:t>
            </a:r>
            <a:r>
              <a:rPr lang="zh-CN" altLang="en-US" sz="2800" dirty="0"/>
              <a:t>，</a:t>
            </a:r>
            <a:r>
              <a:rPr lang="en-US" altLang="zh-CN" sz="2800" dirty="0"/>
              <a:t>14-17</a:t>
            </a:r>
            <a:r>
              <a:rPr lang="zh-CN" altLang="en-US" sz="2800" dirty="0"/>
              <a:t>，</a:t>
            </a:r>
            <a:r>
              <a:rPr lang="en-US" altLang="zh-CN" sz="2800" dirty="0"/>
              <a:t>23-26</a:t>
            </a:r>
            <a:r>
              <a:rPr lang="zh-CN" altLang="en-US" sz="2800" dirty="0"/>
              <a:t>，</a:t>
            </a:r>
            <a:r>
              <a:rPr lang="en-US" altLang="zh-CN" sz="2800" dirty="0"/>
              <a:t>36-39</a:t>
            </a:r>
            <a:r>
              <a:rPr lang="zh-CN" altLang="en-US" sz="2800" dirty="0"/>
              <a:t>，</a:t>
            </a:r>
            <a:r>
              <a:rPr lang="en-US" altLang="zh-CN" sz="2800" dirty="0"/>
              <a:t>40-42</a:t>
            </a:r>
            <a:r>
              <a:rPr lang="zh-CN" altLang="en-US" sz="2800" dirty="0"/>
              <a:t>，</a:t>
            </a:r>
            <a:r>
              <a:rPr lang="en-US" altLang="zh-CN" sz="2800" dirty="0"/>
              <a:t>43-46</a:t>
            </a:r>
          </a:p>
          <a:p>
            <a:endParaRPr lang="en-US" altLang="zh-CN" sz="2800" dirty="0"/>
          </a:p>
          <a:p>
            <a:pPr algn="l"/>
            <a:r>
              <a:rPr lang="zh-CN" altLang="en-US" sz="2800" dirty="0"/>
              <a:t>利未记</a:t>
            </a:r>
            <a:r>
              <a:rPr lang="en-US" altLang="zh-CN" sz="2800" dirty="0"/>
              <a:t>26</a:t>
            </a:r>
            <a:r>
              <a:rPr lang="zh-CN" altLang="en-US" sz="2800" dirty="0"/>
              <a:t>章</a:t>
            </a:r>
            <a:r>
              <a:rPr lang="en-US" altLang="zh-CN" sz="2800" dirty="0"/>
              <a:t>23-26</a:t>
            </a:r>
            <a:endParaRPr lang="zh-CN" altLang="en-US" sz="28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你 们 因 这 些 事 若 仍 不 改 正 归 我 ， 行 事 与 我 反 对 ，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我 就 要 行 事 与 你 们 反 对 ， 因 你 们 的 罪 击 打 你 们 七 次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25 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我 又 要 使 刀 剑 临 到 你 们 ， 报 复 你 们 背 约 的 仇 ； 聚 集 你 们 在 各 城 内 ， 降 瘟 疫 在 你 们 中 间 ， 也 必 将 你 们 交 在 仇 敌 的 手 中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26 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我 要 折 断 你 们 的 杖 ， 就 是 断 绝 你 们 的 粮 。 那 时 ， 必 有 十 个 女 人 在 一 个 炉 子 给 你 们 烤 饼 ， 按 分 量 秤 给 你 们 ； 你 们 要 吃 ， 也 吃 不 饱 。</a:t>
            </a:r>
          </a:p>
          <a:p>
            <a:endParaRPr lang="en-US" altLang="zh-CN" sz="2800" dirty="0"/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E5D642-327B-7240-49C6-D4B6E8672A88}"/>
              </a:ext>
            </a:extLst>
          </p:cNvPr>
          <p:cNvSpPr txBox="1"/>
          <p:nvPr/>
        </p:nvSpPr>
        <p:spPr>
          <a:xfrm>
            <a:off x="3581401" y="532831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顺从蒙福，悖逆受惩，悔改蒙恩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913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40C7B-18ED-2C99-219B-DCBD26F7D295}"/>
              </a:ext>
            </a:extLst>
          </p:cNvPr>
          <p:cNvSpPr txBox="1"/>
          <p:nvPr/>
        </p:nvSpPr>
        <p:spPr>
          <a:xfrm>
            <a:off x="531124" y="1256355"/>
            <a:ext cx="11312236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利未记</a:t>
            </a:r>
            <a:r>
              <a:rPr lang="en-US" altLang="zh-CN" sz="2800" dirty="0"/>
              <a:t>26</a:t>
            </a:r>
            <a:r>
              <a:rPr lang="zh-CN" altLang="en-US" sz="2800" dirty="0"/>
              <a:t>章</a:t>
            </a:r>
            <a:r>
              <a:rPr lang="en-US" altLang="zh-CN" sz="2800" dirty="0"/>
              <a:t>3-8</a:t>
            </a:r>
            <a:r>
              <a:rPr lang="zh-CN" altLang="en-US" sz="2800" dirty="0"/>
              <a:t>，</a:t>
            </a:r>
            <a:r>
              <a:rPr lang="en-US" altLang="zh-CN" sz="2800" dirty="0"/>
              <a:t>14-17</a:t>
            </a:r>
            <a:r>
              <a:rPr lang="zh-CN" altLang="en-US" sz="2800" dirty="0"/>
              <a:t>，</a:t>
            </a:r>
            <a:r>
              <a:rPr lang="en-US" altLang="zh-CN" sz="2800" dirty="0"/>
              <a:t>23-26</a:t>
            </a:r>
            <a:r>
              <a:rPr lang="zh-CN" altLang="en-US" sz="2800" dirty="0"/>
              <a:t>，</a:t>
            </a:r>
            <a:r>
              <a:rPr lang="en-US" altLang="zh-CN" sz="2800" dirty="0"/>
              <a:t>36-39</a:t>
            </a:r>
            <a:r>
              <a:rPr lang="zh-CN" altLang="en-US" sz="2800" dirty="0"/>
              <a:t>，</a:t>
            </a:r>
            <a:r>
              <a:rPr lang="en-US" altLang="zh-CN" sz="2800" dirty="0"/>
              <a:t>40-42</a:t>
            </a:r>
            <a:r>
              <a:rPr lang="zh-CN" altLang="en-US" sz="2800" dirty="0"/>
              <a:t>，</a:t>
            </a:r>
            <a:r>
              <a:rPr lang="en-US" altLang="zh-CN" sz="2800" dirty="0"/>
              <a:t>43-46</a:t>
            </a:r>
          </a:p>
          <a:p>
            <a:endParaRPr lang="en-US" altLang="zh-CN" sz="2800" dirty="0"/>
          </a:p>
          <a:p>
            <a:pPr algn="l"/>
            <a:r>
              <a:rPr lang="zh-CN" altLang="en-US" sz="2800" dirty="0"/>
              <a:t>利未记</a:t>
            </a:r>
            <a:r>
              <a:rPr lang="en-US" altLang="zh-CN" sz="2800" dirty="0"/>
              <a:t>26</a:t>
            </a:r>
            <a:r>
              <a:rPr lang="zh-CN" altLang="en-US" sz="2800" dirty="0"/>
              <a:t>章</a:t>
            </a:r>
            <a:r>
              <a:rPr lang="en-US" altLang="zh-CN" sz="2800" dirty="0"/>
              <a:t>36-39</a:t>
            </a:r>
            <a:endParaRPr lang="zh-CN" altLang="en-US" sz="28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36 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至 於 你 们 剩 下 的 人 ， 我 要 使 他 们 在 仇 敌 之 地 心 惊 胆 怯 。 叶 子 被 风 吹 的 响 声 ， 要 追 赶 他 们 ； 他 们 要 逃 避 ， 像 人 逃 避 刀 剑 ， 无 人 追 赶 ， 却 要 跌 倒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37 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无 人 追 赶 ， 他 们 要 彼 此 撞 跌 ， 像 在 刀 剑 之 前 。 你 们 在 仇 敌 面 前 也 必 站 立 不 住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38 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你 们 要 在 列 邦 中 灭 亡 ； 仇 敌 之 地 要 吞 吃 你 们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39 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你 们 剩 下 的 人 必 因 自 己 的 罪 孽 和 祖 宗 的 罪 孽 在 仇 敌 之 地 消 灭 。</a:t>
            </a:r>
          </a:p>
          <a:p>
            <a:endParaRPr lang="en-US" altLang="zh-CN" sz="2800" dirty="0"/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E5D642-327B-7240-49C6-D4B6E8672A88}"/>
              </a:ext>
            </a:extLst>
          </p:cNvPr>
          <p:cNvSpPr txBox="1"/>
          <p:nvPr/>
        </p:nvSpPr>
        <p:spPr>
          <a:xfrm>
            <a:off x="3581401" y="532831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顺从蒙福，悖逆受惩，悔改蒙恩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54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40C7B-18ED-2C99-219B-DCBD26F7D295}"/>
              </a:ext>
            </a:extLst>
          </p:cNvPr>
          <p:cNvSpPr txBox="1"/>
          <p:nvPr/>
        </p:nvSpPr>
        <p:spPr>
          <a:xfrm>
            <a:off x="531124" y="1256355"/>
            <a:ext cx="11312236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利未记</a:t>
            </a:r>
            <a:r>
              <a:rPr lang="en-US" altLang="zh-CN" sz="2800" dirty="0"/>
              <a:t>26</a:t>
            </a:r>
            <a:r>
              <a:rPr lang="zh-CN" altLang="en-US" sz="2800" dirty="0"/>
              <a:t>章</a:t>
            </a:r>
            <a:r>
              <a:rPr lang="en-US" altLang="zh-CN" sz="2800" dirty="0"/>
              <a:t>3-8</a:t>
            </a:r>
            <a:r>
              <a:rPr lang="zh-CN" altLang="en-US" sz="2800" dirty="0"/>
              <a:t>，</a:t>
            </a:r>
            <a:r>
              <a:rPr lang="en-US" altLang="zh-CN" sz="2800" dirty="0"/>
              <a:t>14-17</a:t>
            </a:r>
            <a:r>
              <a:rPr lang="zh-CN" altLang="en-US" sz="2800" dirty="0"/>
              <a:t>，</a:t>
            </a:r>
            <a:r>
              <a:rPr lang="en-US" altLang="zh-CN" sz="2800" dirty="0"/>
              <a:t>23-26</a:t>
            </a:r>
            <a:r>
              <a:rPr lang="zh-CN" altLang="en-US" sz="2800" dirty="0"/>
              <a:t>，</a:t>
            </a:r>
            <a:r>
              <a:rPr lang="en-US" altLang="zh-CN" sz="2800" dirty="0"/>
              <a:t>36-39</a:t>
            </a:r>
            <a:r>
              <a:rPr lang="zh-CN" altLang="en-US" sz="2800" dirty="0"/>
              <a:t>，</a:t>
            </a:r>
            <a:r>
              <a:rPr lang="en-US" altLang="zh-CN" sz="2800" dirty="0"/>
              <a:t>40-42</a:t>
            </a:r>
            <a:r>
              <a:rPr lang="zh-CN" altLang="en-US" sz="2800" dirty="0"/>
              <a:t>，</a:t>
            </a:r>
            <a:r>
              <a:rPr lang="en-US" altLang="zh-CN" sz="2800" dirty="0"/>
              <a:t>43-46</a:t>
            </a:r>
          </a:p>
          <a:p>
            <a:endParaRPr lang="en-US" altLang="zh-CN" sz="2800" dirty="0"/>
          </a:p>
          <a:p>
            <a:pPr algn="l"/>
            <a:r>
              <a:rPr lang="zh-CN" altLang="en-US" sz="2800" dirty="0"/>
              <a:t>利未记</a:t>
            </a:r>
            <a:r>
              <a:rPr lang="en-US" altLang="zh-CN" sz="2800" dirty="0"/>
              <a:t>26</a:t>
            </a:r>
            <a:r>
              <a:rPr lang="zh-CN" altLang="en-US" sz="2800" dirty="0"/>
              <a:t>章</a:t>
            </a:r>
            <a:r>
              <a:rPr lang="en-US" altLang="zh-CN" sz="2800" dirty="0"/>
              <a:t>40-42</a:t>
            </a:r>
            <a:endParaRPr lang="zh-CN" altLang="en-US" sz="28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40 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他 们 要 承 认 自 己 的 罪 和 他 们 祖 宗 的 罪 ， 就 是 干 犯 我 的 那 罪 ， 并 且 承 认 自 己 行 事 与 我 反 对 ，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41 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我 所 以 行 事 与 他 们 反 对 ， 把 他 们 带 到 仇 敌 之 地 。 那 时 ， 他 们 未 受 割 礼 的 心 若 谦 卑 了 ， 他 们 也 服 了 罪 孽 的 刑 罚 ，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42 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我 就 要 记 念 我 与 雅 各 所 立 的 约 ， 与 以 撒 所 立 的 约 ， 与 亚 伯 拉 罕 所 立 的 约 ， 并 要 记 念 这 地 。</a:t>
            </a:r>
          </a:p>
          <a:p>
            <a:endParaRPr lang="en-US" altLang="zh-CN" sz="2800" dirty="0"/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E5D642-327B-7240-49C6-D4B6E8672A88}"/>
              </a:ext>
            </a:extLst>
          </p:cNvPr>
          <p:cNvSpPr txBox="1"/>
          <p:nvPr/>
        </p:nvSpPr>
        <p:spPr>
          <a:xfrm>
            <a:off x="3581401" y="532831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顺从蒙福，悖逆受惩，悔改蒙恩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61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40C7B-18ED-2C99-219B-DCBD26F7D295}"/>
              </a:ext>
            </a:extLst>
          </p:cNvPr>
          <p:cNvSpPr txBox="1"/>
          <p:nvPr/>
        </p:nvSpPr>
        <p:spPr>
          <a:xfrm>
            <a:off x="439882" y="713151"/>
            <a:ext cx="11312236" cy="8987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利未记</a:t>
            </a:r>
            <a:r>
              <a:rPr lang="en-US" altLang="zh-CN" sz="2800" dirty="0"/>
              <a:t>26</a:t>
            </a:r>
            <a:r>
              <a:rPr lang="zh-CN" altLang="en-US" sz="2800" dirty="0"/>
              <a:t>章</a:t>
            </a:r>
            <a:r>
              <a:rPr lang="en-US" altLang="zh-CN" sz="2800" dirty="0"/>
              <a:t>3-8</a:t>
            </a:r>
            <a:r>
              <a:rPr lang="zh-CN" altLang="en-US" sz="2800" dirty="0"/>
              <a:t>，</a:t>
            </a:r>
            <a:r>
              <a:rPr lang="en-US" altLang="zh-CN" sz="2800" dirty="0"/>
              <a:t>14-17</a:t>
            </a:r>
            <a:r>
              <a:rPr lang="zh-CN" altLang="en-US" sz="2800" dirty="0"/>
              <a:t>，</a:t>
            </a:r>
            <a:r>
              <a:rPr lang="en-US" altLang="zh-CN" sz="2800" dirty="0"/>
              <a:t>23-26</a:t>
            </a:r>
            <a:r>
              <a:rPr lang="zh-CN" altLang="en-US" sz="2800" dirty="0"/>
              <a:t>，</a:t>
            </a:r>
            <a:r>
              <a:rPr lang="en-US" altLang="zh-CN" sz="2800" dirty="0"/>
              <a:t>36-39</a:t>
            </a:r>
            <a:r>
              <a:rPr lang="zh-CN" altLang="en-US" sz="2800" dirty="0"/>
              <a:t>，</a:t>
            </a:r>
            <a:r>
              <a:rPr lang="en-US" altLang="zh-CN" sz="2800" dirty="0"/>
              <a:t>40-42</a:t>
            </a:r>
            <a:r>
              <a:rPr lang="zh-CN" altLang="en-US" sz="2800" dirty="0"/>
              <a:t>，</a:t>
            </a:r>
            <a:r>
              <a:rPr lang="en-US" altLang="zh-CN" sz="2800" dirty="0"/>
              <a:t>43-46</a:t>
            </a:r>
          </a:p>
          <a:p>
            <a:endParaRPr lang="en-US" altLang="zh-CN" sz="2800" dirty="0"/>
          </a:p>
          <a:p>
            <a:pPr algn="l"/>
            <a:r>
              <a:rPr lang="zh-CN" altLang="en-US" sz="2800" dirty="0"/>
              <a:t>利未记</a:t>
            </a:r>
            <a:r>
              <a:rPr lang="en-US" altLang="zh-CN" sz="2800" dirty="0"/>
              <a:t>26</a:t>
            </a:r>
            <a:r>
              <a:rPr lang="zh-CN" altLang="en-US" sz="2800" dirty="0"/>
              <a:t>章</a:t>
            </a:r>
            <a:r>
              <a:rPr lang="en-US" altLang="zh-CN" sz="2800" dirty="0"/>
              <a:t>43-46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43 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他 们 离 开 这 地 ， 地 在 荒 废 无 人 的 时 候 就 要 享 受 安 息 。 并 且 他 们 要 服 罪 孽 的 刑 罚 ； 因 为 他 们 厌 弃 了 我 的 典 章 ， 心 中 厌 恶 了 我 的 律 例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44 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虽 是 这 样 ， 他 们 在 仇 敌 之 地 ， 我 却 不 厌 弃 他 们 ， 也 不 厌 恶 他 们 ， 将 他 们 尽 行 灭 绝 ， 也 不 背 弃 我 与 他 们 所 立 的 约 ， 因 为 我 是 耶 和 华 ─ 他 们 的 神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45 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我 却 要 为 他 们 的 缘 故 记 念 我 与 他 们 先 祖 所 立 的 约 。 他 们 的 先 祖 是 我 在 列 邦 人 眼 前 、 从 埃 及 地 领 出 来 的 ， 为 要 作 他 们 的 神 。 我 是 耶 和 华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46 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这 些 律 例 、 典 章 ， 和 法 度 是 耶 和 华 与 以 色 列 人 在 西 乃 山 藉 着 摩 西 立 的 。</a:t>
            </a:r>
          </a:p>
          <a:p>
            <a:endParaRPr lang="en-US" altLang="zh-CN" sz="2800" dirty="0"/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E5D642-327B-7240-49C6-D4B6E8672A88}"/>
              </a:ext>
            </a:extLst>
          </p:cNvPr>
          <p:cNvSpPr txBox="1"/>
          <p:nvPr/>
        </p:nvSpPr>
        <p:spPr>
          <a:xfrm>
            <a:off x="3663043" y="189931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顺从蒙福，悖逆受惩，悔改蒙恩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8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40C7B-18ED-2C99-219B-DCBD26F7D295}"/>
              </a:ext>
            </a:extLst>
          </p:cNvPr>
          <p:cNvSpPr txBox="1"/>
          <p:nvPr/>
        </p:nvSpPr>
        <p:spPr>
          <a:xfrm>
            <a:off x="357992" y="897713"/>
            <a:ext cx="1131223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/>
          </a:p>
          <a:p>
            <a:r>
              <a:rPr lang="en-US" altLang="zh-CN" sz="2800" dirty="0"/>
              <a:t>	</a:t>
            </a:r>
            <a:r>
              <a:rPr lang="zh-CN" altLang="en-US" sz="2800" dirty="0"/>
              <a:t>读懂以赛亚书，我们需要了解以赛亚时代的历史背景。我们发现以色列民的历史和他们是否</a:t>
            </a:r>
            <a:r>
              <a:rPr lang="zh-CN" altLang="en-US" sz="2800" b="1" u="sng" dirty="0"/>
              <a:t>遵行神的话</a:t>
            </a:r>
            <a:r>
              <a:rPr lang="zh-CN" altLang="en-US" sz="2800" dirty="0"/>
              <a:t>息息相关。对于以色列民来说，神的话就是摩西五经和先知所传的话。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/>
              <a:t>	</a:t>
            </a:r>
            <a:r>
              <a:rPr lang="zh-CN" altLang="en-US" sz="2800" dirty="0"/>
              <a:t>对于主后</a:t>
            </a:r>
            <a:r>
              <a:rPr lang="en-US" altLang="zh-CN" sz="2800" dirty="0"/>
              <a:t>2000</a:t>
            </a:r>
            <a:r>
              <a:rPr lang="zh-CN" altLang="en-US" sz="2800" dirty="0"/>
              <a:t>年的我们来说，神的话是什么呢？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/>
              <a:t>	</a:t>
            </a:r>
            <a:r>
              <a:rPr lang="zh-CN" altLang="en-US" sz="2800" dirty="0"/>
              <a:t>我们如何来谱写我们的故事、我们的历史？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/>
              <a:t>	</a:t>
            </a:r>
            <a:r>
              <a:rPr lang="zh-CN" altLang="en-US" sz="2800" dirty="0"/>
              <a:t>使我们的故事与基督的故事相连结，讲述基督的事和基督在我们生命中的故事，</a:t>
            </a:r>
            <a:r>
              <a:rPr lang="zh-CN" altLang="en-US" sz="2800" b="1" u="sng" dirty="0"/>
              <a:t>在全地</a:t>
            </a:r>
            <a:r>
              <a:rPr lang="zh-CN" altLang="en-US" sz="2800" dirty="0"/>
              <a:t>传扬祂的名、将荣耀归于神。</a:t>
            </a:r>
            <a:endParaRPr lang="en-US" sz="2800" dirty="0"/>
          </a:p>
          <a:p>
            <a:endParaRPr lang="en-US" altLang="zh-CN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E5D642-327B-7240-49C6-D4B6E8672A88}"/>
              </a:ext>
            </a:extLst>
          </p:cNvPr>
          <p:cNvSpPr txBox="1"/>
          <p:nvPr/>
        </p:nvSpPr>
        <p:spPr>
          <a:xfrm>
            <a:off x="5193189" y="37449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总结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343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40C7B-18ED-2C99-219B-DCBD26F7D295}"/>
              </a:ext>
            </a:extLst>
          </p:cNvPr>
          <p:cNvSpPr txBox="1"/>
          <p:nvPr/>
        </p:nvSpPr>
        <p:spPr>
          <a:xfrm>
            <a:off x="325335" y="758334"/>
            <a:ext cx="1131223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/>
          </a:p>
          <a:p>
            <a:r>
              <a:rPr lang="en-US" altLang="zh-CN" sz="2800" dirty="0"/>
              <a:t>	</a:t>
            </a:r>
            <a:r>
              <a:rPr lang="zh-CN" altLang="en-US" sz="2800" dirty="0"/>
              <a:t>神赐律法给与祂立约的子民，目的是使他们成为荣耀、见证上帝的族类和国民</a:t>
            </a:r>
            <a:endParaRPr lang="en-US" altLang="zh-CN" sz="2800" dirty="0"/>
          </a:p>
          <a:p>
            <a:pPr lvl="2"/>
            <a:r>
              <a:rPr lang="en-US" altLang="zh-CN" sz="2800" dirty="0"/>
              <a:t>	</a:t>
            </a:r>
            <a:r>
              <a:rPr lang="zh-CN" altLang="en-US" sz="2800" dirty="0"/>
              <a:t>利未记</a:t>
            </a:r>
            <a:r>
              <a:rPr lang="en-US" altLang="zh-CN" sz="2800" dirty="0"/>
              <a:t>26</a:t>
            </a:r>
            <a:r>
              <a:rPr lang="zh-CN" altLang="en-US" sz="2800" dirty="0"/>
              <a:t>章</a:t>
            </a:r>
            <a:endParaRPr lang="en-US" altLang="zh-CN" sz="2800" dirty="0"/>
          </a:p>
          <a:p>
            <a:pPr lvl="2"/>
            <a:r>
              <a:rPr lang="en-US" altLang="zh-CN" sz="2800" dirty="0"/>
              <a:t>	</a:t>
            </a:r>
            <a:r>
              <a:rPr lang="zh-CN" altLang="en-US" sz="2800" dirty="0"/>
              <a:t>申命记</a:t>
            </a:r>
            <a:r>
              <a:rPr lang="en-US" altLang="zh-CN" sz="2800" dirty="0"/>
              <a:t>30-31</a:t>
            </a:r>
            <a:r>
              <a:rPr lang="zh-CN" altLang="en-US" sz="2800" dirty="0"/>
              <a:t>章、</a:t>
            </a:r>
            <a:r>
              <a:rPr lang="en-US" altLang="zh-CN" sz="2800" dirty="0"/>
              <a:t>32</a:t>
            </a:r>
            <a:r>
              <a:rPr lang="zh-CN" altLang="en-US" sz="2800" dirty="0"/>
              <a:t>章（摩西的歌）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/>
              <a:t>            </a:t>
            </a:r>
            <a:r>
              <a:rPr lang="zh-CN" altLang="en-US" sz="2800" dirty="0"/>
              <a:t>律法在以色列历史中的地位：</a:t>
            </a:r>
            <a:endParaRPr lang="en-US" altLang="zh-CN" sz="28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2800" b="1" dirty="0">
                <a:solidFill>
                  <a:srgbClr val="2F0BB5"/>
                </a:solidFill>
              </a:rPr>
              <a:t>约书亚受命接替摩西：</a:t>
            </a:r>
            <a:r>
              <a:rPr lang="zh-CN" altLang="en-US" sz="2800" dirty="0"/>
              <a:t>约书亚记</a:t>
            </a:r>
            <a:r>
              <a:rPr lang="en-US" altLang="zh-CN" sz="2800" dirty="0"/>
              <a:t>1</a:t>
            </a:r>
            <a:r>
              <a:rPr lang="zh-CN" altLang="en-US" sz="2800" dirty="0"/>
              <a:t>章</a:t>
            </a:r>
            <a:r>
              <a:rPr lang="en-US" altLang="zh-CN" sz="2800" dirty="0"/>
              <a:t>6-9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2800" b="1" dirty="0">
                <a:solidFill>
                  <a:srgbClr val="2F0BB5"/>
                </a:solidFill>
              </a:rPr>
              <a:t>约书亚完成使命、嘱咐以色列民</a:t>
            </a:r>
            <a:r>
              <a:rPr lang="en-US" altLang="zh-CN" sz="2800" b="1" dirty="0">
                <a:solidFill>
                  <a:srgbClr val="2F0BB5"/>
                </a:solidFill>
              </a:rPr>
              <a:t>:   </a:t>
            </a:r>
            <a:r>
              <a:rPr lang="en-US" altLang="zh-CN" sz="2800" dirty="0"/>
              <a:t>23</a:t>
            </a:r>
            <a:r>
              <a:rPr lang="zh-CN" altLang="en-US" sz="2800" dirty="0"/>
              <a:t>章</a:t>
            </a:r>
            <a:r>
              <a:rPr lang="en-US" altLang="zh-CN" sz="2800" dirty="0"/>
              <a:t>6-8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2800" b="1" dirty="0">
                <a:solidFill>
                  <a:srgbClr val="2F0BB5"/>
                </a:solidFill>
              </a:rPr>
              <a:t>大卫临死时嘱咐儿子所罗门：</a:t>
            </a:r>
            <a:r>
              <a:rPr lang="zh-CN" altLang="en-US" sz="2800" dirty="0"/>
              <a:t>列王记上</a:t>
            </a:r>
            <a:r>
              <a:rPr lang="en-US" altLang="zh-CN" sz="2800" dirty="0"/>
              <a:t>2</a:t>
            </a:r>
            <a:r>
              <a:rPr lang="zh-CN" altLang="en-US" sz="2800" dirty="0"/>
              <a:t>章</a:t>
            </a:r>
            <a:r>
              <a:rPr lang="en-US" altLang="zh-CN" sz="2800" dirty="0"/>
              <a:t>1-4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2800" b="1" dirty="0">
                <a:solidFill>
                  <a:srgbClr val="2F0BB5"/>
                </a:solidFill>
              </a:rPr>
              <a:t>所罗门王献殿祷告、祝福</a:t>
            </a:r>
            <a:r>
              <a:rPr lang="zh-CN" altLang="en-US" sz="2800" b="1" dirty="0"/>
              <a:t>：</a:t>
            </a:r>
            <a:r>
              <a:rPr lang="zh-CN" altLang="en-US" sz="2800" dirty="0"/>
              <a:t>列王记上</a:t>
            </a:r>
            <a:r>
              <a:rPr lang="en-US" altLang="zh-CN" sz="2800" dirty="0"/>
              <a:t>8</a:t>
            </a:r>
            <a:r>
              <a:rPr lang="zh-CN" altLang="en-US" sz="2800" dirty="0"/>
              <a:t>章 </a:t>
            </a:r>
            <a:r>
              <a:rPr lang="en-US" altLang="zh-CN" sz="2800" dirty="0"/>
              <a:t>46-61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2800" b="1" dirty="0">
                <a:solidFill>
                  <a:srgbClr val="2F0BB5"/>
                </a:solidFill>
              </a:rPr>
              <a:t>约西亚王听见律法上的话</a:t>
            </a:r>
            <a:r>
              <a:rPr lang="zh-CN" altLang="en-US" sz="2800" b="1" dirty="0"/>
              <a:t>：</a:t>
            </a:r>
            <a:r>
              <a:rPr lang="zh-CN" altLang="en-US" sz="2800" dirty="0"/>
              <a:t>历代志下</a:t>
            </a:r>
            <a:r>
              <a:rPr lang="en-US" altLang="zh-CN" sz="2800" dirty="0"/>
              <a:t>34</a:t>
            </a:r>
            <a:r>
              <a:rPr lang="zh-CN" altLang="en-US" sz="2800" dirty="0"/>
              <a:t>章</a:t>
            </a:r>
            <a:r>
              <a:rPr lang="en-US" altLang="zh-CN" sz="2800" dirty="0"/>
              <a:t>19-21</a:t>
            </a:r>
          </a:p>
          <a:p>
            <a:pPr lvl="2"/>
            <a:endParaRPr lang="en-US" altLang="zh-CN" sz="2800" dirty="0"/>
          </a:p>
          <a:p>
            <a:endParaRPr lang="en-US" sz="2800" dirty="0"/>
          </a:p>
          <a:p>
            <a:endParaRPr lang="en-US" altLang="zh-CN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E5D642-327B-7240-49C6-D4B6E8672A88}"/>
              </a:ext>
            </a:extLst>
          </p:cNvPr>
          <p:cNvSpPr txBox="1"/>
          <p:nvPr/>
        </p:nvSpPr>
        <p:spPr>
          <a:xfrm>
            <a:off x="3919104" y="260193"/>
            <a:ext cx="486543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本周家庭作业：阅读以下经文</a:t>
            </a:r>
            <a:endParaRPr lang="en-US" altLang="zh-CN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968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40C7B-18ED-2C99-219B-DCBD26F7D295}"/>
              </a:ext>
            </a:extLst>
          </p:cNvPr>
          <p:cNvSpPr txBox="1"/>
          <p:nvPr/>
        </p:nvSpPr>
        <p:spPr>
          <a:xfrm>
            <a:off x="555913" y="1075707"/>
            <a:ext cx="1083425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最长的先知书，先知以赛亚所著，</a:t>
            </a:r>
            <a:r>
              <a:rPr lang="en-US" altLang="zh-CN" sz="2800" dirty="0"/>
              <a:t>700BC</a:t>
            </a:r>
            <a:r>
              <a:rPr lang="zh-CN" altLang="en-US" sz="2800" dirty="0"/>
              <a:t>（新教圣经中有</a:t>
            </a:r>
            <a:r>
              <a:rPr lang="en-US" altLang="zh-CN" sz="2800" dirty="0"/>
              <a:t>5+12</a:t>
            </a:r>
            <a:r>
              <a:rPr lang="zh-CN" altLang="en-US" sz="2800" dirty="0"/>
              <a:t>本先知书）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zh-CN" altLang="en-US" sz="2800" dirty="0"/>
              <a:t>著书最早的大先知书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zh-CN" altLang="en-US" sz="2800" dirty="0"/>
              <a:t>“小圣经”</a:t>
            </a:r>
            <a:r>
              <a:rPr lang="en-US" altLang="zh-CN" sz="2800" dirty="0"/>
              <a:t>  39 </a:t>
            </a:r>
            <a:r>
              <a:rPr lang="zh-CN" altLang="en-US" sz="2800" dirty="0"/>
              <a:t>章 </a:t>
            </a:r>
            <a:r>
              <a:rPr lang="en-US" altLang="zh-CN" sz="2800" dirty="0"/>
              <a:t>+ 27 </a:t>
            </a:r>
            <a:r>
              <a:rPr lang="zh-CN" altLang="en-US" sz="2800" dirty="0"/>
              <a:t>章</a:t>
            </a:r>
            <a:endParaRPr lang="en-US" altLang="zh-CN" sz="2800" dirty="0"/>
          </a:p>
          <a:p>
            <a:endParaRPr lang="en-US" sz="28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zh-CN" altLang="en-US" sz="2400" dirty="0"/>
              <a:t>前</a:t>
            </a:r>
            <a:r>
              <a:rPr lang="en-US" altLang="zh-CN" sz="2400" dirty="0"/>
              <a:t>39</a:t>
            </a:r>
            <a:r>
              <a:rPr lang="zh-CN" altLang="en-US" sz="2400" dirty="0"/>
              <a:t>章：有关以赛亚时代的事件的记述和预言为主</a:t>
            </a:r>
            <a:endParaRPr lang="en-US" altLang="zh-CN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zh-CN" altLang="en-US" sz="2400" dirty="0"/>
              <a:t>后</a:t>
            </a:r>
            <a:r>
              <a:rPr lang="en-US" altLang="zh-CN" sz="2400" dirty="0"/>
              <a:t>27</a:t>
            </a:r>
            <a:r>
              <a:rPr lang="zh-CN" altLang="en-US" sz="2400" dirty="0"/>
              <a:t>章：预言一百多年后被掳归回，预言弥赛亚 </a:t>
            </a:r>
            <a:r>
              <a:rPr lang="en-US" altLang="zh-CN" sz="2400" dirty="0"/>
              <a:t>— </a:t>
            </a:r>
            <a:r>
              <a:rPr lang="zh-CN" altLang="en-US" sz="2400" dirty="0"/>
              <a:t>救赎主基督，预言新天新地</a:t>
            </a:r>
            <a:endParaRPr lang="en-US" altLang="zh-CN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zh-CN" altLang="en-US" sz="2400" dirty="0"/>
              <a:t>贯穿整本书卷的主题之一就是关于救主弥赛亚的预言，祂的降临、受苦和复活</a:t>
            </a:r>
            <a:endParaRPr lang="en-US" altLang="zh-CN" sz="2400" dirty="0"/>
          </a:p>
          <a:p>
            <a:endParaRPr lang="en-US" sz="2800" dirty="0"/>
          </a:p>
          <a:p>
            <a:endParaRPr lang="en-US" sz="3600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C75FFC-67E2-19FD-8B1E-F4143ADD2414}"/>
              </a:ext>
            </a:extLst>
          </p:cNvPr>
          <p:cNvSpPr txBox="1"/>
          <p:nvPr/>
        </p:nvSpPr>
        <p:spPr>
          <a:xfrm>
            <a:off x="4345874" y="399557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以赛亚书的简介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1575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40C7B-18ED-2C99-219B-DCBD26F7D295}"/>
              </a:ext>
            </a:extLst>
          </p:cNvPr>
          <p:cNvSpPr txBox="1"/>
          <p:nvPr/>
        </p:nvSpPr>
        <p:spPr>
          <a:xfrm>
            <a:off x="349828" y="1305341"/>
            <a:ext cx="1131223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r>
              <a:rPr lang="zh-CN" altLang="en-US" sz="2800" dirty="0"/>
              <a:t>以赛亚被称为“使徒”、“传福音的”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zh-CN" altLang="en-US" sz="2800" dirty="0"/>
              <a:t>以赛</a:t>
            </a:r>
            <a:r>
              <a:rPr lang="zh-CN" altLang="en-US" sz="2800"/>
              <a:t>亚书文字优美，几乎</a:t>
            </a:r>
            <a:r>
              <a:rPr lang="zh-CN" altLang="en-US" sz="2800" dirty="0"/>
              <a:t>全部使用诗歌体裁，以赛亚的文学造诣很深</a:t>
            </a:r>
            <a:endParaRPr lang="en-US" altLang="zh-CN" sz="2800" dirty="0"/>
          </a:p>
          <a:p>
            <a:endParaRPr lang="en-US" sz="2800" dirty="0"/>
          </a:p>
          <a:p>
            <a:r>
              <a:rPr lang="zh-CN" altLang="en-US" sz="2800" dirty="0"/>
              <a:t>作先知</a:t>
            </a:r>
            <a:r>
              <a:rPr lang="en-US" altLang="zh-CN" sz="2800" dirty="0"/>
              <a:t>40</a:t>
            </a:r>
            <a:r>
              <a:rPr lang="zh-CN" altLang="en-US" sz="2800" dirty="0"/>
              <a:t>年，经历了四位犹大王：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 乌 西 雅 、 约 坦 、 亚 哈 斯 、 希 西 家</a:t>
            </a:r>
            <a:endParaRPr lang="en-US" altLang="zh-CN" sz="2800" b="0" i="0" dirty="0">
              <a:solidFill>
                <a:srgbClr val="000000"/>
              </a:solidFill>
              <a:effectLst/>
              <a:latin typeface="system-ui"/>
            </a:endParaRPr>
          </a:p>
          <a:p>
            <a:endParaRPr lang="en-US" sz="2800" dirty="0">
              <a:solidFill>
                <a:srgbClr val="000000"/>
              </a:solidFill>
              <a:latin typeface="system-ui"/>
            </a:endParaRPr>
          </a:p>
          <a:p>
            <a:r>
              <a:rPr lang="zh-CN" altLang="en-US" sz="2800" dirty="0"/>
              <a:t>与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乌 西 雅 是堂兄，按照犹太传统认为，以赛亚殉道而死、被玛拿西王施以锯刑（</a:t>
            </a:r>
            <a:r>
              <a:rPr lang="zh-CN" altLang="en-US" sz="2800" b="0" i="0" dirty="0">
                <a:solidFill>
                  <a:srgbClr val="4D5156"/>
                </a:solidFill>
                <a:effectLst/>
                <a:latin typeface="Roboto" panose="020B0604020202020204" pitchFamily="2" charset="0"/>
              </a:rPr>
              <a:t>希伯来书</a:t>
            </a:r>
            <a:r>
              <a:rPr lang="en-US" altLang="zh-CN" sz="2800" b="0" i="0" dirty="0">
                <a:solidFill>
                  <a:srgbClr val="4D5156"/>
                </a:solidFill>
                <a:effectLst/>
                <a:latin typeface="Roboto" panose="020B0604020202020204" pitchFamily="2" charset="0"/>
              </a:rPr>
              <a:t>11∶37 </a:t>
            </a:r>
            <a:r>
              <a:rPr lang="zh-CN" altLang="en-US" sz="2800" b="0" i="0" dirty="0">
                <a:solidFill>
                  <a:srgbClr val="4D5156"/>
                </a:solidFill>
                <a:effectLst/>
                <a:latin typeface="Roboto" panose="020B0604020202020204" pitchFamily="2" charset="0"/>
              </a:rPr>
              <a:t>）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  <a:endParaRPr lang="en-US" altLang="zh-CN" sz="2800" b="0" i="0" dirty="0">
              <a:solidFill>
                <a:srgbClr val="000000"/>
              </a:solidFill>
              <a:effectLst/>
              <a:latin typeface="system-ui"/>
            </a:endParaRPr>
          </a:p>
          <a:p>
            <a:endParaRPr lang="en-US" altLang="zh-CN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E5D642-327B-7240-49C6-D4B6E8672A88}"/>
              </a:ext>
            </a:extLst>
          </p:cNvPr>
          <p:cNvSpPr txBox="1"/>
          <p:nvPr/>
        </p:nvSpPr>
        <p:spPr>
          <a:xfrm>
            <a:off x="4350327" y="533400"/>
            <a:ext cx="305724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先知以赛亚的简介</a:t>
            </a:r>
            <a:endParaRPr lang="en-US" altLang="zh-CN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79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B55592-C94F-F158-C1F0-4895F0BBF616}"/>
              </a:ext>
            </a:extLst>
          </p:cNvPr>
          <p:cNvSpPr txBox="1"/>
          <p:nvPr/>
        </p:nvSpPr>
        <p:spPr>
          <a:xfrm>
            <a:off x="180108" y="537499"/>
            <a:ext cx="2008909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1900BC</a:t>
            </a:r>
          </a:p>
          <a:p>
            <a:r>
              <a:rPr lang="zh-CN" altLang="en-US" dirty="0"/>
              <a:t>神呼召亚伯拉罕，</a:t>
            </a:r>
            <a:endParaRPr lang="en-US" altLang="zh-CN" dirty="0"/>
          </a:p>
          <a:p>
            <a:r>
              <a:rPr lang="zh-CN" altLang="en-US" b="1" dirty="0">
                <a:solidFill>
                  <a:srgbClr val="FF0000"/>
                </a:solidFill>
              </a:rPr>
              <a:t>应许迦南</a:t>
            </a:r>
            <a:r>
              <a:rPr lang="zh-CN" altLang="en-US" dirty="0"/>
              <a:t>地给亚伯拉罕的子孙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C9060C-6955-9591-F76B-048D3076E11C}"/>
              </a:ext>
            </a:extLst>
          </p:cNvPr>
          <p:cNvSpPr txBox="1"/>
          <p:nvPr/>
        </p:nvSpPr>
        <p:spPr>
          <a:xfrm>
            <a:off x="1059871" y="1857197"/>
            <a:ext cx="2486893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1800BC</a:t>
            </a:r>
          </a:p>
          <a:p>
            <a:r>
              <a:rPr lang="zh-CN" altLang="en-US" dirty="0"/>
              <a:t>亚伯拉罕的孙子以色列携家眷</a:t>
            </a:r>
            <a:r>
              <a:rPr lang="en-US" altLang="zh-CN" dirty="0"/>
              <a:t>70</a:t>
            </a:r>
            <a:r>
              <a:rPr lang="zh-CN" altLang="en-US" dirty="0"/>
              <a:t>人</a:t>
            </a:r>
            <a:r>
              <a:rPr lang="zh-CN" altLang="en-US" b="1" dirty="0">
                <a:solidFill>
                  <a:srgbClr val="FF0000"/>
                </a:solidFill>
              </a:rPr>
              <a:t>进入埃及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7D2899-F252-4EF6-B945-514BCB358790}"/>
              </a:ext>
            </a:extLst>
          </p:cNvPr>
          <p:cNvSpPr txBox="1"/>
          <p:nvPr/>
        </p:nvSpPr>
        <p:spPr>
          <a:xfrm>
            <a:off x="2050474" y="2881126"/>
            <a:ext cx="2258290" cy="923330"/>
          </a:xfrm>
          <a:prstGeom prst="rect">
            <a:avLst/>
          </a:prstGeom>
          <a:solidFill>
            <a:srgbClr val="2F0BB5"/>
          </a:solidFill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四百年后，</a:t>
            </a:r>
            <a:r>
              <a:rPr lang="en-US" altLang="zh-CN" b="1" dirty="0">
                <a:solidFill>
                  <a:schemeClr val="bg1"/>
                </a:solidFill>
              </a:rPr>
              <a:t>1400BC</a:t>
            </a:r>
          </a:p>
          <a:p>
            <a:r>
              <a:rPr lang="zh-CN" altLang="en-US" b="1" dirty="0">
                <a:solidFill>
                  <a:schemeClr val="bg1"/>
                </a:solidFill>
              </a:rPr>
              <a:t>神呼召摩西带领以色列人两百万</a:t>
            </a:r>
            <a:r>
              <a:rPr lang="zh-CN" altLang="en-US" b="1" dirty="0">
                <a:solidFill>
                  <a:srgbClr val="FF0000"/>
                </a:solidFill>
              </a:rPr>
              <a:t>出埃及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2AAB95-5E01-5A21-5629-8CF05DC98972}"/>
              </a:ext>
            </a:extLst>
          </p:cNvPr>
          <p:cNvSpPr txBox="1"/>
          <p:nvPr/>
        </p:nvSpPr>
        <p:spPr>
          <a:xfrm>
            <a:off x="3866612" y="5217276"/>
            <a:ext cx="2177740" cy="147732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四百年士师时代后，</a:t>
            </a:r>
            <a:r>
              <a:rPr lang="en-US" altLang="zh-CN" dirty="0"/>
              <a:t>1000BC,</a:t>
            </a:r>
          </a:p>
          <a:p>
            <a:r>
              <a:rPr lang="zh-CN" altLang="en-US" dirty="0"/>
              <a:t>神先膏扫罗为王，再膏犹大支派的大卫，并与他立约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E88EA6-E07F-6DC5-8146-7A2C0D77C6EF}"/>
              </a:ext>
            </a:extLst>
          </p:cNvPr>
          <p:cNvSpPr txBox="1"/>
          <p:nvPr/>
        </p:nvSpPr>
        <p:spPr>
          <a:xfrm>
            <a:off x="2991506" y="4117150"/>
            <a:ext cx="2028794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徘徊旷野四十年后，</a:t>
            </a:r>
            <a:endParaRPr lang="en-US" altLang="zh-CN" dirty="0"/>
          </a:p>
          <a:p>
            <a:r>
              <a:rPr lang="zh-CN" altLang="en-US" dirty="0"/>
              <a:t>神使约书亚带领以色列人</a:t>
            </a:r>
            <a:r>
              <a:rPr lang="zh-CN" altLang="en-US" b="1" dirty="0">
                <a:solidFill>
                  <a:srgbClr val="FF0000"/>
                </a:solidFill>
              </a:rPr>
              <a:t>进入迦南</a:t>
            </a:r>
            <a:r>
              <a:rPr lang="zh-CN" altLang="en-US" dirty="0"/>
              <a:t>地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DB7FA1-6EB5-D735-148B-E384C87EF836}"/>
              </a:ext>
            </a:extLst>
          </p:cNvPr>
          <p:cNvSpPr txBox="1"/>
          <p:nvPr/>
        </p:nvSpPr>
        <p:spPr>
          <a:xfrm>
            <a:off x="6733308" y="4074051"/>
            <a:ext cx="2556467" cy="1200329"/>
          </a:xfrm>
          <a:prstGeom prst="rect">
            <a:avLst/>
          </a:prstGeom>
          <a:solidFill>
            <a:srgbClr val="FFC305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700BC,</a:t>
            </a:r>
          </a:p>
          <a:p>
            <a:r>
              <a:rPr lang="zh-CN" altLang="en-US" dirty="0"/>
              <a:t>北国被亚述灭掉，先知以赛亚对犹大国的王和子民发出警告和预言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0A945E-896D-60D4-C118-F29CED04526C}"/>
              </a:ext>
            </a:extLst>
          </p:cNvPr>
          <p:cNvSpPr txBox="1"/>
          <p:nvPr/>
        </p:nvSpPr>
        <p:spPr>
          <a:xfrm>
            <a:off x="6147650" y="5374313"/>
            <a:ext cx="2556467" cy="14773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</a:rPr>
              <a:t>900BC</a:t>
            </a:r>
            <a:r>
              <a:rPr lang="zh-CN" altLang="en-US" b="1" dirty="0">
                <a:solidFill>
                  <a:schemeClr val="bg1"/>
                </a:solidFill>
              </a:rPr>
              <a:t>，</a:t>
            </a:r>
            <a:endParaRPr lang="en-US" altLang="zh-CN" b="1" dirty="0">
              <a:solidFill>
                <a:schemeClr val="bg1"/>
              </a:solidFill>
            </a:endParaRPr>
          </a:p>
          <a:p>
            <a:r>
              <a:rPr lang="zh-CN" altLang="en-US" b="1" dirty="0">
                <a:solidFill>
                  <a:schemeClr val="bg1"/>
                </a:solidFill>
              </a:rPr>
              <a:t>大卫的儿子所罗门建圣殿。王去世后，以色列国分裂为北国和南国（犹大国）</a:t>
            </a:r>
            <a:endParaRPr lang="en-US" altLang="zh-CN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AF570B-0E1D-35B4-B157-811F1912CD87}"/>
              </a:ext>
            </a:extLst>
          </p:cNvPr>
          <p:cNvSpPr txBox="1"/>
          <p:nvPr/>
        </p:nvSpPr>
        <p:spPr>
          <a:xfrm>
            <a:off x="7883237" y="2768467"/>
            <a:ext cx="2417615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</a:rPr>
              <a:t>500BC</a:t>
            </a:r>
            <a:r>
              <a:rPr lang="zh-CN" altLang="en-US" b="1" dirty="0">
                <a:solidFill>
                  <a:schemeClr val="bg1"/>
                </a:solidFill>
              </a:rPr>
              <a:t>，</a:t>
            </a:r>
            <a:endParaRPr lang="en-US" altLang="zh-CN" b="1" dirty="0">
              <a:solidFill>
                <a:schemeClr val="bg1"/>
              </a:solidFill>
            </a:endParaRPr>
          </a:p>
          <a:p>
            <a:r>
              <a:rPr lang="zh-CN" altLang="en-US" b="1" dirty="0">
                <a:solidFill>
                  <a:schemeClr val="bg1"/>
                </a:solidFill>
              </a:rPr>
              <a:t>犹大国</a:t>
            </a:r>
            <a:r>
              <a:rPr lang="zh-CN" altLang="en-US" b="1" dirty="0">
                <a:solidFill>
                  <a:srgbClr val="FF0000"/>
                </a:solidFill>
              </a:rPr>
              <a:t>被巴比伦掳掠</a:t>
            </a:r>
            <a:r>
              <a:rPr lang="zh-CN" altLang="en-US" dirty="0"/>
              <a:t>，</a:t>
            </a:r>
            <a:r>
              <a:rPr lang="zh-CN" altLang="en-US" b="1" dirty="0">
                <a:solidFill>
                  <a:schemeClr val="bg1"/>
                </a:solidFill>
              </a:rPr>
              <a:t>圣殿被毁。先知耶利米哀哭、劝告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3BA152-D901-7547-EA12-79278C35C18E}"/>
              </a:ext>
            </a:extLst>
          </p:cNvPr>
          <p:cNvSpPr txBox="1"/>
          <p:nvPr/>
        </p:nvSpPr>
        <p:spPr>
          <a:xfrm>
            <a:off x="8517080" y="1626011"/>
            <a:ext cx="2673924" cy="9233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七十年后，</a:t>
            </a:r>
            <a:endParaRPr lang="en-US" altLang="zh-CN" dirty="0"/>
          </a:p>
          <a:p>
            <a:r>
              <a:rPr lang="zh-CN" altLang="en-US" dirty="0"/>
              <a:t>一部分以色列人</a:t>
            </a:r>
            <a:r>
              <a:rPr lang="zh-CN" altLang="en-US" b="1" dirty="0">
                <a:solidFill>
                  <a:srgbClr val="FF0000"/>
                </a:solidFill>
              </a:rPr>
              <a:t>归回迦南</a:t>
            </a:r>
            <a:r>
              <a:rPr lang="zh-CN" altLang="en-US" dirty="0"/>
              <a:t>地，开始重建圣殿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477FF9-6DC7-C7F9-8FCD-81C6AD3DECD3}"/>
              </a:ext>
            </a:extLst>
          </p:cNvPr>
          <p:cNvSpPr txBox="1"/>
          <p:nvPr/>
        </p:nvSpPr>
        <p:spPr>
          <a:xfrm>
            <a:off x="9088582" y="741209"/>
            <a:ext cx="2673924" cy="646331"/>
          </a:xfrm>
          <a:prstGeom prst="rect">
            <a:avLst/>
          </a:prstGeom>
          <a:solidFill>
            <a:srgbClr val="2F0BB5"/>
          </a:solidFill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（四百年无先知。。。）</a:t>
            </a:r>
            <a:endParaRPr lang="en-US" altLang="zh-CN" b="1" dirty="0">
              <a:solidFill>
                <a:schemeClr val="bg1"/>
              </a:solidFill>
            </a:endParaRPr>
          </a:p>
          <a:p>
            <a:r>
              <a:rPr lang="en-US" altLang="zh-CN" b="1" dirty="0">
                <a:solidFill>
                  <a:schemeClr val="bg1"/>
                </a:solidFill>
              </a:rPr>
              <a:t>4BC</a:t>
            </a:r>
            <a:r>
              <a:rPr lang="zh-CN" altLang="en-US" b="1" dirty="0">
                <a:solidFill>
                  <a:schemeClr val="bg1"/>
                </a:solidFill>
              </a:rPr>
              <a:t>，救主耶稣基督降生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DB3620-1CB7-D562-8285-1B9740F0D5EC}"/>
              </a:ext>
            </a:extLst>
          </p:cNvPr>
          <p:cNvSpPr txBox="1"/>
          <p:nvPr/>
        </p:nvSpPr>
        <p:spPr>
          <a:xfrm>
            <a:off x="4433455" y="320761"/>
            <a:ext cx="377539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以赛亚所处的历史时代</a:t>
            </a:r>
            <a:endParaRPr lang="en-US" altLang="zh-CN" sz="2800" dirty="0"/>
          </a:p>
          <a:p>
            <a:endParaRPr lang="en-US" dirty="0"/>
          </a:p>
        </p:txBody>
      </p:sp>
      <p:sp>
        <p:nvSpPr>
          <p:cNvPr id="15" name="Arrow: Bent 14">
            <a:extLst>
              <a:ext uri="{FF2B5EF4-FFF2-40B4-BE49-F238E27FC236}">
                <a16:creationId xmlns:a16="http://schemas.microsoft.com/office/drawing/2014/main" id="{09071A4D-DC87-C0AC-FBC0-EE31C7CD28A8}"/>
              </a:ext>
            </a:extLst>
          </p:cNvPr>
          <p:cNvSpPr/>
          <p:nvPr/>
        </p:nvSpPr>
        <p:spPr>
          <a:xfrm>
            <a:off x="7121238" y="900544"/>
            <a:ext cx="1967344" cy="3068251"/>
          </a:xfrm>
          <a:prstGeom prst="bentArrow">
            <a:avLst>
              <a:gd name="adj1" fmla="val 3888"/>
              <a:gd name="adj2" fmla="val 9075"/>
              <a:gd name="adj3" fmla="val 8696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Arrow: Bent-Up 16">
            <a:extLst>
              <a:ext uri="{FF2B5EF4-FFF2-40B4-BE49-F238E27FC236}">
                <a16:creationId xmlns:a16="http://schemas.microsoft.com/office/drawing/2014/main" id="{746B1954-B9E2-00CA-A3E7-E69DB46E5F96}"/>
              </a:ext>
            </a:extLst>
          </p:cNvPr>
          <p:cNvSpPr/>
          <p:nvPr/>
        </p:nvSpPr>
        <p:spPr>
          <a:xfrm rot="10800000">
            <a:off x="6147651" y="4642793"/>
            <a:ext cx="523313" cy="731520"/>
          </a:xfrm>
          <a:prstGeom prst="bentUpArrow">
            <a:avLst>
              <a:gd name="adj1" fmla="val 12129"/>
              <a:gd name="adj2" fmla="val 17898"/>
              <a:gd name="adj3" fmla="val 212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Bent 17">
            <a:extLst>
              <a:ext uri="{FF2B5EF4-FFF2-40B4-BE49-F238E27FC236}">
                <a16:creationId xmlns:a16="http://schemas.microsoft.com/office/drawing/2014/main" id="{1237EADF-1CD7-442C-32AA-A9646F57472E}"/>
              </a:ext>
            </a:extLst>
          </p:cNvPr>
          <p:cNvSpPr/>
          <p:nvPr/>
        </p:nvSpPr>
        <p:spPr>
          <a:xfrm>
            <a:off x="7322127" y="3168577"/>
            <a:ext cx="561110" cy="800219"/>
          </a:xfrm>
          <a:prstGeom prst="bentArrow">
            <a:avLst>
              <a:gd name="adj1" fmla="val 1142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row: Bent-Up 18">
            <a:extLst>
              <a:ext uri="{FF2B5EF4-FFF2-40B4-BE49-F238E27FC236}">
                <a16:creationId xmlns:a16="http://schemas.microsoft.com/office/drawing/2014/main" id="{9FE038AC-318D-850F-6FC4-F8DC6C9A683E}"/>
              </a:ext>
            </a:extLst>
          </p:cNvPr>
          <p:cNvSpPr/>
          <p:nvPr/>
        </p:nvSpPr>
        <p:spPr>
          <a:xfrm rot="16200000">
            <a:off x="5249372" y="2246463"/>
            <a:ext cx="800219" cy="2644446"/>
          </a:xfrm>
          <a:prstGeom prst="bentUpArrow">
            <a:avLst>
              <a:gd name="adj1" fmla="val 8206"/>
              <a:gd name="adj2" fmla="val 12462"/>
              <a:gd name="adj3" fmla="val 135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4570129-C164-B30B-8EE7-F892E902905A}"/>
              </a:ext>
            </a:extLst>
          </p:cNvPr>
          <p:cNvSpPr txBox="1"/>
          <p:nvPr/>
        </p:nvSpPr>
        <p:spPr>
          <a:xfrm>
            <a:off x="4852991" y="2904769"/>
            <a:ext cx="145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相距约</a:t>
            </a:r>
            <a:r>
              <a:rPr lang="en-US" altLang="zh-CN" dirty="0"/>
              <a:t>700</a:t>
            </a:r>
            <a:r>
              <a:rPr lang="zh-CN" altLang="en-US" dirty="0"/>
              <a:t>年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744B1E-18A3-16CD-77CC-965564153424}"/>
              </a:ext>
            </a:extLst>
          </p:cNvPr>
          <p:cNvSpPr txBox="1"/>
          <p:nvPr/>
        </p:nvSpPr>
        <p:spPr>
          <a:xfrm rot="16200000">
            <a:off x="6255534" y="1960112"/>
            <a:ext cx="145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相距约</a:t>
            </a:r>
            <a:r>
              <a:rPr lang="en-US" altLang="zh-CN" dirty="0"/>
              <a:t>700</a:t>
            </a:r>
            <a:r>
              <a:rPr lang="zh-CN" altLang="en-US" dirty="0"/>
              <a:t>年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37D4FE6-BB4A-0FD4-7F33-813535F006F5}"/>
              </a:ext>
            </a:extLst>
          </p:cNvPr>
          <p:cNvSpPr txBox="1"/>
          <p:nvPr/>
        </p:nvSpPr>
        <p:spPr>
          <a:xfrm>
            <a:off x="5623470" y="4366438"/>
            <a:ext cx="11769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相距约</a:t>
            </a:r>
            <a:r>
              <a:rPr lang="en-US" altLang="zh-CN" sz="1400" dirty="0"/>
              <a:t>200</a:t>
            </a:r>
            <a:r>
              <a:rPr lang="zh-CN" altLang="en-US" sz="1400" dirty="0"/>
              <a:t>年</a:t>
            </a:r>
            <a:endParaRPr lang="en-US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FA9E5E-9492-E99F-BBCB-F5CBE8521D82}"/>
              </a:ext>
            </a:extLst>
          </p:cNvPr>
          <p:cNvSpPr txBox="1"/>
          <p:nvPr/>
        </p:nvSpPr>
        <p:spPr>
          <a:xfrm rot="16200000">
            <a:off x="7062009" y="3593197"/>
            <a:ext cx="9653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/>
              <a:t>相距</a:t>
            </a:r>
            <a:r>
              <a:rPr lang="en-US" altLang="zh-CN" sz="1100" dirty="0"/>
              <a:t>100</a:t>
            </a:r>
            <a:r>
              <a:rPr lang="zh-CN" altLang="en-US" sz="1100" dirty="0"/>
              <a:t>多年</a:t>
            </a:r>
            <a:endParaRPr lang="en-US" sz="11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3E3A32-7543-4FC0-840B-9F5F189B513D}"/>
              </a:ext>
            </a:extLst>
          </p:cNvPr>
          <p:cNvSpPr txBox="1"/>
          <p:nvPr/>
        </p:nvSpPr>
        <p:spPr>
          <a:xfrm>
            <a:off x="3047320" y="3244334"/>
            <a:ext cx="6094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12700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40C7B-18ED-2C99-219B-DCBD26F7D295}"/>
              </a:ext>
            </a:extLst>
          </p:cNvPr>
          <p:cNvSpPr txBox="1"/>
          <p:nvPr/>
        </p:nvSpPr>
        <p:spPr>
          <a:xfrm>
            <a:off x="294410" y="1035178"/>
            <a:ext cx="11312236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1D2228"/>
                </a:solidFill>
                <a:latin typeface="Helvetica Neue"/>
              </a:rPr>
              <a:t>所罗门作王时的鼎盛时期</a:t>
            </a:r>
            <a:r>
              <a:rPr lang="en-US" altLang="zh-CN" sz="2800" b="1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rgbClr val="1D2228"/>
                </a:solidFill>
                <a:latin typeface="Helvetica Neue"/>
              </a:rPr>
              <a:t>国家衰亡、圣殿被毁</a:t>
            </a:r>
            <a:endParaRPr lang="en-US" altLang="zh-CN" sz="2800" b="1" dirty="0">
              <a:solidFill>
                <a:srgbClr val="1D2228"/>
              </a:solidFill>
              <a:latin typeface="Helvetica Neue"/>
            </a:endParaRPr>
          </a:p>
          <a:p>
            <a:r>
              <a:rPr lang="en-US" altLang="zh-CN" sz="2800" dirty="0">
                <a:solidFill>
                  <a:srgbClr val="1D2228"/>
                </a:solidFill>
                <a:latin typeface="Helvetica Neue"/>
              </a:rPr>
              <a:t>	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</a:rPr>
              <a:t>仅仅</a:t>
            </a:r>
            <a:r>
              <a:rPr lang="en-US" altLang="zh-CN" sz="2800" dirty="0">
                <a:solidFill>
                  <a:srgbClr val="1D2228"/>
                </a:solidFill>
                <a:latin typeface="Helvetica Neue"/>
              </a:rPr>
              <a:t>400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</a:rPr>
              <a:t>年，国家从鼎盛走向毁灭，这是怎么发生的？以赛亚书可以帮助我们了解和思考这个问题，并且对我们所处的时代和社会有一个客观的认识，让我们的心得着盼望、充满赞美，也满有力量地为主争战。</a:t>
            </a:r>
            <a:endParaRPr lang="en-US" altLang="zh-CN" sz="2800" dirty="0">
              <a:solidFill>
                <a:srgbClr val="1D2228"/>
              </a:solidFill>
              <a:latin typeface="Helvetica Neue"/>
            </a:endParaRPr>
          </a:p>
          <a:p>
            <a:endParaRPr lang="en-US" altLang="zh-CN" sz="2800" dirty="0">
              <a:solidFill>
                <a:srgbClr val="1D2228"/>
              </a:solidFill>
              <a:latin typeface="Helvetica Neue"/>
            </a:endParaRPr>
          </a:p>
          <a:p>
            <a:r>
              <a:rPr lang="zh-CN" altLang="en-US" sz="2800" b="1" dirty="0">
                <a:solidFill>
                  <a:srgbClr val="1D2228"/>
                </a:solidFill>
                <a:latin typeface="Helvetica Neue"/>
              </a:rPr>
              <a:t>摩西带领的出埃及 </a:t>
            </a:r>
            <a:r>
              <a:rPr lang="en-US" altLang="zh-CN" sz="2800" b="1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 </a:t>
            </a:r>
            <a:r>
              <a:rPr lang="zh-CN" altLang="en-US" sz="2800" b="1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基督耶稣亲自带领的“出埃及”</a:t>
            </a:r>
            <a:endParaRPr lang="en-US" altLang="zh-CN" sz="2800" b="1" dirty="0">
              <a:solidFill>
                <a:srgbClr val="1D2228"/>
              </a:solidFill>
              <a:latin typeface="Helvetica Neue"/>
              <a:sym typeface="Wingdings" panose="05000000000000000000" pitchFamily="2" charset="2"/>
            </a:endParaRPr>
          </a:p>
          <a:p>
            <a:r>
              <a:rPr lang="zh-CN" altLang="en-US" sz="28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                  带领以色列人</a:t>
            </a:r>
            <a:r>
              <a:rPr lang="en-US" altLang="zh-CN" sz="28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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带领以色列人和外邦人</a:t>
            </a:r>
            <a:endParaRPr lang="en-US" altLang="zh-CN" sz="2800" dirty="0">
              <a:solidFill>
                <a:srgbClr val="1D2228"/>
              </a:solidFill>
              <a:latin typeface="Helvetica Neue"/>
              <a:sym typeface="Wingdings" panose="05000000000000000000" pitchFamily="2" charset="2"/>
            </a:endParaRPr>
          </a:p>
          <a:p>
            <a:r>
              <a:rPr lang="en-US" altLang="zh-CN" sz="28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	 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脱离法老王的辖制 </a:t>
            </a:r>
            <a:r>
              <a:rPr lang="en-US" altLang="zh-CN" sz="28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 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脱离罪的辖制</a:t>
            </a:r>
            <a:endParaRPr lang="en-US" altLang="zh-CN" sz="2800" dirty="0">
              <a:solidFill>
                <a:srgbClr val="1D2228"/>
              </a:solidFill>
              <a:latin typeface="Helvetica Neue"/>
              <a:sym typeface="Wingdings" panose="05000000000000000000" pitchFamily="2" charset="2"/>
            </a:endParaRPr>
          </a:p>
          <a:p>
            <a:r>
              <a:rPr lang="en-US" altLang="zh-CN" sz="28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	             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进入迦南地</a:t>
            </a:r>
            <a:r>
              <a:rPr lang="en-US" altLang="zh-CN" sz="28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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进入神的国</a:t>
            </a:r>
            <a:endParaRPr lang="en-US" altLang="zh-CN" sz="2800" dirty="0">
              <a:solidFill>
                <a:srgbClr val="1D2228"/>
              </a:solidFill>
              <a:latin typeface="Helvetica Neue"/>
              <a:sym typeface="Wingdings" panose="05000000000000000000" pitchFamily="2" charset="2"/>
            </a:endParaRPr>
          </a:p>
          <a:p>
            <a:r>
              <a:rPr lang="en-US" altLang="zh-CN" sz="28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	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以赛亚时代在两次“出埃及”之间，在以赛亚书里面我们可以发现很多从旧约到新约过渡的现象。比如，以赛亚书里面我们看到神对以色列众邻邦的美好旨意，比如，预言基督治理下的新天新地。</a:t>
            </a:r>
            <a:endParaRPr lang="en-US" altLang="zh-CN" sz="2800" dirty="0">
              <a:solidFill>
                <a:srgbClr val="1D2228"/>
              </a:solidFill>
              <a:latin typeface="Helvetica Neue"/>
              <a:sym typeface="Wingdings" panose="05000000000000000000" pitchFamily="2" charset="2"/>
            </a:endParaRPr>
          </a:p>
          <a:p>
            <a:endParaRPr lang="en-US" altLang="zh-CN" sz="2800" dirty="0">
              <a:solidFill>
                <a:srgbClr val="1D2228"/>
              </a:solidFill>
              <a:latin typeface="Helvetica Neue"/>
            </a:endParaRPr>
          </a:p>
          <a:p>
            <a:endParaRPr lang="en-US" altLang="zh-CN" sz="2800" dirty="0">
              <a:solidFill>
                <a:srgbClr val="1D2228"/>
              </a:solidFill>
              <a:latin typeface="Helvetica Neue"/>
            </a:endParaRPr>
          </a:p>
          <a:p>
            <a:endParaRPr lang="en-US" altLang="zh-CN" sz="2800" dirty="0">
              <a:solidFill>
                <a:srgbClr val="1D2228"/>
              </a:solidFill>
              <a:latin typeface="Helvetica Neue"/>
            </a:endParaRPr>
          </a:p>
          <a:p>
            <a:endParaRPr lang="en-US" altLang="zh-CN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E5D642-327B-7240-49C6-D4B6E8672A88}"/>
              </a:ext>
            </a:extLst>
          </p:cNvPr>
          <p:cNvSpPr txBox="1"/>
          <p:nvPr/>
        </p:nvSpPr>
        <p:spPr>
          <a:xfrm>
            <a:off x="3568040" y="398987"/>
            <a:ext cx="528381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以赛亚时代</a:t>
            </a:r>
            <a:r>
              <a:rPr lang="en-US" altLang="zh-CN" sz="2800" dirty="0"/>
              <a:t>-</a:t>
            </a:r>
            <a:r>
              <a:rPr lang="zh-CN" altLang="en-US" sz="2800" dirty="0"/>
              <a:t>承上启下的关键时期</a:t>
            </a:r>
            <a:endParaRPr lang="en-US" altLang="zh-CN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92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40C7B-18ED-2C99-219B-DCBD26F7D295}"/>
              </a:ext>
            </a:extLst>
          </p:cNvPr>
          <p:cNvSpPr txBox="1"/>
          <p:nvPr/>
        </p:nvSpPr>
        <p:spPr>
          <a:xfrm>
            <a:off x="349828" y="1305341"/>
            <a:ext cx="1131223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国内：</a:t>
            </a:r>
            <a:endParaRPr lang="en-US" altLang="zh-CN" sz="2800" dirty="0"/>
          </a:p>
          <a:p>
            <a:r>
              <a:rPr lang="en-US" altLang="zh-CN" sz="2800" b="0" i="0" dirty="0">
                <a:solidFill>
                  <a:srgbClr val="1D2228"/>
                </a:solidFill>
                <a:effectLst/>
                <a:latin typeface="Helvetica Neue"/>
              </a:rPr>
              <a:t>   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</a:rPr>
              <a:t>上层</a:t>
            </a:r>
            <a:r>
              <a:rPr lang="zh-CN" altLang="en-US" sz="2800" b="0" i="0" dirty="0">
                <a:solidFill>
                  <a:srgbClr val="1D2228"/>
                </a:solidFill>
                <a:effectLst/>
                <a:latin typeface="Helvetica Neue"/>
              </a:rPr>
              <a:t>腐败、欺压；</a:t>
            </a:r>
            <a:endParaRPr lang="en-US" altLang="zh-CN" sz="2800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r>
              <a:rPr lang="en-US" altLang="zh-CN" sz="2800" dirty="0">
                <a:solidFill>
                  <a:srgbClr val="1D2228"/>
                </a:solidFill>
                <a:latin typeface="Helvetica Neue"/>
              </a:rPr>
              <a:t>   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</a:rPr>
              <a:t>神的子民</a:t>
            </a:r>
            <a:r>
              <a:rPr lang="zh-CN" altLang="en-US" sz="2800" b="0" i="0" dirty="0">
                <a:solidFill>
                  <a:srgbClr val="1D2228"/>
                </a:solidFill>
                <a:effectLst/>
                <a:latin typeface="Helvetica Neue"/>
              </a:rPr>
              <a:t>麻木、拜偶像；</a:t>
            </a:r>
            <a:endParaRPr lang="en-US" altLang="zh-CN" sz="2800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r>
              <a:rPr lang="en-US" altLang="zh-CN" sz="2800" dirty="0">
                <a:solidFill>
                  <a:srgbClr val="1D2228"/>
                </a:solidFill>
                <a:latin typeface="Helvetica Neue"/>
              </a:rPr>
              <a:t>   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</a:rPr>
              <a:t>社会秩序混乱、罪恶充斥；</a:t>
            </a:r>
            <a:endParaRPr lang="en-US" altLang="zh-CN" sz="2800" dirty="0">
              <a:solidFill>
                <a:srgbClr val="1D2228"/>
              </a:solidFill>
              <a:latin typeface="Helvetica Neue"/>
            </a:endParaRPr>
          </a:p>
          <a:p>
            <a:r>
              <a:rPr lang="zh-CN" altLang="en-US" sz="2800" dirty="0">
                <a:solidFill>
                  <a:srgbClr val="1D2228"/>
                </a:solidFill>
                <a:latin typeface="Helvetica Neue"/>
              </a:rPr>
              <a:t>   </a:t>
            </a:r>
            <a:endParaRPr lang="en-US" altLang="zh-CN" sz="2800" dirty="0">
              <a:solidFill>
                <a:srgbClr val="1D2228"/>
              </a:solidFill>
              <a:latin typeface="Helvetica Neue"/>
            </a:endParaRPr>
          </a:p>
          <a:p>
            <a:r>
              <a:rPr lang="zh-CN" altLang="en-US" sz="2800" dirty="0"/>
              <a:t>国际：</a:t>
            </a:r>
            <a:endParaRPr lang="en-US" altLang="zh-CN" sz="2800" dirty="0"/>
          </a:p>
          <a:p>
            <a:r>
              <a:rPr lang="en-US" altLang="zh-CN" sz="2800" dirty="0">
                <a:solidFill>
                  <a:srgbClr val="1D2228"/>
                </a:solidFill>
                <a:latin typeface="Helvetica Neue"/>
              </a:rPr>
              <a:t>   (900BC 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</a:rPr>
              <a:t>亚述国开始强大</a:t>
            </a:r>
            <a:r>
              <a:rPr lang="en-US" altLang="zh-CN" sz="2800" dirty="0">
                <a:solidFill>
                  <a:srgbClr val="1D2228"/>
                </a:solidFill>
                <a:latin typeface="Helvetica Neue"/>
              </a:rPr>
              <a:t>)</a:t>
            </a:r>
          </a:p>
          <a:p>
            <a:r>
              <a:rPr lang="en-US" altLang="zh-CN" sz="2800" dirty="0">
                <a:solidFill>
                  <a:srgbClr val="1D2228"/>
                </a:solidFill>
                <a:latin typeface="Helvetica Neue"/>
              </a:rPr>
              <a:t>   730BC  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</a:rPr>
              <a:t>北边有以色列国与亚兰的联盟；南边有埃及、古实；</a:t>
            </a:r>
            <a:endParaRPr lang="en-US" altLang="zh-CN" sz="2800" dirty="0">
              <a:solidFill>
                <a:srgbClr val="1D2228"/>
              </a:solidFill>
              <a:latin typeface="Helvetica Neue"/>
            </a:endParaRPr>
          </a:p>
          <a:p>
            <a:r>
              <a:rPr lang="en-US" altLang="zh-CN" sz="2800" dirty="0">
                <a:solidFill>
                  <a:srgbClr val="1D2228"/>
                </a:solidFill>
                <a:latin typeface="Helvetica Neue"/>
              </a:rPr>
              <a:t>	       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</a:rPr>
              <a:t>沿海有非利士、腓尼基；东边有以东、摩押；</a:t>
            </a:r>
            <a:endParaRPr lang="en-US" altLang="zh-CN" sz="2800" dirty="0">
              <a:solidFill>
                <a:srgbClr val="1D2228"/>
              </a:solidFill>
              <a:latin typeface="Helvetica Neue"/>
            </a:endParaRPr>
          </a:p>
          <a:p>
            <a:r>
              <a:rPr lang="en-US" altLang="zh-CN" sz="2800" dirty="0">
                <a:solidFill>
                  <a:srgbClr val="1D2228"/>
                </a:solidFill>
                <a:latin typeface="Helvetica Neue"/>
              </a:rPr>
              <a:t>                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</a:rPr>
              <a:t>更远的地方还有巴比伦</a:t>
            </a:r>
            <a:endParaRPr lang="en-US" altLang="zh-CN" sz="2800" dirty="0">
              <a:solidFill>
                <a:srgbClr val="1D2228"/>
              </a:solidFill>
              <a:latin typeface="Helvetica Neue"/>
            </a:endParaRPr>
          </a:p>
          <a:p>
            <a:r>
              <a:rPr lang="en-US" altLang="zh-CN" sz="2800" dirty="0">
                <a:solidFill>
                  <a:srgbClr val="1D2228"/>
                </a:solidFill>
                <a:latin typeface="Helvetica Neue"/>
              </a:rPr>
              <a:t>   722BC  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</a:rPr>
              <a:t>北国以色列被亚述攻陷</a:t>
            </a:r>
            <a:endParaRPr lang="en-US" altLang="zh-CN" sz="2800" dirty="0">
              <a:solidFill>
                <a:srgbClr val="1D2228"/>
              </a:solidFill>
              <a:latin typeface="Helvetica Neue"/>
            </a:endParaRPr>
          </a:p>
          <a:p>
            <a:r>
              <a:rPr lang="en-US" altLang="zh-CN" sz="2800" dirty="0">
                <a:solidFill>
                  <a:srgbClr val="1D2228"/>
                </a:solidFill>
                <a:latin typeface="Helvetica Neue"/>
              </a:rPr>
              <a:t>   701BC  </a:t>
            </a:r>
            <a:r>
              <a:rPr lang="zh-CN" altLang="en-US" sz="2800" dirty="0">
                <a:solidFill>
                  <a:srgbClr val="1D2228"/>
                </a:solidFill>
                <a:latin typeface="Helvetica Neue"/>
              </a:rPr>
              <a:t>亚述王欲攻打耶路撒冷，因神介入而未得逞</a:t>
            </a:r>
            <a:endParaRPr lang="en-US" altLang="zh-CN" sz="2800" dirty="0"/>
          </a:p>
          <a:p>
            <a:endParaRPr lang="en-US" altLang="zh-CN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E5D642-327B-7240-49C6-D4B6E8672A88}"/>
              </a:ext>
            </a:extLst>
          </p:cNvPr>
          <p:cNvSpPr txBox="1"/>
          <p:nvPr/>
        </p:nvSpPr>
        <p:spPr>
          <a:xfrm>
            <a:off x="3568040" y="398987"/>
            <a:ext cx="413446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以赛亚时代犹大国的危机</a:t>
            </a:r>
            <a:endParaRPr lang="en-US" altLang="zh-CN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749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B55592-C94F-F158-C1F0-4895F0BBF616}"/>
              </a:ext>
            </a:extLst>
          </p:cNvPr>
          <p:cNvSpPr txBox="1"/>
          <p:nvPr/>
        </p:nvSpPr>
        <p:spPr>
          <a:xfrm>
            <a:off x="180108" y="537500"/>
            <a:ext cx="2265219" cy="92333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1900BC</a:t>
            </a:r>
            <a:r>
              <a:rPr lang="zh-CN" altLang="en-US" dirty="0"/>
              <a:t>，神呼召亚伯拉罕，</a:t>
            </a:r>
            <a:r>
              <a:rPr lang="zh-CN" altLang="en-US" b="1" dirty="0">
                <a:solidFill>
                  <a:srgbClr val="FF0000"/>
                </a:solidFill>
              </a:rPr>
              <a:t>应许迦南</a:t>
            </a:r>
            <a:r>
              <a:rPr lang="zh-CN" altLang="en-US" dirty="0"/>
              <a:t>地给亚伯拉罕的子孙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C9060C-6955-9591-F76B-048D3076E11C}"/>
              </a:ext>
            </a:extLst>
          </p:cNvPr>
          <p:cNvSpPr txBox="1"/>
          <p:nvPr/>
        </p:nvSpPr>
        <p:spPr>
          <a:xfrm>
            <a:off x="692726" y="1538542"/>
            <a:ext cx="2486893" cy="92333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1800BC</a:t>
            </a:r>
            <a:r>
              <a:rPr lang="zh-CN" altLang="en-US" dirty="0"/>
              <a:t>，亚伯拉罕的孙子以色列携家眷</a:t>
            </a:r>
            <a:r>
              <a:rPr lang="en-US" altLang="zh-CN" dirty="0"/>
              <a:t>70</a:t>
            </a:r>
            <a:r>
              <a:rPr lang="zh-CN" altLang="en-US" dirty="0"/>
              <a:t>人</a:t>
            </a:r>
            <a:r>
              <a:rPr lang="zh-CN" altLang="en-US" b="1" dirty="0">
                <a:solidFill>
                  <a:srgbClr val="FF0000"/>
                </a:solidFill>
              </a:rPr>
              <a:t>进入埃及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7D2899-F252-4EF6-B945-514BCB358790}"/>
              </a:ext>
            </a:extLst>
          </p:cNvPr>
          <p:cNvSpPr txBox="1"/>
          <p:nvPr/>
        </p:nvSpPr>
        <p:spPr>
          <a:xfrm>
            <a:off x="1440874" y="2518183"/>
            <a:ext cx="2258290" cy="92333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四百年后，</a:t>
            </a:r>
            <a:r>
              <a:rPr lang="en-US" altLang="zh-CN" dirty="0"/>
              <a:t>1400BC</a:t>
            </a:r>
          </a:p>
          <a:p>
            <a:r>
              <a:rPr lang="zh-CN" altLang="en-US" dirty="0"/>
              <a:t>神呼召摩西带领以色列人两百万</a:t>
            </a:r>
            <a:r>
              <a:rPr lang="zh-CN" altLang="en-US" b="1" dirty="0">
                <a:solidFill>
                  <a:srgbClr val="FF0000"/>
                </a:solidFill>
              </a:rPr>
              <a:t>出埃及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2AAB95-5E01-5A21-5629-8CF05DC98972}"/>
              </a:ext>
            </a:extLst>
          </p:cNvPr>
          <p:cNvSpPr txBox="1"/>
          <p:nvPr/>
        </p:nvSpPr>
        <p:spPr>
          <a:xfrm>
            <a:off x="3660617" y="4500972"/>
            <a:ext cx="1798075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四百年士师时代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E88EA6-E07F-6DC5-8146-7A2C0D77C6EF}"/>
              </a:ext>
            </a:extLst>
          </p:cNvPr>
          <p:cNvSpPr txBox="1"/>
          <p:nvPr/>
        </p:nvSpPr>
        <p:spPr>
          <a:xfrm>
            <a:off x="2684767" y="3497824"/>
            <a:ext cx="2028794" cy="92333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徘徊旷野四十年后，</a:t>
            </a:r>
            <a:endParaRPr lang="en-US" altLang="zh-CN" dirty="0"/>
          </a:p>
          <a:p>
            <a:r>
              <a:rPr lang="zh-CN" altLang="en-US" dirty="0"/>
              <a:t>神使约书亚带领以色列人</a:t>
            </a:r>
            <a:r>
              <a:rPr lang="zh-CN" altLang="en-US" b="1" dirty="0">
                <a:solidFill>
                  <a:srgbClr val="FF0000"/>
                </a:solidFill>
              </a:rPr>
              <a:t>进入迦南</a:t>
            </a:r>
            <a:r>
              <a:rPr lang="zh-CN" altLang="en-US" dirty="0"/>
              <a:t>地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DB7FA1-6EB5-D735-148B-E384C87EF836}"/>
              </a:ext>
            </a:extLst>
          </p:cNvPr>
          <p:cNvSpPr txBox="1"/>
          <p:nvPr/>
        </p:nvSpPr>
        <p:spPr>
          <a:xfrm>
            <a:off x="7675418" y="3633580"/>
            <a:ext cx="2226522" cy="92333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700BC,</a:t>
            </a:r>
            <a:r>
              <a:rPr lang="zh-CN" altLang="en-US" dirty="0"/>
              <a:t>北国被亚述灭掉，先知以赛亚警告犹大国的王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0A945E-896D-60D4-C118-F29CED04526C}"/>
              </a:ext>
            </a:extLst>
          </p:cNvPr>
          <p:cNvSpPr txBox="1"/>
          <p:nvPr/>
        </p:nvSpPr>
        <p:spPr>
          <a:xfrm>
            <a:off x="6585709" y="4702947"/>
            <a:ext cx="2513703" cy="120032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900BC</a:t>
            </a:r>
            <a:r>
              <a:rPr lang="zh-CN" altLang="en-US" dirty="0"/>
              <a:t>，大卫的儿子所罗门王去世后，以色列国分裂为北国和南国（犹大国）</a:t>
            </a:r>
            <a:endParaRPr lang="en-US" altLang="zh-C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AF570B-0E1D-35B4-B157-811F1912CD87}"/>
              </a:ext>
            </a:extLst>
          </p:cNvPr>
          <p:cNvSpPr txBox="1"/>
          <p:nvPr/>
        </p:nvSpPr>
        <p:spPr>
          <a:xfrm>
            <a:off x="7980665" y="2352359"/>
            <a:ext cx="2417615" cy="120032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500BC</a:t>
            </a:r>
            <a:r>
              <a:rPr lang="zh-CN" altLang="en-US" dirty="0"/>
              <a:t>，犹大国</a:t>
            </a:r>
            <a:r>
              <a:rPr lang="zh-CN" altLang="en-US" b="1" dirty="0">
                <a:solidFill>
                  <a:srgbClr val="FF0000"/>
                </a:solidFill>
              </a:rPr>
              <a:t>被巴比伦掳掠</a:t>
            </a:r>
            <a:r>
              <a:rPr lang="zh-CN" altLang="en-US" dirty="0"/>
              <a:t>，圣殿被毁。先知耶利米哀哭、劝告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3BA152-D901-7547-EA12-79278C35C18E}"/>
              </a:ext>
            </a:extLst>
          </p:cNvPr>
          <p:cNvSpPr txBox="1"/>
          <p:nvPr/>
        </p:nvSpPr>
        <p:spPr>
          <a:xfrm>
            <a:off x="9227124" y="1348137"/>
            <a:ext cx="2673924" cy="92333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七十年后，</a:t>
            </a:r>
            <a:endParaRPr lang="en-US" altLang="zh-CN" dirty="0"/>
          </a:p>
          <a:p>
            <a:r>
              <a:rPr lang="zh-CN" altLang="en-US" dirty="0"/>
              <a:t>一部分以色列人</a:t>
            </a:r>
            <a:r>
              <a:rPr lang="zh-CN" altLang="en-US" b="1" dirty="0">
                <a:solidFill>
                  <a:srgbClr val="FF0000"/>
                </a:solidFill>
              </a:rPr>
              <a:t>归回迦南</a:t>
            </a:r>
            <a:r>
              <a:rPr lang="zh-CN" altLang="en-US" dirty="0"/>
              <a:t>地，开始重建圣殿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477FF9-6DC7-C7F9-8FCD-81C6AD3DECD3}"/>
              </a:ext>
            </a:extLst>
          </p:cNvPr>
          <p:cNvSpPr txBox="1"/>
          <p:nvPr/>
        </p:nvSpPr>
        <p:spPr>
          <a:xfrm>
            <a:off x="10199812" y="54801"/>
            <a:ext cx="1932933" cy="120032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（四百年无先知。。。）</a:t>
            </a:r>
            <a:endParaRPr lang="en-US" altLang="zh-CN" dirty="0"/>
          </a:p>
          <a:p>
            <a:r>
              <a:rPr lang="en-US" altLang="zh-CN" dirty="0"/>
              <a:t>4BC</a:t>
            </a:r>
            <a:r>
              <a:rPr lang="zh-CN" altLang="en-US" dirty="0"/>
              <a:t>，救主耶稣基督降生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DB3620-1CB7-D562-8285-1B9740F0D5EC}"/>
              </a:ext>
            </a:extLst>
          </p:cNvPr>
          <p:cNvSpPr txBox="1"/>
          <p:nvPr/>
        </p:nvSpPr>
        <p:spPr>
          <a:xfrm>
            <a:off x="3045596" y="137390"/>
            <a:ext cx="628890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圣经旧约书卷与以色列历史时代的关系</a:t>
            </a:r>
            <a:endParaRPr lang="en-US" altLang="zh-CN" sz="2800" dirty="0"/>
          </a:p>
          <a:p>
            <a:endParaRPr lang="en-US" dirty="0"/>
          </a:p>
        </p:txBody>
      </p:sp>
      <p:sp>
        <p:nvSpPr>
          <p:cNvPr id="24" name="Left Brace 23">
            <a:extLst>
              <a:ext uri="{FF2B5EF4-FFF2-40B4-BE49-F238E27FC236}">
                <a16:creationId xmlns:a16="http://schemas.microsoft.com/office/drawing/2014/main" id="{037C0917-5DA2-96DE-EEE6-7D084A34467D}"/>
              </a:ext>
            </a:extLst>
          </p:cNvPr>
          <p:cNvSpPr/>
          <p:nvPr/>
        </p:nvSpPr>
        <p:spPr>
          <a:xfrm rot="16200000">
            <a:off x="1135060" y="2634814"/>
            <a:ext cx="171746" cy="2081650"/>
          </a:xfrm>
          <a:prstGeom prst="leftBrace">
            <a:avLst>
              <a:gd name="adj1" fmla="val 8333"/>
              <a:gd name="adj2" fmla="val 51331"/>
            </a:avLst>
          </a:prstGeom>
          <a:ln w="22225" cap="flat" cmpd="sng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7082F3B-A098-2CB2-D1B0-68810AC4E33B}"/>
              </a:ext>
            </a:extLst>
          </p:cNvPr>
          <p:cNvSpPr txBox="1"/>
          <p:nvPr/>
        </p:nvSpPr>
        <p:spPr>
          <a:xfrm>
            <a:off x="4713561" y="4956493"/>
            <a:ext cx="1798075" cy="120032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1000BC,</a:t>
            </a:r>
            <a:r>
              <a:rPr lang="zh-CN" altLang="en-US" dirty="0"/>
              <a:t>神先膏扫罗为王，再膏犹大支派的大卫，并与他立约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DAAFA3-3392-BC42-F0AC-2BE012D06080}"/>
              </a:ext>
            </a:extLst>
          </p:cNvPr>
          <p:cNvSpPr txBox="1"/>
          <p:nvPr/>
        </p:nvSpPr>
        <p:spPr>
          <a:xfrm>
            <a:off x="643303" y="3808475"/>
            <a:ext cx="1723549" cy="1661993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latin typeface="FangSong" panose="02010609060101010101" pitchFamily="49" charset="-122"/>
                <a:ea typeface="FangSong" panose="02010609060101010101" pitchFamily="49" charset="-122"/>
              </a:rPr>
              <a:t>摩西五经（律法书）</a:t>
            </a:r>
            <a:r>
              <a:rPr lang="zh-CN" altLang="en-US" sz="1200" dirty="0">
                <a:latin typeface="FangSong" panose="02010609060101010101" pitchFamily="49" charset="-122"/>
                <a:ea typeface="FangSong" panose="02010609060101010101" pitchFamily="49" charset="-122"/>
              </a:rPr>
              <a:t>：</a:t>
            </a:r>
            <a:endParaRPr lang="en-US" altLang="zh-CN" sz="12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CN" altLang="en-US" dirty="0">
                <a:latin typeface="FangSong" panose="02010609060101010101" pitchFamily="49" charset="-122"/>
                <a:ea typeface="FangSong" panose="02010609060101010101" pitchFamily="49" charset="-122"/>
              </a:rPr>
              <a:t>创世记</a:t>
            </a:r>
            <a:endParaRPr lang="en-US" altLang="zh-CN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CN" altLang="en-US" dirty="0">
                <a:latin typeface="FangSong" panose="02010609060101010101" pitchFamily="49" charset="-122"/>
                <a:ea typeface="FangSong" panose="02010609060101010101" pitchFamily="49" charset="-122"/>
              </a:rPr>
              <a:t>出埃及记</a:t>
            </a:r>
            <a:endParaRPr lang="en-US" altLang="zh-CN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CN" altLang="en-US" dirty="0">
                <a:latin typeface="FangSong" panose="02010609060101010101" pitchFamily="49" charset="-122"/>
                <a:ea typeface="FangSong" panose="02010609060101010101" pitchFamily="49" charset="-122"/>
              </a:rPr>
              <a:t>利未记</a:t>
            </a:r>
            <a:endParaRPr lang="en-US" altLang="zh-CN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CN" altLang="en-US" dirty="0">
                <a:latin typeface="FangSong" panose="02010609060101010101" pitchFamily="49" charset="-122"/>
                <a:ea typeface="FangSong" panose="02010609060101010101" pitchFamily="49" charset="-122"/>
              </a:rPr>
              <a:t>民数记</a:t>
            </a:r>
            <a:endParaRPr lang="en-US" altLang="zh-CN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CN" altLang="en-US" dirty="0">
                <a:latin typeface="FangSong" panose="02010609060101010101" pitchFamily="49" charset="-122"/>
                <a:ea typeface="FangSong" panose="02010609060101010101" pitchFamily="49" charset="-122"/>
              </a:rPr>
              <a:t>申命记</a:t>
            </a:r>
            <a:endParaRPr lang="en-US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28" name="Left Brace 27">
            <a:extLst>
              <a:ext uri="{FF2B5EF4-FFF2-40B4-BE49-F238E27FC236}">
                <a16:creationId xmlns:a16="http://schemas.microsoft.com/office/drawing/2014/main" id="{9FA035B5-A907-02A2-01DC-D7B5413D2B32}"/>
              </a:ext>
            </a:extLst>
          </p:cNvPr>
          <p:cNvSpPr/>
          <p:nvPr/>
        </p:nvSpPr>
        <p:spPr>
          <a:xfrm rot="16200000">
            <a:off x="3000294" y="4205643"/>
            <a:ext cx="200690" cy="878387"/>
          </a:xfrm>
          <a:prstGeom prst="leftBrace">
            <a:avLst>
              <a:gd name="adj1" fmla="val 8333"/>
              <a:gd name="adj2" fmla="val 51331"/>
            </a:avLst>
          </a:prstGeom>
          <a:ln w="22225" cap="flat" cmpd="sng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BCED9A39-B527-415B-AC5A-C2AE4D648E79}"/>
              </a:ext>
            </a:extLst>
          </p:cNvPr>
          <p:cNvSpPr/>
          <p:nvPr/>
        </p:nvSpPr>
        <p:spPr>
          <a:xfrm rot="16200000">
            <a:off x="3990895" y="4669776"/>
            <a:ext cx="200690" cy="878387"/>
          </a:xfrm>
          <a:prstGeom prst="leftBrace">
            <a:avLst>
              <a:gd name="adj1" fmla="val 8333"/>
              <a:gd name="adj2" fmla="val 51331"/>
            </a:avLst>
          </a:prstGeom>
          <a:ln w="22225" cap="flat" cmpd="sng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B44C01-4ACE-C979-CD25-1061B799EAEC}"/>
              </a:ext>
            </a:extLst>
          </p:cNvPr>
          <p:cNvSpPr txBox="1"/>
          <p:nvPr/>
        </p:nvSpPr>
        <p:spPr>
          <a:xfrm>
            <a:off x="2578319" y="4670478"/>
            <a:ext cx="1107996" cy="369332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约书亚记</a:t>
            </a:r>
            <a:endParaRPr lang="en-US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25493EA-F86E-C379-96C5-BC5B7FF143C8}"/>
              </a:ext>
            </a:extLst>
          </p:cNvPr>
          <p:cNvSpPr txBox="1"/>
          <p:nvPr/>
        </p:nvSpPr>
        <p:spPr>
          <a:xfrm>
            <a:off x="3672265" y="5209315"/>
            <a:ext cx="877163" cy="646331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师士记</a:t>
            </a:r>
            <a:endParaRPr lang="en-US" altLang="zh-CN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CN" altLang="en-US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路得记</a:t>
            </a:r>
            <a:endParaRPr lang="en-US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B1EDAE31-8642-652A-3432-1832714B9278}"/>
              </a:ext>
            </a:extLst>
          </p:cNvPr>
          <p:cNvSpPr/>
          <p:nvPr/>
        </p:nvSpPr>
        <p:spPr>
          <a:xfrm rot="16200000">
            <a:off x="5509885" y="5482175"/>
            <a:ext cx="257838" cy="1745672"/>
          </a:xfrm>
          <a:prstGeom prst="leftBrace">
            <a:avLst>
              <a:gd name="adj1" fmla="val 8333"/>
              <a:gd name="adj2" fmla="val 51331"/>
            </a:avLst>
          </a:prstGeom>
          <a:ln w="22225" cap="flat" cmpd="sng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B1036A-5449-6A37-04F9-90CB530CBC35}"/>
              </a:ext>
            </a:extLst>
          </p:cNvPr>
          <p:cNvSpPr txBox="1"/>
          <p:nvPr/>
        </p:nvSpPr>
        <p:spPr>
          <a:xfrm>
            <a:off x="4967670" y="6421581"/>
            <a:ext cx="1569660" cy="369332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撒母耳记上下</a:t>
            </a:r>
            <a:endParaRPr lang="en-US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35" name="Left Brace 34">
            <a:extLst>
              <a:ext uri="{FF2B5EF4-FFF2-40B4-BE49-F238E27FC236}">
                <a16:creationId xmlns:a16="http://schemas.microsoft.com/office/drawing/2014/main" id="{DCA74B5D-8A19-821F-53AC-5BAE8D2B70AC}"/>
              </a:ext>
            </a:extLst>
          </p:cNvPr>
          <p:cNvSpPr/>
          <p:nvPr/>
        </p:nvSpPr>
        <p:spPr>
          <a:xfrm rot="16200000">
            <a:off x="9204831" y="4935847"/>
            <a:ext cx="252870" cy="2161737"/>
          </a:xfrm>
          <a:prstGeom prst="leftBrace">
            <a:avLst>
              <a:gd name="adj1" fmla="val 8333"/>
              <a:gd name="adj2" fmla="val 51331"/>
            </a:avLst>
          </a:prstGeom>
          <a:ln w="22225" cap="flat" cmpd="sng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 Brace 35">
            <a:extLst>
              <a:ext uri="{FF2B5EF4-FFF2-40B4-BE49-F238E27FC236}">
                <a16:creationId xmlns:a16="http://schemas.microsoft.com/office/drawing/2014/main" id="{0F85B111-1731-A4D0-620B-94B95D20AB65}"/>
              </a:ext>
            </a:extLst>
          </p:cNvPr>
          <p:cNvSpPr/>
          <p:nvPr/>
        </p:nvSpPr>
        <p:spPr>
          <a:xfrm rot="16200000">
            <a:off x="7226421" y="5417955"/>
            <a:ext cx="281919" cy="1226572"/>
          </a:xfrm>
          <a:prstGeom prst="leftBrace">
            <a:avLst>
              <a:gd name="adj1" fmla="val 8333"/>
              <a:gd name="adj2" fmla="val 51331"/>
            </a:avLst>
          </a:prstGeom>
          <a:ln w="22225" cap="flat" cmpd="sng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EB532F2-2657-72E6-DFD5-58BE70296701}"/>
              </a:ext>
            </a:extLst>
          </p:cNvPr>
          <p:cNvSpPr txBox="1"/>
          <p:nvPr/>
        </p:nvSpPr>
        <p:spPr>
          <a:xfrm>
            <a:off x="7103133" y="606843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latin typeface="FangSong" panose="02010609060101010101" pitchFamily="49" charset="-122"/>
                <a:ea typeface="FangSong" panose="02010609060101010101" pitchFamily="49" charset="-122"/>
              </a:rPr>
              <a:t>箴言</a:t>
            </a:r>
            <a:endParaRPr lang="en-US" altLang="zh-CN" sz="16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CN" altLang="en-US" sz="1600" dirty="0">
                <a:latin typeface="FangSong" panose="02010609060101010101" pitchFamily="49" charset="-122"/>
                <a:ea typeface="FangSong" panose="02010609060101010101" pitchFamily="49" charset="-122"/>
              </a:rPr>
              <a:t>传道书</a:t>
            </a:r>
            <a:endParaRPr lang="en-US" altLang="zh-CN" sz="16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CN" altLang="en-US" sz="1600" dirty="0">
                <a:latin typeface="FangSong" panose="02010609060101010101" pitchFamily="49" charset="-122"/>
                <a:ea typeface="FangSong" panose="02010609060101010101" pitchFamily="49" charset="-122"/>
              </a:rPr>
              <a:t>雅歌</a:t>
            </a:r>
            <a:endParaRPr lang="en-US" sz="16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651F517-CF0C-1733-1A6E-6B0BBE301903}"/>
              </a:ext>
            </a:extLst>
          </p:cNvPr>
          <p:cNvSpPr txBox="1"/>
          <p:nvPr/>
        </p:nvSpPr>
        <p:spPr>
          <a:xfrm>
            <a:off x="8673775" y="6158354"/>
            <a:ext cx="1338828" cy="646331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列王记上下</a:t>
            </a:r>
            <a:endParaRPr lang="en-US" altLang="zh-CN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CN" altLang="en-US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历代志上下</a:t>
            </a:r>
            <a:endParaRPr lang="en-US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39" name="Left Brace 38">
            <a:extLst>
              <a:ext uri="{FF2B5EF4-FFF2-40B4-BE49-F238E27FC236}">
                <a16:creationId xmlns:a16="http://schemas.microsoft.com/office/drawing/2014/main" id="{A0EE130C-D5CE-B15D-CFC3-0E807675368B}"/>
              </a:ext>
            </a:extLst>
          </p:cNvPr>
          <p:cNvSpPr/>
          <p:nvPr/>
        </p:nvSpPr>
        <p:spPr>
          <a:xfrm rot="16200000">
            <a:off x="9965364" y="3160584"/>
            <a:ext cx="187008" cy="2979658"/>
          </a:xfrm>
          <a:prstGeom prst="leftBrace">
            <a:avLst>
              <a:gd name="adj1" fmla="val 8333"/>
              <a:gd name="adj2" fmla="val 51331"/>
            </a:avLst>
          </a:prstGeom>
          <a:ln w="22225" cap="flat" cmpd="sng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Left Brace 39">
            <a:extLst>
              <a:ext uri="{FF2B5EF4-FFF2-40B4-BE49-F238E27FC236}">
                <a16:creationId xmlns:a16="http://schemas.microsoft.com/office/drawing/2014/main" id="{6B8CD7CD-3E69-8E55-778F-4A670BEF19ED}"/>
              </a:ext>
            </a:extLst>
          </p:cNvPr>
          <p:cNvSpPr/>
          <p:nvPr/>
        </p:nvSpPr>
        <p:spPr>
          <a:xfrm rot="16200000">
            <a:off x="11128953" y="1787497"/>
            <a:ext cx="245373" cy="1375098"/>
          </a:xfrm>
          <a:prstGeom prst="leftBrace">
            <a:avLst>
              <a:gd name="adj1" fmla="val 8333"/>
              <a:gd name="adj2" fmla="val 51331"/>
            </a:avLst>
          </a:prstGeom>
          <a:ln w="22225" cap="flat" cmpd="sng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EADCF1A-4605-7F39-3999-A79B285792B0}"/>
              </a:ext>
            </a:extLst>
          </p:cNvPr>
          <p:cNvSpPr txBox="1"/>
          <p:nvPr/>
        </p:nvSpPr>
        <p:spPr>
          <a:xfrm>
            <a:off x="10726877" y="2597733"/>
            <a:ext cx="1107996" cy="92333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以斯拉记</a:t>
            </a:r>
            <a:endParaRPr lang="en-US" altLang="zh-CN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CN" altLang="en-US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尼希米记</a:t>
            </a:r>
            <a:endParaRPr lang="en-US" altLang="zh-CN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CN" altLang="en-US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以斯贴记</a:t>
            </a:r>
            <a:endParaRPr lang="en-US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970E6EB-0733-0115-B96D-784B8911E8EA}"/>
              </a:ext>
            </a:extLst>
          </p:cNvPr>
          <p:cNvSpPr txBox="1"/>
          <p:nvPr/>
        </p:nvSpPr>
        <p:spPr>
          <a:xfrm>
            <a:off x="9420271" y="4699051"/>
            <a:ext cx="2414602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FangSong" panose="02010609060101010101" pitchFamily="49" charset="-122"/>
                <a:ea typeface="FangSong" panose="02010609060101010101" pitchFamily="49" charset="-122"/>
              </a:rPr>
              <a:t>先知书：</a:t>
            </a:r>
            <a:endParaRPr lang="en-US" altLang="zh-CN" b="1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CN" altLang="en-US" dirty="0">
                <a:latin typeface="FangSong" panose="02010609060101010101" pitchFamily="49" charset="-122"/>
                <a:ea typeface="FangSong" panose="02010609060101010101" pitchFamily="49" charset="-122"/>
              </a:rPr>
              <a:t>以赛亚书，耶利米书，</a:t>
            </a:r>
            <a:endParaRPr lang="en-US" altLang="zh-CN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CN" altLang="en-US" dirty="0">
                <a:latin typeface="FangSong" panose="02010609060101010101" pitchFamily="49" charset="-122"/>
                <a:ea typeface="FangSong" panose="02010609060101010101" pitchFamily="49" charset="-122"/>
              </a:rPr>
              <a:t>耶利米哀歌，以西结书，但以理书。。。</a:t>
            </a:r>
            <a:endParaRPr lang="en-US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7092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40C7B-18ED-2C99-219B-DCBD26F7D295}"/>
              </a:ext>
            </a:extLst>
          </p:cNvPr>
          <p:cNvSpPr txBox="1"/>
          <p:nvPr/>
        </p:nvSpPr>
        <p:spPr>
          <a:xfrm>
            <a:off x="325334" y="758334"/>
            <a:ext cx="11461381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历史书卷与先知书的关系：</a:t>
            </a:r>
            <a:endParaRPr lang="en-US" altLang="zh-CN" sz="2400" dirty="0"/>
          </a:p>
          <a:p>
            <a:r>
              <a:rPr lang="en-US" altLang="zh-CN" sz="2400" dirty="0"/>
              <a:t>	</a:t>
            </a:r>
            <a:r>
              <a:rPr lang="zh-CN" altLang="en-US" sz="2400" dirty="0"/>
              <a:t>列王记下</a:t>
            </a:r>
            <a:r>
              <a:rPr lang="en-US" altLang="zh-CN" sz="2400" dirty="0"/>
              <a:t>15-20</a:t>
            </a:r>
            <a:r>
              <a:rPr lang="zh-CN" altLang="en-US" sz="2400" dirty="0"/>
              <a:t>章，历代志下</a:t>
            </a:r>
            <a:r>
              <a:rPr lang="en-US" altLang="zh-CN" sz="2400" dirty="0"/>
              <a:t>26-32</a:t>
            </a:r>
            <a:r>
              <a:rPr lang="zh-CN" altLang="en-US" sz="2400" dirty="0"/>
              <a:t>章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摩西五经与历史书卷的关系：</a:t>
            </a:r>
            <a:endParaRPr lang="en-US" altLang="zh-CN" sz="2400" dirty="0"/>
          </a:p>
          <a:p>
            <a:r>
              <a:rPr lang="en-US" altLang="zh-CN" sz="2400" dirty="0"/>
              <a:t>	</a:t>
            </a:r>
            <a:r>
              <a:rPr lang="zh-CN" altLang="en-US" sz="2400" dirty="0"/>
              <a:t>神赐律法给与祂立约的子民，目的是使他们成为荣耀、见证上帝的族类和国民</a:t>
            </a:r>
            <a:endParaRPr lang="en-US" altLang="zh-CN" sz="2400" dirty="0"/>
          </a:p>
          <a:p>
            <a:pPr lvl="2"/>
            <a:r>
              <a:rPr lang="en-US" altLang="zh-CN" sz="2400" dirty="0"/>
              <a:t>	</a:t>
            </a:r>
            <a:r>
              <a:rPr lang="zh-CN" altLang="en-US" sz="2400" dirty="0"/>
              <a:t>利未记</a:t>
            </a:r>
            <a:r>
              <a:rPr lang="en-US" altLang="zh-CN" sz="2400" dirty="0"/>
              <a:t>26</a:t>
            </a:r>
            <a:r>
              <a:rPr lang="zh-CN" altLang="en-US" sz="2400" dirty="0"/>
              <a:t>章</a:t>
            </a:r>
            <a:endParaRPr lang="en-US" altLang="zh-CN" sz="2400" dirty="0"/>
          </a:p>
          <a:p>
            <a:pPr lvl="2"/>
            <a:r>
              <a:rPr lang="en-US" altLang="zh-CN" sz="2400" dirty="0"/>
              <a:t>	</a:t>
            </a:r>
            <a:r>
              <a:rPr lang="zh-CN" altLang="en-US" sz="2400" dirty="0"/>
              <a:t>申命记</a:t>
            </a:r>
            <a:r>
              <a:rPr lang="en-US" altLang="zh-CN" sz="2400" dirty="0"/>
              <a:t>30-31</a:t>
            </a:r>
            <a:r>
              <a:rPr lang="zh-CN" altLang="en-US" sz="2400" dirty="0"/>
              <a:t>章、</a:t>
            </a:r>
            <a:r>
              <a:rPr lang="en-US" altLang="zh-CN" sz="2400" dirty="0"/>
              <a:t>32</a:t>
            </a:r>
            <a:r>
              <a:rPr lang="zh-CN" altLang="en-US" sz="2400" dirty="0"/>
              <a:t>章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            </a:t>
            </a:r>
            <a:r>
              <a:rPr lang="zh-CN" altLang="en-US" sz="2400" dirty="0"/>
              <a:t>律法在以色列历史中的地位：</a:t>
            </a:r>
            <a:endParaRPr lang="en-US" altLang="zh-CN" sz="24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2F0BB5"/>
                </a:solidFill>
              </a:rPr>
              <a:t>约书亚受命接替摩西：</a:t>
            </a:r>
            <a:r>
              <a:rPr lang="zh-CN" altLang="en-US" sz="2400" dirty="0"/>
              <a:t>约书亚记</a:t>
            </a:r>
            <a:r>
              <a:rPr lang="en-US" altLang="zh-CN" sz="2400" dirty="0"/>
              <a:t>1</a:t>
            </a:r>
            <a:r>
              <a:rPr lang="zh-CN" altLang="en-US" sz="2400" dirty="0"/>
              <a:t>章</a:t>
            </a:r>
            <a:r>
              <a:rPr lang="en-US" altLang="zh-CN" sz="2400" dirty="0"/>
              <a:t>6-9  </a:t>
            </a:r>
            <a:r>
              <a:rPr lang="zh-CN" altLang="en-US" sz="1400" dirty="0"/>
              <a:t>“</a:t>
            </a:r>
            <a:r>
              <a:rPr lang="zh-CN" altLang="en-US" sz="1400" b="0" i="0" dirty="0">
                <a:solidFill>
                  <a:srgbClr val="000000"/>
                </a:solidFill>
                <a:effectLst/>
                <a:latin typeface="system-ui"/>
              </a:rPr>
              <a:t>这律法书不可离开你的口，总要昼夜思想，好使你谨守遵行这书上所写的一切话”</a:t>
            </a:r>
            <a:endParaRPr lang="en-US" altLang="zh-CN" sz="14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2F0BB5"/>
                </a:solidFill>
              </a:rPr>
              <a:t>约书亚完成使命、嘱咐以色列民</a:t>
            </a:r>
            <a:r>
              <a:rPr lang="en-US" altLang="zh-CN" sz="2400" b="1" dirty="0">
                <a:solidFill>
                  <a:srgbClr val="2F0BB5"/>
                </a:solidFill>
              </a:rPr>
              <a:t>:  </a:t>
            </a:r>
            <a:r>
              <a:rPr lang="zh-CN" altLang="en-US" sz="2400" dirty="0"/>
              <a:t>约书亚记</a:t>
            </a:r>
            <a:r>
              <a:rPr lang="en-US" altLang="zh-CN" sz="2400" dirty="0"/>
              <a:t>23</a:t>
            </a:r>
            <a:r>
              <a:rPr lang="zh-CN" altLang="en-US" sz="2400" dirty="0"/>
              <a:t>章</a:t>
            </a:r>
            <a:r>
              <a:rPr lang="en-US" altLang="zh-CN" sz="2400" dirty="0"/>
              <a:t>6-8 </a:t>
            </a:r>
            <a:r>
              <a:rPr lang="zh-CN" altLang="en-US" sz="1400" dirty="0"/>
              <a:t>“</a:t>
            </a:r>
            <a:r>
              <a:rPr lang="zh-CN" altLang="en-US" sz="1400" b="0" i="0" dirty="0">
                <a:solidFill>
                  <a:srgbClr val="000000"/>
                </a:solidFill>
                <a:effectLst/>
                <a:latin typeface="system-ui"/>
              </a:rPr>
              <a:t>所以，你们要大大壮胆，谨守遵行写在</a:t>
            </a:r>
            <a:r>
              <a:rPr lang="zh-CN" altLang="en-US" sz="1400" b="0" i="0" u="sng" dirty="0">
                <a:solidFill>
                  <a:srgbClr val="000000"/>
                </a:solidFill>
                <a:effectLst/>
                <a:latin typeface="system-ui"/>
              </a:rPr>
              <a:t>摩西</a:t>
            </a:r>
            <a:r>
              <a:rPr lang="zh-CN" altLang="en-US" sz="1400" b="0" i="0" dirty="0">
                <a:solidFill>
                  <a:srgbClr val="000000"/>
                </a:solidFill>
                <a:effectLst/>
                <a:latin typeface="system-ui"/>
              </a:rPr>
              <a:t>律法书上的一切话，不可偏离左右。”</a:t>
            </a:r>
            <a:endParaRPr lang="en-US" altLang="zh-CN" sz="14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2F0BB5"/>
                </a:solidFill>
              </a:rPr>
              <a:t>大卫临死时嘱咐儿子所罗门：</a:t>
            </a:r>
            <a:r>
              <a:rPr lang="zh-CN" altLang="en-US" sz="2400" dirty="0"/>
              <a:t>列王记上</a:t>
            </a:r>
            <a:r>
              <a:rPr lang="en-US" altLang="zh-CN" sz="2400" dirty="0"/>
              <a:t>2</a:t>
            </a:r>
            <a:r>
              <a:rPr lang="zh-CN" altLang="en-US" sz="2400" dirty="0"/>
              <a:t>章</a:t>
            </a:r>
            <a:r>
              <a:rPr lang="en-US" altLang="zh-CN" sz="2400" dirty="0"/>
              <a:t>1-4 </a:t>
            </a:r>
            <a:r>
              <a:rPr lang="zh-CN" altLang="en-US" sz="1400" dirty="0"/>
              <a:t>“</a:t>
            </a:r>
            <a:r>
              <a:rPr lang="zh-TW" altLang="en-US" sz="14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zh-TW" altLang="en-US" sz="1400" b="0" i="0" dirty="0">
                <a:solidFill>
                  <a:srgbClr val="000000"/>
                </a:solidFill>
                <a:effectLst/>
                <a:latin typeface="system-ui"/>
              </a:rPr>
              <a:t>遵 守 耶 和 華 ─ 你 神 所 吩 咐 的 ， 照 著 摩 西 律 法 上 所 寫 的 行 主 的 道 ， 謹 守 他 的 律 例 、 誡 命 、 典 章 、 法 度 。 這 樣 ， 你 無 論 做 甚 麼 事 ， 不 拘 往 何 處 去 ， 盡 都 亨 通 </a:t>
            </a:r>
            <a:r>
              <a:rPr lang="zh-CN" altLang="en-US" sz="1400" b="0" i="0" dirty="0">
                <a:solidFill>
                  <a:srgbClr val="000000"/>
                </a:solidFill>
                <a:effectLst/>
                <a:latin typeface="system-ui"/>
              </a:rPr>
              <a:t>”</a:t>
            </a:r>
            <a:endParaRPr lang="en-US" altLang="zh-CN" sz="14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2F0BB5"/>
                </a:solidFill>
              </a:rPr>
              <a:t>所罗门王献殿祷告、祝福</a:t>
            </a:r>
            <a:r>
              <a:rPr lang="zh-CN" altLang="en-US" sz="2400" b="1" dirty="0"/>
              <a:t>：</a:t>
            </a:r>
            <a:r>
              <a:rPr lang="zh-CN" altLang="en-US" sz="2400" dirty="0"/>
              <a:t>列王记上</a:t>
            </a:r>
            <a:r>
              <a:rPr lang="en-US" altLang="zh-CN" sz="2400" dirty="0"/>
              <a:t>8</a:t>
            </a:r>
            <a:r>
              <a:rPr lang="zh-CN" altLang="en-US" sz="2400" dirty="0"/>
              <a:t>章 </a:t>
            </a:r>
            <a:r>
              <a:rPr lang="en-US" altLang="zh-CN" sz="2400" dirty="0"/>
              <a:t>46-61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2F0BB5"/>
                </a:solidFill>
              </a:rPr>
              <a:t>约西亚王听见律法上的话</a:t>
            </a:r>
            <a:r>
              <a:rPr lang="zh-CN" altLang="en-US" sz="2400" b="1" dirty="0"/>
              <a:t>：</a:t>
            </a:r>
            <a:r>
              <a:rPr lang="zh-CN" altLang="en-US" sz="2400" dirty="0"/>
              <a:t>历代志下</a:t>
            </a:r>
            <a:r>
              <a:rPr lang="en-US" altLang="zh-CN" sz="2400" dirty="0"/>
              <a:t>34</a:t>
            </a:r>
            <a:r>
              <a:rPr lang="zh-CN" altLang="en-US" sz="2400" dirty="0"/>
              <a:t>章</a:t>
            </a:r>
            <a:r>
              <a:rPr lang="en-US" altLang="zh-CN" sz="2400" dirty="0"/>
              <a:t>19-21</a:t>
            </a:r>
          </a:p>
          <a:p>
            <a:pPr lvl="2"/>
            <a:endParaRPr lang="en-US" altLang="zh-CN" sz="2800" dirty="0"/>
          </a:p>
          <a:p>
            <a:endParaRPr lang="en-US" sz="2800" dirty="0"/>
          </a:p>
          <a:p>
            <a:endParaRPr lang="en-US" altLang="zh-CN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E5D642-327B-7240-49C6-D4B6E8672A88}"/>
              </a:ext>
            </a:extLst>
          </p:cNvPr>
          <p:cNvSpPr txBox="1"/>
          <p:nvPr/>
        </p:nvSpPr>
        <p:spPr>
          <a:xfrm>
            <a:off x="4049733" y="145893"/>
            <a:ext cx="342433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以赛亚书相关的书卷</a:t>
            </a:r>
            <a:endParaRPr lang="en-US" altLang="zh-CN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26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940C7B-18ED-2C99-219B-DCBD26F7D295}"/>
              </a:ext>
            </a:extLst>
          </p:cNvPr>
          <p:cNvSpPr txBox="1"/>
          <p:nvPr/>
        </p:nvSpPr>
        <p:spPr>
          <a:xfrm>
            <a:off x="531124" y="1256355"/>
            <a:ext cx="11312236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利未记</a:t>
            </a:r>
            <a:r>
              <a:rPr lang="en-US" altLang="zh-CN" sz="2800" dirty="0"/>
              <a:t>26</a:t>
            </a:r>
            <a:r>
              <a:rPr lang="zh-CN" altLang="en-US" sz="2800" dirty="0"/>
              <a:t>章</a:t>
            </a:r>
            <a:r>
              <a:rPr lang="en-US" altLang="zh-CN" sz="2800" dirty="0"/>
              <a:t>3-8</a:t>
            </a:r>
            <a:r>
              <a:rPr lang="zh-CN" altLang="en-US" sz="2800" dirty="0"/>
              <a:t>，</a:t>
            </a:r>
            <a:r>
              <a:rPr lang="en-US" altLang="zh-CN" sz="2800" dirty="0"/>
              <a:t>14-17</a:t>
            </a:r>
            <a:r>
              <a:rPr lang="zh-CN" altLang="en-US" sz="2800" dirty="0"/>
              <a:t>，</a:t>
            </a:r>
            <a:r>
              <a:rPr lang="en-US" altLang="zh-CN" sz="2800" dirty="0"/>
              <a:t>23-26</a:t>
            </a:r>
            <a:r>
              <a:rPr lang="zh-CN" altLang="en-US" sz="2800" dirty="0"/>
              <a:t>，</a:t>
            </a:r>
            <a:r>
              <a:rPr lang="en-US" altLang="zh-CN" sz="2800" dirty="0"/>
              <a:t>36-39</a:t>
            </a:r>
            <a:r>
              <a:rPr lang="zh-CN" altLang="en-US" sz="2800" dirty="0"/>
              <a:t>，</a:t>
            </a:r>
            <a:r>
              <a:rPr lang="en-US" altLang="zh-CN" sz="2800" dirty="0"/>
              <a:t>40-42</a:t>
            </a:r>
            <a:r>
              <a:rPr lang="zh-CN" altLang="en-US" sz="2800" dirty="0"/>
              <a:t>，</a:t>
            </a:r>
            <a:r>
              <a:rPr lang="en-US" altLang="zh-CN" sz="2800" dirty="0"/>
              <a:t>43-46</a:t>
            </a:r>
          </a:p>
          <a:p>
            <a:endParaRPr lang="en-US" altLang="zh-CN" sz="2800" dirty="0"/>
          </a:p>
          <a:p>
            <a:pPr algn="l"/>
            <a:r>
              <a:rPr lang="zh-CN" altLang="en-US" sz="2800" dirty="0"/>
              <a:t>利未记</a:t>
            </a:r>
            <a:r>
              <a:rPr lang="en-US" altLang="zh-CN" sz="2800" dirty="0"/>
              <a:t>26</a:t>
            </a:r>
            <a:r>
              <a:rPr lang="zh-CN" altLang="en-US" sz="2800" dirty="0"/>
              <a:t>章</a:t>
            </a:r>
            <a:r>
              <a:rPr lang="en-US" altLang="zh-CN" sz="2800" dirty="0"/>
              <a:t>3-8</a:t>
            </a:r>
            <a:endParaRPr lang="zh-CN" altLang="en-US" sz="28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你 们 若 遵 行 我 的 律 例 ， 谨 守 我 的 诫 命 ，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我 就 给 你 们 降 下 时 雨 ， 叫 地 生 出 土 产 ， 田 野 的 树 木 结 果 子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你 们 打 粮 食 要 打 到 摘 葡 萄 的 时 候 ， 摘 葡 萄 要 摘 到 撒 种 的 时 候 ； 并 且 要 吃 得 饱 足 ， 在 你 们 的 地 上 安 然 居 住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我 要 赐 平 安 在 你 们 的 地 上 ； 你 们 躺 卧 ， 无 人 惊 吓 。 我 要 叫 恶 兽 从 你 们 的 地 上 息 灭 ； 刀 剑 也 必 不 经 过 你 们 的 地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你 们 要 追 赶 仇 敌 ， 他 们 必 倒 在 你 们 刀 下 。</a:t>
            </a:r>
          </a:p>
          <a:p>
            <a:pPr algn="l"/>
            <a:r>
              <a:rPr lang="en-US" altLang="zh-CN" sz="28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zh-CN" altLang="en-US" sz="2800" b="0" i="0" dirty="0">
                <a:solidFill>
                  <a:srgbClr val="000000"/>
                </a:solidFill>
                <a:effectLst/>
                <a:latin typeface="system-ui"/>
              </a:rPr>
              <a:t>你 们 五 个 人 要 追 赶 一 百 人 ， 一 百 人 要 追 赶 一 万 人 ； 仇 敌 必 倒 在 你 们 刀 下 。</a:t>
            </a:r>
          </a:p>
          <a:p>
            <a:endParaRPr lang="en-US" altLang="zh-CN" sz="2800" dirty="0"/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sz="2800" dirty="0">
              <a:solidFill>
                <a:srgbClr val="000000"/>
              </a:solidFill>
              <a:latin typeface="system-ui"/>
            </a:endParaRPr>
          </a:p>
          <a:p>
            <a:endParaRPr lang="en-US" altLang="zh-CN" dirty="0">
              <a:solidFill>
                <a:srgbClr val="000000"/>
              </a:solidFill>
              <a:latin typeface="system-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E5D642-327B-7240-49C6-D4B6E8672A88}"/>
              </a:ext>
            </a:extLst>
          </p:cNvPr>
          <p:cNvSpPr txBox="1"/>
          <p:nvPr/>
        </p:nvSpPr>
        <p:spPr>
          <a:xfrm>
            <a:off x="3490158" y="467517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顺从蒙福，悖逆受惩，悔改蒙恩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56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3299</Words>
  <Application>Microsoft Office PowerPoint</Application>
  <PresentationFormat>Widescreen</PresentationFormat>
  <Paragraphs>227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FangSong</vt:lpstr>
      <vt:lpstr>Helvetica Neue</vt:lpstr>
      <vt:lpstr>system-ui</vt:lpstr>
      <vt:lpstr>Arial</vt:lpstr>
      <vt:lpstr>Calibri</vt:lpstr>
      <vt:lpstr>Calibri Light</vt:lpstr>
      <vt:lpstr>Roboto</vt:lpstr>
      <vt:lpstr>Office Theme</vt:lpstr>
      <vt:lpstr>《以赛亚书》查经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 Qian</dc:creator>
  <cp:lastModifiedBy>Joseph Qian</cp:lastModifiedBy>
  <cp:revision>83</cp:revision>
  <cp:lastPrinted>2023-03-17T12:54:32Z</cp:lastPrinted>
  <dcterms:created xsi:type="dcterms:W3CDTF">2023-03-04T01:35:06Z</dcterms:created>
  <dcterms:modified xsi:type="dcterms:W3CDTF">2023-03-18T15:55:17Z</dcterms:modified>
</cp:coreProperties>
</file>