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82" r:id="rId4"/>
    <p:sldId id="321" r:id="rId5"/>
    <p:sldId id="322" r:id="rId6"/>
    <p:sldId id="328" r:id="rId7"/>
    <p:sldId id="323" r:id="rId8"/>
    <p:sldId id="324" r:id="rId9"/>
    <p:sldId id="331" r:id="rId10"/>
    <p:sldId id="330" r:id="rId11"/>
    <p:sldId id="332" r:id="rId12"/>
    <p:sldId id="329" r:id="rId13"/>
    <p:sldId id="327" r:id="rId14"/>
    <p:sldId id="325" r:id="rId15"/>
    <p:sldId id="32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90"/>
  </p:normalViewPr>
  <p:slideViewPr>
    <p:cSldViewPr snapToGrid="0" snapToObjects="1">
      <p:cViewPr varScale="1">
        <p:scale>
          <a:sx n="99" d="100"/>
          <a:sy n="99" d="100"/>
        </p:scale>
        <p:origin x="52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9/13/22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982748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9/13/22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863105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9/13/22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594176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EF05F32-1C49-AC4E-B85E-B8FEE9FD7D04}" type="datetimeFigureOut">
              <a:rPr lang="en-US" smtClean="0"/>
              <a:t>9/13/22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86961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EF05F32-1C49-AC4E-B85E-B8FEE9FD7D04}" type="datetimeFigureOut">
              <a:rPr lang="en-US" smtClean="0"/>
              <a:t>9/13/22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270947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EF05F32-1C49-AC4E-B85E-B8FEE9FD7D04}" type="datetimeFigureOut">
              <a:rPr lang="en-US" smtClean="0"/>
              <a:t>9/13/22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3776697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F05F32-1C49-AC4E-B85E-B8FEE9FD7D04}" type="datetimeFigureOut">
              <a:rPr lang="en-US" smtClean="0"/>
              <a:t>9/13/22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019142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EF05F32-1C49-AC4E-B85E-B8FEE9FD7D04}" type="datetimeFigureOut">
              <a:rPr lang="en-US" smtClean="0"/>
              <a:t>9/13/22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797440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05F32-1C49-AC4E-B85E-B8FEE9FD7D04}" type="datetimeFigureOut">
              <a:rPr lang="en-US" smtClean="0"/>
              <a:t>9/13/22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194464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05F32-1C49-AC4E-B85E-B8FEE9FD7D04}" type="datetimeFigureOut">
              <a:rPr lang="en-US" smtClean="0"/>
              <a:t>9/13/22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2013817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EF05F32-1C49-AC4E-B85E-B8FEE9FD7D04}" type="datetimeFigureOut">
              <a:rPr lang="en-US" smtClean="0"/>
              <a:t>9/13/22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790F25-3F31-B44F-BD35-6E248CA77D55}" type="slidenum">
              <a:rPr lang="en-US" smtClean="0"/>
              <a:t>‹#›</a:t>
            </a:fld>
            <a:endParaRPr lang="en-US"/>
          </a:p>
        </p:txBody>
      </p:sp>
    </p:spTree>
    <p:extLst>
      <p:ext uri="{BB962C8B-B14F-4D97-AF65-F5344CB8AC3E}">
        <p14:creationId xmlns:p14="http://schemas.microsoft.com/office/powerpoint/2010/main" val="154573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05F32-1C49-AC4E-B85E-B8FEE9FD7D04}" type="datetimeFigureOut">
              <a:rPr lang="en-US" smtClean="0"/>
              <a:t>9/13/22</a:t>
            </a:fld>
            <a:endParaRPr 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790F25-3F31-B44F-BD35-6E248CA77D55}" type="slidenum">
              <a:rPr lang="en-US" smtClean="0"/>
              <a:t>‹#›</a:t>
            </a:fld>
            <a:endParaRPr lang="en-US"/>
          </a:p>
        </p:txBody>
      </p:sp>
    </p:spTree>
    <p:extLst>
      <p:ext uri="{BB962C8B-B14F-4D97-AF65-F5344CB8AC3E}">
        <p14:creationId xmlns:p14="http://schemas.microsoft.com/office/powerpoint/2010/main" val="42211404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CB340-B5A0-2147-B040-02C9BA0E11F1}"/>
              </a:ext>
            </a:extLst>
          </p:cNvPr>
          <p:cNvSpPr>
            <a:spLocks noGrp="1"/>
          </p:cNvSpPr>
          <p:nvPr>
            <p:ph type="ctrTitle"/>
          </p:nvPr>
        </p:nvSpPr>
        <p:spPr>
          <a:xfrm>
            <a:off x="2055253" y="1699022"/>
            <a:ext cx="8393806" cy="2326430"/>
          </a:xfrm>
        </p:spPr>
        <p:txBody>
          <a:bodyPr>
            <a:normAutofit/>
          </a:bodyPr>
          <a:lstStyle/>
          <a:p>
            <a:r>
              <a:rPr lang="zh-CN" altLang="en-US" sz="3600" dirty="0">
                <a:latin typeface="MingLiU" panose="02020509000000000000" pitchFamily="49" charset="-120"/>
                <a:ea typeface="MingLiU" panose="02020509000000000000" pitchFamily="49" charset="-120"/>
              </a:rPr>
              <a:t>威斯敏斯特小要理問答</a:t>
            </a:r>
            <a:br>
              <a:rPr lang="zh-CN" altLang="en-US" sz="3600" dirty="0">
                <a:latin typeface="MingLiU" panose="02020509000000000000" pitchFamily="49" charset="-120"/>
                <a:ea typeface="MingLiU" panose="02020509000000000000" pitchFamily="49" charset="-120"/>
              </a:rPr>
            </a:br>
            <a:r>
              <a:rPr lang="en-US" sz="1800" dirty="0">
                <a:latin typeface="MingLiU" panose="02020509000000000000" pitchFamily="49" charset="-120"/>
                <a:ea typeface="MingLiU" panose="02020509000000000000" pitchFamily="49" charset="-120"/>
              </a:rPr>
              <a:t>The Shorter Westminster Catechism, 1647 Questions </a:t>
            </a:r>
            <a:r>
              <a:rPr lang="en-US" altLang="zh-CN" sz="1800" dirty="0">
                <a:latin typeface="MingLiU" panose="02020509000000000000" pitchFamily="49" charset="-120"/>
                <a:ea typeface="MingLiU" panose="02020509000000000000" pitchFamily="49" charset="-120"/>
              </a:rPr>
              <a:t>73</a:t>
            </a:r>
            <a:r>
              <a:rPr lang="en-US" sz="1800" dirty="0">
                <a:latin typeface="MingLiU" panose="02020509000000000000" pitchFamily="49" charset="-120"/>
                <a:ea typeface="MingLiU" panose="02020509000000000000" pitchFamily="49" charset="-120"/>
              </a:rPr>
              <a:t>-</a:t>
            </a:r>
            <a:r>
              <a:rPr lang="en-US" altLang="zh-CN" sz="1800" dirty="0">
                <a:latin typeface="MingLiU" panose="02020509000000000000" pitchFamily="49" charset="-120"/>
                <a:ea typeface="MingLiU" panose="02020509000000000000" pitchFamily="49" charset="-120"/>
              </a:rPr>
              <a:t>75</a:t>
            </a:r>
            <a:r>
              <a:rPr lang="en-US" sz="1800" dirty="0">
                <a:latin typeface="MingLiU" panose="02020509000000000000" pitchFamily="49" charset="-120"/>
                <a:ea typeface="MingLiU" panose="02020509000000000000" pitchFamily="49" charset="-120"/>
              </a:rPr>
              <a:t>(</a:t>
            </a:r>
            <a:r>
              <a:rPr lang="zh-CN" altLang="en-US" sz="1800" dirty="0">
                <a:latin typeface="MingLiU" panose="02020509000000000000" pitchFamily="49" charset="-120"/>
                <a:ea typeface="MingLiU" panose="02020509000000000000" pitchFamily="49" charset="-120"/>
              </a:rPr>
              <a:t>問題</a:t>
            </a:r>
            <a:r>
              <a:rPr lang="en-US" altLang="zh-CN" sz="1800" dirty="0">
                <a:latin typeface="MingLiU" panose="02020509000000000000" pitchFamily="49" charset="-120"/>
                <a:ea typeface="MingLiU" panose="02020509000000000000" pitchFamily="49" charset="-120"/>
              </a:rPr>
              <a:t>73-75</a:t>
            </a:r>
            <a:r>
              <a:rPr lang="zh-CN" altLang="en-US" sz="1800" dirty="0">
                <a:latin typeface="MingLiU" panose="02020509000000000000" pitchFamily="49" charset="-120"/>
                <a:ea typeface="MingLiU" panose="02020509000000000000" pitchFamily="49" charset="-120"/>
              </a:rPr>
              <a:t>）</a:t>
            </a:r>
            <a:br>
              <a:rPr lang="en-US" altLang="zh-CN" sz="1800" dirty="0">
                <a:latin typeface="MingLiU" panose="02020509000000000000" pitchFamily="49" charset="-120"/>
                <a:ea typeface="MingLiU" panose="02020509000000000000" pitchFamily="49" charset="-120"/>
              </a:rPr>
            </a:br>
            <a:br>
              <a:rPr lang="en-US" altLang="zh-CN" sz="1800" dirty="0">
                <a:latin typeface="MingLiU" panose="02020509000000000000" pitchFamily="49" charset="-120"/>
                <a:ea typeface="MingLiU" panose="02020509000000000000" pitchFamily="49" charset="-120"/>
              </a:rPr>
            </a:br>
            <a:endParaRPr lang="en-US" sz="1800" dirty="0">
              <a:latin typeface="MingLiU" panose="02020509000000000000" pitchFamily="49" charset="-120"/>
              <a:ea typeface="MingLiU" panose="02020509000000000000" pitchFamily="49" charset="-120"/>
            </a:endParaRPr>
          </a:p>
        </p:txBody>
      </p:sp>
      <p:sp>
        <p:nvSpPr>
          <p:cNvPr id="3" name="Subtitle 2">
            <a:extLst>
              <a:ext uri="{FF2B5EF4-FFF2-40B4-BE49-F238E27FC236}">
                <a16:creationId xmlns:a16="http://schemas.microsoft.com/office/drawing/2014/main" id="{5CF17BF2-D1FC-4148-9BA1-DE76E50BF16C}"/>
              </a:ext>
            </a:extLst>
          </p:cNvPr>
          <p:cNvSpPr>
            <a:spLocks noGrp="1"/>
          </p:cNvSpPr>
          <p:nvPr>
            <p:ph type="subTitle" idx="1"/>
          </p:nvPr>
        </p:nvSpPr>
        <p:spPr>
          <a:xfrm>
            <a:off x="2667000" y="3783974"/>
            <a:ext cx="6858000" cy="1375004"/>
          </a:xfrm>
        </p:spPr>
        <p:txBody>
          <a:bodyPr>
            <a:normAutofit fontScale="85000" lnSpcReduction="20000"/>
          </a:bodyPr>
          <a:lstStyle/>
          <a:p>
            <a:endParaRPr lang="en-US" dirty="0"/>
          </a:p>
          <a:p>
            <a:endParaRPr lang="en-US" dirty="0"/>
          </a:p>
          <a:p>
            <a:endParaRPr lang="en-US" dirty="0"/>
          </a:p>
          <a:p>
            <a:r>
              <a:rPr lang="zh-CN" altLang="en-US" dirty="0"/>
              <a:t>恩乐弟兄  </a:t>
            </a:r>
            <a:r>
              <a:rPr lang="en-US" altLang="zh-CN" dirty="0"/>
              <a:t> September 16, 2022</a:t>
            </a:r>
            <a:endParaRPr lang="en-US" dirty="0"/>
          </a:p>
        </p:txBody>
      </p:sp>
      <p:sp>
        <p:nvSpPr>
          <p:cNvPr id="4" name="TextBox 3">
            <a:extLst>
              <a:ext uri="{FF2B5EF4-FFF2-40B4-BE49-F238E27FC236}">
                <a16:creationId xmlns:a16="http://schemas.microsoft.com/office/drawing/2014/main" id="{44A9A0DC-DFA8-B24B-8E58-EA82144A2A2D}"/>
              </a:ext>
            </a:extLst>
          </p:cNvPr>
          <p:cNvSpPr txBox="1"/>
          <p:nvPr/>
        </p:nvSpPr>
        <p:spPr>
          <a:xfrm>
            <a:off x="440871" y="269421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77722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fontScale="850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申</a:t>
            </a:r>
            <a:r>
              <a:rPr lang="en-US" altLang="zh-CN" sz="4000" dirty="0">
                <a:latin typeface="MingLiU" panose="02020509000000000000" pitchFamily="49" charset="-120"/>
                <a:ea typeface="MingLiU" panose="02020509000000000000" pitchFamily="49" charset="-120"/>
              </a:rPr>
              <a:t>23:19 </a:t>
            </a:r>
            <a:r>
              <a:rPr lang="zh-CN" altLang="en-US" sz="4000" dirty="0">
                <a:latin typeface="MingLiU" panose="02020509000000000000" pitchFamily="49" charset="-120"/>
                <a:ea typeface="MingLiU" panose="02020509000000000000" pitchFamily="49" charset="-120"/>
              </a:rPr>
              <a:t>你借给你弟兄的、或是钱财、或是粮食、无论甚么可生利的物、都不可取利。</a:t>
            </a:r>
            <a:r>
              <a:rPr lang="en-US" altLang="zh-CN" sz="4000" dirty="0">
                <a:latin typeface="MingLiU" panose="02020509000000000000" pitchFamily="49" charset="-120"/>
                <a:ea typeface="MingLiU" panose="02020509000000000000" pitchFamily="49" charset="-120"/>
              </a:rPr>
              <a:t>23:20 </a:t>
            </a:r>
            <a:r>
              <a:rPr lang="zh-CN" altLang="en-US" sz="4000" dirty="0">
                <a:latin typeface="MingLiU" panose="02020509000000000000" pitchFamily="49" charset="-120"/>
                <a:ea typeface="MingLiU" panose="02020509000000000000" pitchFamily="49" charset="-120"/>
              </a:rPr>
              <a:t>借给外邦人可以取利、只是借给你弟兄不可取利．这样、耶和华你神必在你所去得为业的地上、和你手里所办的一切事上、赐福与你。</a:t>
            </a:r>
            <a:r>
              <a:rPr lang="en-US" altLang="zh-CN" sz="4000" dirty="0">
                <a:latin typeface="MingLiU" panose="02020509000000000000" pitchFamily="49" charset="-120"/>
                <a:ea typeface="MingLiU" panose="02020509000000000000" pitchFamily="49" charset="-120"/>
              </a:rPr>
              <a:t>23:21 </a:t>
            </a:r>
            <a:r>
              <a:rPr lang="zh-CN" altLang="en-US" sz="4000" dirty="0">
                <a:latin typeface="MingLiU" panose="02020509000000000000" pitchFamily="49" charset="-120"/>
                <a:ea typeface="MingLiU" panose="02020509000000000000" pitchFamily="49" charset="-120"/>
              </a:rPr>
              <a:t>你向耶和华你的　神许愿、偿还不可迟延、因为耶和华你的神必定向你追讨、你不偿还就有罪。</a:t>
            </a:r>
            <a:r>
              <a:rPr lang="en-US" altLang="zh-CN" sz="4000" dirty="0">
                <a:latin typeface="MingLiU" panose="02020509000000000000" pitchFamily="49" charset="-120"/>
                <a:ea typeface="MingLiU" panose="02020509000000000000" pitchFamily="49" charset="-120"/>
              </a:rPr>
              <a:t>23:22 </a:t>
            </a:r>
            <a:r>
              <a:rPr lang="zh-CN" altLang="en-US" sz="4000" dirty="0">
                <a:latin typeface="MingLiU" panose="02020509000000000000" pitchFamily="49" charset="-120"/>
                <a:ea typeface="MingLiU" panose="02020509000000000000" pitchFamily="49" charset="-120"/>
              </a:rPr>
              <a:t>你若不许愿、倒无罪。</a:t>
            </a:r>
            <a:r>
              <a:rPr lang="en-US" altLang="zh-CN" sz="4000" dirty="0">
                <a:latin typeface="MingLiU" panose="02020509000000000000" pitchFamily="49" charset="-120"/>
                <a:ea typeface="MingLiU" panose="02020509000000000000" pitchFamily="49" charset="-120"/>
              </a:rPr>
              <a:t>23:23 </a:t>
            </a:r>
            <a:r>
              <a:rPr lang="zh-CN" altLang="en-US" sz="4000" dirty="0">
                <a:latin typeface="MingLiU" panose="02020509000000000000" pitchFamily="49" charset="-120"/>
                <a:ea typeface="MingLiU" panose="02020509000000000000" pitchFamily="49" charset="-120"/>
              </a:rPr>
              <a:t>你嘴里所出的、就是你口中应许、甘心所献的、要照你向耶和华你神所许的愿谨守遵行。</a:t>
            </a:r>
            <a:r>
              <a:rPr lang="en-US" altLang="zh-CN" sz="4000" dirty="0">
                <a:latin typeface="MingLiU" panose="02020509000000000000" pitchFamily="49" charset="-120"/>
                <a:ea typeface="MingLiU" panose="02020509000000000000" pitchFamily="49" charset="-120"/>
              </a:rPr>
              <a:t>23:24 </a:t>
            </a:r>
            <a:r>
              <a:rPr lang="zh-CN" altLang="en-US" sz="4000" dirty="0">
                <a:latin typeface="MingLiU" panose="02020509000000000000" pitchFamily="49" charset="-120"/>
                <a:ea typeface="MingLiU" panose="02020509000000000000" pitchFamily="49" charset="-120"/>
              </a:rPr>
              <a:t>你进了邻舍的葡萄园、可以随意吃饱了葡萄、只是不可装在器皿中。</a:t>
            </a:r>
            <a:r>
              <a:rPr lang="en-US" altLang="zh-CN" sz="4000" dirty="0">
                <a:latin typeface="MingLiU" panose="02020509000000000000" pitchFamily="49" charset="-120"/>
                <a:ea typeface="MingLiU" panose="02020509000000000000" pitchFamily="49" charset="-120"/>
              </a:rPr>
              <a:t>23:25 </a:t>
            </a:r>
            <a:r>
              <a:rPr lang="zh-CN" altLang="en-US" sz="4000" dirty="0">
                <a:latin typeface="MingLiU" panose="02020509000000000000" pitchFamily="49" charset="-120"/>
                <a:ea typeface="MingLiU" panose="02020509000000000000" pitchFamily="49" charset="-120"/>
              </a:rPr>
              <a:t>你进了邻舍站着的禾稼、可以用手摘穗子、只是不可用镰刀割取禾稼。</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946828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fontScale="550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王上</a:t>
            </a:r>
            <a:r>
              <a:rPr lang="en-US" altLang="zh-CN" sz="4000" dirty="0">
                <a:latin typeface="MingLiU" panose="02020509000000000000" pitchFamily="49" charset="-120"/>
                <a:ea typeface="MingLiU" panose="02020509000000000000" pitchFamily="49" charset="-120"/>
              </a:rPr>
              <a:t>21:1 </a:t>
            </a:r>
            <a:r>
              <a:rPr lang="zh-CN" altLang="en-US" sz="4000" dirty="0">
                <a:latin typeface="MingLiU" panose="02020509000000000000" pitchFamily="49" charset="-120"/>
                <a:ea typeface="MingLiU" panose="02020509000000000000" pitchFamily="49" charset="-120"/>
              </a:rPr>
              <a:t>这事以后、又有一事、耶斯列人拿伯在耶斯列有一个葡萄园、靠近撒玛利亚王亚哈的宫．</a:t>
            </a:r>
            <a:r>
              <a:rPr lang="en-US" altLang="zh-CN" sz="4000" dirty="0">
                <a:latin typeface="MingLiU" panose="02020509000000000000" pitchFamily="49" charset="-120"/>
                <a:ea typeface="MingLiU" panose="02020509000000000000" pitchFamily="49" charset="-120"/>
              </a:rPr>
              <a:t>21:2 </a:t>
            </a:r>
            <a:r>
              <a:rPr lang="zh-CN" altLang="en-US" sz="4000" dirty="0">
                <a:latin typeface="MingLiU" panose="02020509000000000000" pitchFamily="49" charset="-120"/>
                <a:ea typeface="MingLiU" panose="02020509000000000000" pitchFamily="49" charset="-120"/>
              </a:rPr>
              <a:t>亚哈对拿伯说、你将你的葡萄园给我作菜园、因为是靠近我的宫、我就把更好的葡萄园换给你、或是你要银子、我就按着价值给你．</a:t>
            </a:r>
            <a:r>
              <a:rPr lang="en-US" altLang="zh-CN" sz="4000" dirty="0">
                <a:latin typeface="MingLiU" panose="02020509000000000000" pitchFamily="49" charset="-120"/>
                <a:ea typeface="MingLiU" panose="02020509000000000000" pitchFamily="49" charset="-120"/>
              </a:rPr>
              <a:t>21:3 </a:t>
            </a:r>
            <a:r>
              <a:rPr lang="zh-CN" altLang="en-US" sz="4000" dirty="0">
                <a:latin typeface="MingLiU" panose="02020509000000000000" pitchFamily="49" charset="-120"/>
                <a:ea typeface="MingLiU" panose="02020509000000000000" pitchFamily="49" charset="-120"/>
              </a:rPr>
              <a:t>拿伯对亚哈说、我敬畏耶和华、万不敢将我先人留下的产业给你。</a:t>
            </a:r>
            <a:r>
              <a:rPr lang="en-US" altLang="zh-CN" sz="4000" dirty="0">
                <a:latin typeface="MingLiU" panose="02020509000000000000" pitchFamily="49" charset="-120"/>
                <a:ea typeface="MingLiU" panose="02020509000000000000" pitchFamily="49" charset="-120"/>
              </a:rPr>
              <a:t>21:15 </a:t>
            </a:r>
            <a:r>
              <a:rPr lang="zh-CN" altLang="en-US" sz="4000" dirty="0">
                <a:latin typeface="MingLiU" panose="02020509000000000000" pitchFamily="49" charset="-120"/>
                <a:ea typeface="MingLiU" panose="02020509000000000000" pitchFamily="49" charset="-120"/>
              </a:rPr>
              <a:t>耶洗别听见拿伯被石头打死、就对亚哈说、你起来得耶斯列人拿伯不肯为价银给你的葡萄园吧．现在他已经死了。</a:t>
            </a:r>
            <a:r>
              <a:rPr lang="en-US" altLang="zh-CN" sz="4000" dirty="0">
                <a:latin typeface="MingLiU" panose="02020509000000000000" pitchFamily="49" charset="-120"/>
                <a:ea typeface="MingLiU" panose="02020509000000000000" pitchFamily="49" charset="-120"/>
              </a:rPr>
              <a:t>21:16 </a:t>
            </a:r>
            <a:r>
              <a:rPr lang="zh-CN" altLang="en-US" sz="4000" dirty="0">
                <a:latin typeface="MingLiU" panose="02020509000000000000" pitchFamily="49" charset="-120"/>
                <a:ea typeface="MingLiU" panose="02020509000000000000" pitchFamily="49" charset="-120"/>
              </a:rPr>
              <a:t>亚哈听见拿伯死了、就起来下去、要得耶斯列人拿伯的葡萄园。</a:t>
            </a:r>
            <a:r>
              <a:rPr lang="en-US" altLang="zh-CN" sz="4000" dirty="0">
                <a:latin typeface="MingLiU" panose="02020509000000000000" pitchFamily="49" charset="-120"/>
                <a:ea typeface="MingLiU" panose="02020509000000000000" pitchFamily="49" charset="-120"/>
              </a:rPr>
              <a:t>21:17 </a:t>
            </a:r>
            <a:r>
              <a:rPr lang="zh-CN" altLang="en-US" sz="4000" dirty="0">
                <a:latin typeface="MingLiU" panose="02020509000000000000" pitchFamily="49" charset="-120"/>
                <a:ea typeface="MingLiU" panose="02020509000000000000" pitchFamily="49" charset="-120"/>
              </a:rPr>
              <a:t>耶和华的话临到提斯比人以利亚说、</a:t>
            </a:r>
            <a:r>
              <a:rPr lang="en-US" altLang="zh-CN" sz="4000" dirty="0">
                <a:latin typeface="MingLiU" panose="02020509000000000000" pitchFamily="49" charset="-120"/>
                <a:ea typeface="MingLiU" panose="02020509000000000000" pitchFamily="49" charset="-120"/>
              </a:rPr>
              <a:t>21:18 </a:t>
            </a:r>
            <a:r>
              <a:rPr lang="zh-CN" altLang="en-US" sz="4000" dirty="0">
                <a:latin typeface="MingLiU" panose="02020509000000000000" pitchFamily="49" charset="-120"/>
                <a:ea typeface="MingLiU" panose="02020509000000000000" pitchFamily="49" charset="-120"/>
              </a:rPr>
              <a:t>你起来、去见住撒玛利亚的以色列王亚哈．他下去要得拿伯的葡萄园．现今正在那园里。</a:t>
            </a:r>
            <a:r>
              <a:rPr lang="en-US" altLang="zh-CN" sz="4000" dirty="0">
                <a:latin typeface="MingLiU" panose="02020509000000000000" pitchFamily="49" charset="-120"/>
                <a:ea typeface="MingLiU" panose="02020509000000000000" pitchFamily="49" charset="-120"/>
              </a:rPr>
              <a:t>21:19 </a:t>
            </a:r>
            <a:r>
              <a:rPr lang="zh-CN" altLang="en-US" sz="4000" dirty="0">
                <a:latin typeface="MingLiU" panose="02020509000000000000" pitchFamily="49" charset="-120"/>
                <a:ea typeface="MingLiU" panose="02020509000000000000" pitchFamily="49" charset="-120"/>
              </a:rPr>
              <a:t>你要对他说、耶和华如此说、你杀了人、又得他的产业么．又要对他说、耶和华如此说、狗在何处餂拿伯的血、也必在何处餂你的血。</a:t>
            </a:r>
            <a:r>
              <a:rPr lang="en-US" altLang="zh-CN" sz="4000" dirty="0">
                <a:latin typeface="MingLiU" panose="02020509000000000000" pitchFamily="49" charset="-120"/>
                <a:ea typeface="MingLiU" panose="02020509000000000000" pitchFamily="49" charset="-120"/>
              </a:rPr>
              <a:t>21:20 </a:t>
            </a:r>
            <a:r>
              <a:rPr lang="zh-CN" altLang="en-US" sz="4000" dirty="0">
                <a:latin typeface="MingLiU" panose="02020509000000000000" pitchFamily="49" charset="-120"/>
                <a:ea typeface="MingLiU" panose="02020509000000000000" pitchFamily="49" charset="-120"/>
              </a:rPr>
              <a:t>亚哈对以利亚说、我仇敌阿、你找到我么．他回答说、我找到你了、因为你卖了自己、行耶和华眼中看为恶的事．</a:t>
            </a:r>
            <a:r>
              <a:rPr lang="en-US" altLang="zh-CN" sz="4000" dirty="0">
                <a:latin typeface="MingLiU" panose="02020509000000000000" pitchFamily="49" charset="-120"/>
                <a:ea typeface="MingLiU" panose="02020509000000000000" pitchFamily="49" charset="-120"/>
              </a:rPr>
              <a:t>21:21 </a:t>
            </a:r>
            <a:r>
              <a:rPr lang="zh-CN" altLang="en-US" sz="4000" dirty="0">
                <a:latin typeface="MingLiU" panose="02020509000000000000" pitchFamily="49" charset="-120"/>
                <a:ea typeface="MingLiU" panose="02020509000000000000" pitchFamily="49" charset="-120"/>
              </a:rPr>
              <a:t>耶和华说、我必使灾祸临到你、将你除尽、凡属你的男丁、无论困住的、自由的、都从以色列中剪除．</a:t>
            </a:r>
            <a:r>
              <a:rPr lang="en-US" altLang="zh-CN" sz="4000" dirty="0">
                <a:latin typeface="MingLiU" panose="02020509000000000000" pitchFamily="49" charset="-120"/>
                <a:ea typeface="MingLiU" panose="02020509000000000000" pitchFamily="49" charset="-120"/>
              </a:rPr>
              <a:t>21:22 </a:t>
            </a:r>
            <a:r>
              <a:rPr lang="zh-CN" altLang="en-US" sz="4000" dirty="0">
                <a:latin typeface="MingLiU" panose="02020509000000000000" pitchFamily="49" charset="-120"/>
                <a:ea typeface="MingLiU" panose="02020509000000000000" pitchFamily="49" charset="-120"/>
              </a:rPr>
              <a:t>我必使你的家像尼八的儿子耶罗波安的家、又像亚希雅的儿子巴沙的家、因为你惹我发怒、又使以色列人陷在罪里。</a:t>
            </a:r>
            <a:r>
              <a:rPr lang="en-US" altLang="zh-CN" sz="4000" dirty="0">
                <a:latin typeface="MingLiU" panose="02020509000000000000" pitchFamily="49" charset="-120"/>
                <a:ea typeface="MingLiU" panose="02020509000000000000" pitchFamily="49" charset="-120"/>
              </a:rPr>
              <a:t>21:23 </a:t>
            </a:r>
            <a:r>
              <a:rPr lang="zh-CN" altLang="en-US" sz="4000" dirty="0">
                <a:latin typeface="MingLiU" panose="02020509000000000000" pitchFamily="49" charset="-120"/>
                <a:ea typeface="MingLiU" panose="02020509000000000000" pitchFamily="49" charset="-120"/>
              </a:rPr>
              <a:t>论到耶洗别、耶和华也说、狗在耶斯列的外郭、必吃耶洗别的肉。</a:t>
            </a:r>
            <a:r>
              <a:rPr lang="en-US" altLang="zh-CN" sz="4000" dirty="0">
                <a:latin typeface="MingLiU" panose="02020509000000000000" pitchFamily="49" charset="-120"/>
                <a:ea typeface="MingLiU" panose="02020509000000000000" pitchFamily="49" charset="-120"/>
              </a:rPr>
              <a:t>21:24 </a:t>
            </a:r>
            <a:r>
              <a:rPr lang="zh-CN" altLang="en-US" sz="4000" dirty="0">
                <a:latin typeface="MingLiU" panose="02020509000000000000" pitchFamily="49" charset="-120"/>
                <a:ea typeface="MingLiU" panose="02020509000000000000" pitchFamily="49" charset="-120"/>
              </a:rPr>
              <a:t>凡属亚哈的人、死在城中的、必被狗吃、死在田野的、必被空中的鸟吃。</a:t>
            </a:r>
            <a:r>
              <a:rPr lang="en-US" altLang="zh-CN" sz="4000" dirty="0">
                <a:latin typeface="MingLiU" panose="02020509000000000000" pitchFamily="49" charset="-120"/>
                <a:ea typeface="MingLiU" panose="02020509000000000000" pitchFamily="49" charset="-120"/>
              </a:rPr>
              <a:t>21:25 </a:t>
            </a:r>
            <a:r>
              <a:rPr lang="zh-CN" altLang="en-US" sz="4000" dirty="0">
                <a:latin typeface="MingLiU" panose="02020509000000000000" pitchFamily="49" charset="-120"/>
                <a:ea typeface="MingLiU" panose="02020509000000000000" pitchFamily="49" charset="-120"/>
              </a:rPr>
              <a:t>（从来没有像亚哈的、因他自卖、行耶和华眼中看为恶的事、受了王后耶洗别的耸动．</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532480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a:bodyPr>
          <a:lstStyle/>
          <a:p>
            <a:pPr marL="0" indent="0">
              <a:lnSpc>
                <a:spcPct val="120000"/>
              </a:lnSpc>
              <a:buNone/>
            </a:pPr>
            <a:r>
              <a:rPr lang="zh-CN" altLang="en-US" sz="5400" dirty="0">
                <a:latin typeface="MingLiU" panose="02020509000000000000" pitchFamily="49" charset="-120"/>
                <a:ea typeface="MingLiU" panose="02020509000000000000" pitchFamily="49" charset="-120"/>
              </a:rPr>
              <a:t>出</a:t>
            </a:r>
            <a:r>
              <a:rPr lang="en-US" altLang="zh-CN" sz="5400" dirty="0">
                <a:latin typeface="MingLiU" panose="02020509000000000000" pitchFamily="49" charset="-120"/>
                <a:ea typeface="MingLiU" panose="02020509000000000000" pitchFamily="49" charset="-120"/>
              </a:rPr>
              <a:t>21:16 </a:t>
            </a:r>
            <a:r>
              <a:rPr lang="zh-CN" altLang="en-US" sz="5400" dirty="0">
                <a:latin typeface="MingLiU" panose="02020509000000000000" pitchFamily="49" charset="-120"/>
                <a:ea typeface="MingLiU" panose="02020509000000000000" pitchFamily="49" charset="-120"/>
              </a:rPr>
              <a:t>拐带人口、或是把人卖了、或是留在他手下、必要把他治死。</a:t>
            </a:r>
            <a:endParaRPr lang="en-US" altLang="zh-CN" sz="54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818590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fontScale="925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书</a:t>
            </a:r>
            <a:r>
              <a:rPr lang="en-US" altLang="zh-CN" sz="4000" dirty="0">
                <a:latin typeface="MingLiU" panose="02020509000000000000" pitchFamily="49" charset="-120"/>
                <a:ea typeface="MingLiU" panose="02020509000000000000" pitchFamily="49" charset="-120"/>
              </a:rPr>
              <a:t>24:13 </a:t>
            </a:r>
            <a:r>
              <a:rPr lang="zh-CN" altLang="en-US" sz="4000" dirty="0">
                <a:latin typeface="MingLiU" panose="02020509000000000000" pitchFamily="49" charset="-120"/>
                <a:ea typeface="MingLiU" panose="02020509000000000000" pitchFamily="49" charset="-120"/>
              </a:rPr>
              <a:t>我赐给你们地土、非你们所修治的．我赐给你们城邑、非你们所建造的．你们就住在其中．又得吃非你们所栽种的葡萄园、橄榄园的果子。</a:t>
            </a:r>
            <a:r>
              <a:rPr lang="en-US" altLang="zh-CN" sz="4000" dirty="0">
                <a:latin typeface="MingLiU" panose="02020509000000000000" pitchFamily="49" charset="-120"/>
                <a:ea typeface="MingLiU" panose="02020509000000000000" pitchFamily="49" charset="-120"/>
              </a:rPr>
              <a:t>24:14 </a:t>
            </a:r>
            <a:r>
              <a:rPr lang="zh-CN" altLang="en-US" sz="4000" dirty="0">
                <a:latin typeface="MingLiU" panose="02020509000000000000" pitchFamily="49" charset="-120"/>
                <a:ea typeface="MingLiU" panose="02020509000000000000" pitchFamily="49" charset="-120"/>
              </a:rPr>
              <a:t>现在你们要敬畏耶和华、诚心实意地事奉他．将你们列祖在大河那边和在埃及所事奉的神除掉、去事奉耶和华．</a:t>
            </a:r>
            <a:r>
              <a:rPr lang="en-US" altLang="zh-CN" sz="4000" dirty="0">
                <a:latin typeface="MingLiU" panose="02020509000000000000" pitchFamily="49" charset="-120"/>
                <a:ea typeface="MingLiU" panose="02020509000000000000" pitchFamily="49" charset="-120"/>
              </a:rPr>
              <a:t>24:15 </a:t>
            </a:r>
            <a:r>
              <a:rPr lang="zh-CN" altLang="en-US" sz="4000" dirty="0">
                <a:latin typeface="MingLiU" panose="02020509000000000000" pitchFamily="49" charset="-120"/>
                <a:ea typeface="MingLiU" panose="02020509000000000000" pitchFamily="49" charset="-120"/>
              </a:rPr>
              <a:t>若是你们以事奉耶和华为不好、今日就可以选择所要事奉的、是你们列祖在大河那边所事奉的神呢、是你们所住这地的亚摩利人的神呢。至于我、和我家、我们必定事奉耶和华。</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27001833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约</a:t>
            </a:r>
            <a:r>
              <a:rPr lang="en-US" altLang="zh-CN" sz="4000" dirty="0">
                <a:latin typeface="MingLiU" panose="02020509000000000000" pitchFamily="49" charset="-120"/>
                <a:ea typeface="MingLiU" panose="02020509000000000000" pitchFamily="49" charset="-120"/>
              </a:rPr>
              <a:t>14:1 </a:t>
            </a:r>
            <a:r>
              <a:rPr lang="zh-CN" altLang="en-US" sz="4000" dirty="0">
                <a:latin typeface="MingLiU" panose="02020509000000000000" pitchFamily="49" charset="-120"/>
                <a:ea typeface="MingLiU" panose="02020509000000000000" pitchFamily="49" charset="-120"/>
              </a:rPr>
              <a:t>你们心里不要忧愁．你们信神、也当信我。</a:t>
            </a:r>
          </a:p>
          <a:p>
            <a:pPr marL="0" indent="0">
              <a:lnSpc>
                <a:spcPct val="120000"/>
              </a:lnSpc>
              <a:buNone/>
            </a:pPr>
            <a:r>
              <a:rPr lang="en-US" altLang="zh-CN" sz="4000" dirty="0">
                <a:latin typeface="MingLiU" panose="02020509000000000000" pitchFamily="49" charset="-120"/>
                <a:ea typeface="MingLiU" panose="02020509000000000000" pitchFamily="49" charset="-120"/>
              </a:rPr>
              <a:t>14:2 </a:t>
            </a:r>
            <a:r>
              <a:rPr lang="zh-CN" altLang="en-US" sz="4000" dirty="0">
                <a:latin typeface="MingLiU" panose="02020509000000000000" pitchFamily="49" charset="-120"/>
                <a:ea typeface="MingLiU" panose="02020509000000000000" pitchFamily="49" charset="-120"/>
              </a:rPr>
              <a:t>在我父的家里、有许多住处．若是没有、我就早已告诉你们了．我去原是为你们预备地方去。</a:t>
            </a:r>
            <a:r>
              <a:rPr lang="en-US" altLang="zh-CN" sz="4000" dirty="0">
                <a:latin typeface="MingLiU" panose="02020509000000000000" pitchFamily="49" charset="-120"/>
                <a:ea typeface="MingLiU" panose="02020509000000000000" pitchFamily="49" charset="-120"/>
              </a:rPr>
              <a:t>14:3 </a:t>
            </a:r>
            <a:r>
              <a:rPr lang="zh-CN" altLang="en-US" sz="4000" dirty="0">
                <a:latin typeface="MingLiU" panose="02020509000000000000" pitchFamily="49" charset="-120"/>
                <a:ea typeface="MingLiU" panose="02020509000000000000" pitchFamily="49" charset="-120"/>
              </a:rPr>
              <a:t>我若去为你们预备了地方、就必再来接你们到我那里去．我在那里、叫你们也在那里。</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5805721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fontScale="925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七十三問</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第八條誡命是什麽？</a:t>
            </a:r>
          </a:p>
          <a:p>
            <a:pPr marL="0" indent="0">
              <a:lnSpc>
                <a:spcPct val="120000"/>
              </a:lnSpc>
              <a:buNone/>
            </a:pPr>
            <a:r>
              <a:rPr lang="zh-CN" altLang="en-US" sz="4000" dirty="0">
                <a:latin typeface="MingLiU" panose="02020509000000000000" pitchFamily="49" charset="-120"/>
                <a:ea typeface="MingLiU" panose="02020509000000000000" pitchFamily="49" charset="-120"/>
              </a:rPr>
              <a:t>答</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第八條誡命是</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不可偷盜”。</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七十四問</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第八條誡命吩咐什麽？</a:t>
            </a:r>
          </a:p>
          <a:p>
            <a:pPr marL="0" indent="0">
              <a:lnSpc>
                <a:spcPct val="120000"/>
              </a:lnSpc>
              <a:buNone/>
            </a:pPr>
            <a:r>
              <a:rPr lang="zh-CN" altLang="en-US" sz="4000" dirty="0">
                <a:latin typeface="MingLiU" panose="02020509000000000000" pitchFamily="49" charset="-120"/>
                <a:ea typeface="MingLiU" panose="02020509000000000000" pitchFamily="49" charset="-120"/>
              </a:rPr>
              <a:t>答</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第八條誡命吩咐我們，以合乎上帝律法的方式，取得並增加自己與別人的財富和産業。</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七十五問</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第八條誡命禁止什麽？</a:t>
            </a:r>
          </a:p>
          <a:p>
            <a:pPr marL="0" indent="0">
              <a:lnSpc>
                <a:spcPct val="120000"/>
              </a:lnSpc>
              <a:buNone/>
            </a:pPr>
            <a:r>
              <a:rPr lang="zh-CN" altLang="en-US" sz="4000" dirty="0">
                <a:latin typeface="MingLiU" panose="02020509000000000000" pitchFamily="49" charset="-120"/>
                <a:ea typeface="MingLiU" panose="02020509000000000000" pitchFamily="49" charset="-120"/>
              </a:rPr>
              <a:t>答</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第八條誡命禁止一切不正當地損害我們自己和鄰舍的財富或産業的言行。</a:t>
            </a: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en-US" altLang="zh-CN"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zh-CN" altLang="en-US" sz="4000" dirty="0">
              <a:latin typeface="MingLiU" panose="02020509000000000000" pitchFamily="49" charset="-120"/>
              <a:ea typeface="MingLiU" panose="02020509000000000000" pitchFamily="49" charset="-120"/>
            </a:endParaRPr>
          </a:p>
          <a:p>
            <a:pPr marL="0" indent="0">
              <a:lnSpc>
                <a:spcPct val="120000"/>
              </a:lnSpc>
              <a:buNone/>
            </a:pP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399165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304800" y="1388416"/>
            <a:ext cx="11887200" cy="5492839"/>
          </a:xfrm>
        </p:spPr>
        <p:txBody>
          <a:bodyPr>
            <a:noAutofit/>
          </a:bodyPr>
          <a:lstStyle/>
          <a:p>
            <a:pPr marL="0" indent="0">
              <a:lnSpc>
                <a:spcPct val="120000"/>
              </a:lnSpc>
              <a:buNone/>
            </a:pPr>
            <a:r>
              <a:rPr lang="zh-CN" altLang="en-US" sz="5400" dirty="0">
                <a:latin typeface="MingLiU" panose="02020509000000000000" pitchFamily="49" charset="-120"/>
                <a:ea typeface="MingLiU" panose="02020509000000000000" pitchFamily="49" charset="-120"/>
              </a:rPr>
              <a:t>出</a:t>
            </a:r>
            <a:r>
              <a:rPr lang="en-US" altLang="zh-CN" sz="5400" dirty="0">
                <a:latin typeface="MingLiU" panose="02020509000000000000" pitchFamily="49" charset="-120"/>
                <a:ea typeface="MingLiU" panose="02020509000000000000" pitchFamily="49" charset="-120"/>
              </a:rPr>
              <a:t>20</a:t>
            </a:r>
            <a:r>
              <a:rPr lang="zh-CN" altLang="en-US" sz="5400" dirty="0">
                <a:latin typeface="MingLiU" panose="02020509000000000000" pitchFamily="49" charset="-120"/>
                <a:ea typeface="MingLiU" panose="02020509000000000000" pitchFamily="49" charset="-120"/>
              </a:rPr>
              <a:t>：</a:t>
            </a:r>
            <a:r>
              <a:rPr lang="en-US" altLang="zh-CN" sz="5400" dirty="0">
                <a:latin typeface="MingLiU" panose="02020509000000000000" pitchFamily="49" charset="-120"/>
                <a:ea typeface="MingLiU" panose="02020509000000000000" pitchFamily="49" charset="-120"/>
              </a:rPr>
              <a:t>13 </a:t>
            </a:r>
            <a:r>
              <a:rPr lang="zh-CN" altLang="en-US" sz="5400" dirty="0">
                <a:latin typeface="MingLiU" panose="02020509000000000000" pitchFamily="49" charset="-120"/>
                <a:ea typeface="MingLiU" panose="02020509000000000000" pitchFamily="49" charset="-120"/>
              </a:rPr>
              <a:t>不可殺人。 </a:t>
            </a:r>
            <a:r>
              <a:rPr lang="en-US" altLang="zh-CN" sz="5400" dirty="0">
                <a:latin typeface="MingLiU" panose="02020509000000000000" pitchFamily="49" charset="-120"/>
                <a:ea typeface="MingLiU" panose="02020509000000000000" pitchFamily="49" charset="-120"/>
              </a:rPr>
              <a:t>20</a:t>
            </a:r>
            <a:r>
              <a:rPr lang="zh-CN" altLang="en-US" sz="5400" dirty="0">
                <a:latin typeface="MingLiU" panose="02020509000000000000" pitchFamily="49" charset="-120"/>
                <a:ea typeface="MingLiU" panose="02020509000000000000" pitchFamily="49" charset="-120"/>
              </a:rPr>
              <a:t>：</a:t>
            </a:r>
            <a:r>
              <a:rPr lang="en-US" altLang="zh-CN" sz="5400" dirty="0">
                <a:latin typeface="MingLiU" panose="02020509000000000000" pitchFamily="49" charset="-120"/>
                <a:ea typeface="MingLiU" panose="02020509000000000000" pitchFamily="49" charset="-120"/>
              </a:rPr>
              <a:t>14 </a:t>
            </a:r>
            <a:r>
              <a:rPr lang="zh-CN" altLang="en-US" sz="5400" dirty="0">
                <a:latin typeface="MingLiU" panose="02020509000000000000" pitchFamily="49" charset="-120"/>
                <a:ea typeface="MingLiU" panose="02020509000000000000" pitchFamily="49" charset="-120"/>
              </a:rPr>
              <a:t>不可姦淫。 </a:t>
            </a:r>
            <a:r>
              <a:rPr lang="en-US" altLang="zh-CN" sz="5400" dirty="0">
                <a:latin typeface="MingLiU" panose="02020509000000000000" pitchFamily="49" charset="-120"/>
                <a:ea typeface="MingLiU" panose="02020509000000000000" pitchFamily="49" charset="-120"/>
              </a:rPr>
              <a:t>20</a:t>
            </a:r>
            <a:r>
              <a:rPr lang="zh-CN" altLang="en-US" sz="5400" dirty="0">
                <a:latin typeface="MingLiU" panose="02020509000000000000" pitchFamily="49" charset="-120"/>
                <a:ea typeface="MingLiU" panose="02020509000000000000" pitchFamily="49" charset="-120"/>
              </a:rPr>
              <a:t>：</a:t>
            </a:r>
            <a:r>
              <a:rPr lang="en-US" altLang="zh-CN" sz="5400" dirty="0">
                <a:latin typeface="MingLiU" panose="02020509000000000000" pitchFamily="49" charset="-120"/>
                <a:ea typeface="MingLiU" panose="02020509000000000000" pitchFamily="49" charset="-120"/>
              </a:rPr>
              <a:t>15 </a:t>
            </a:r>
            <a:r>
              <a:rPr lang="zh-CN" altLang="en-US" sz="5400" dirty="0">
                <a:latin typeface="MingLiU" panose="02020509000000000000" pitchFamily="49" charset="-120"/>
                <a:ea typeface="MingLiU" panose="02020509000000000000" pitchFamily="49" charset="-120"/>
              </a:rPr>
              <a:t>不可偷盜。 </a:t>
            </a:r>
            <a:r>
              <a:rPr lang="en-US" altLang="zh-CN" sz="5400" dirty="0">
                <a:latin typeface="MingLiU" panose="02020509000000000000" pitchFamily="49" charset="-120"/>
                <a:ea typeface="MingLiU" panose="02020509000000000000" pitchFamily="49" charset="-120"/>
              </a:rPr>
              <a:t>20</a:t>
            </a:r>
            <a:r>
              <a:rPr lang="zh-CN" altLang="en-US" sz="5400" dirty="0">
                <a:latin typeface="MingLiU" panose="02020509000000000000" pitchFamily="49" charset="-120"/>
                <a:ea typeface="MingLiU" panose="02020509000000000000" pitchFamily="49" charset="-120"/>
              </a:rPr>
              <a:t>：</a:t>
            </a:r>
            <a:r>
              <a:rPr lang="en-US" altLang="zh-CN" sz="5400" dirty="0">
                <a:latin typeface="MingLiU" panose="02020509000000000000" pitchFamily="49" charset="-120"/>
                <a:ea typeface="MingLiU" panose="02020509000000000000" pitchFamily="49" charset="-120"/>
              </a:rPr>
              <a:t>16 </a:t>
            </a:r>
            <a:r>
              <a:rPr lang="zh-CN" altLang="en-US" sz="5400" dirty="0">
                <a:latin typeface="MingLiU" panose="02020509000000000000" pitchFamily="49" charset="-120"/>
                <a:ea typeface="MingLiU" panose="02020509000000000000" pitchFamily="49" charset="-120"/>
              </a:rPr>
              <a:t>不可作假見證陷害人。 </a:t>
            </a:r>
            <a:r>
              <a:rPr lang="en-US" altLang="zh-CN" sz="5400" dirty="0">
                <a:latin typeface="MingLiU" panose="02020509000000000000" pitchFamily="49" charset="-120"/>
                <a:ea typeface="MingLiU" panose="02020509000000000000" pitchFamily="49" charset="-120"/>
              </a:rPr>
              <a:t>20</a:t>
            </a:r>
            <a:r>
              <a:rPr lang="zh-CN" altLang="en-US" sz="5400" dirty="0">
                <a:latin typeface="MingLiU" panose="02020509000000000000" pitchFamily="49" charset="-120"/>
                <a:ea typeface="MingLiU" panose="02020509000000000000" pitchFamily="49" charset="-120"/>
              </a:rPr>
              <a:t>：</a:t>
            </a:r>
            <a:r>
              <a:rPr lang="en-US" altLang="zh-CN" sz="5400" dirty="0">
                <a:latin typeface="MingLiU" panose="02020509000000000000" pitchFamily="49" charset="-120"/>
                <a:ea typeface="MingLiU" panose="02020509000000000000" pitchFamily="49" charset="-120"/>
              </a:rPr>
              <a:t>17 </a:t>
            </a:r>
            <a:r>
              <a:rPr lang="zh-CN" altLang="en-US" sz="5400" dirty="0">
                <a:latin typeface="MingLiU" panose="02020509000000000000" pitchFamily="49" charset="-120"/>
                <a:ea typeface="MingLiU" panose="02020509000000000000" pitchFamily="49" charset="-120"/>
              </a:rPr>
              <a:t>不可貪戀人的房屋、也不可貪戀人的妻子、僕婢、牛驢、並他一切所有的。
</a:t>
            </a:r>
            <a:endParaRPr lang="en-US" sz="5400" dirty="0"/>
          </a:p>
        </p:txBody>
      </p:sp>
    </p:spTree>
    <p:extLst>
      <p:ext uri="{BB962C8B-B14F-4D97-AF65-F5344CB8AC3E}">
        <p14:creationId xmlns:p14="http://schemas.microsoft.com/office/powerpoint/2010/main" val="341568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152400" y="1352282"/>
            <a:ext cx="11887200" cy="5505717"/>
          </a:xfrm>
        </p:spPr>
        <p:txBody>
          <a:bodyPr>
            <a:normAutofit fontScale="77500" lnSpcReduction="20000"/>
          </a:bodyPr>
          <a:lstStyle/>
          <a:p>
            <a:pPr marL="0" indent="0">
              <a:lnSpc>
                <a:spcPct val="120000"/>
              </a:lnSpc>
              <a:buNone/>
            </a:pPr>
            <a:r>
              <a:rPr lang="zh-CN" altLang="en-US" sz="3600" dirty="0">
                <a:latin typeface="MingLiU" panose="02020509000000000000" pitchFamily="49" charset="-120"/>
                <a:ea typeface="MingLiU" panose="02020509000000000000" pitchFamily="49" charset="-120"/>
              </a:rPr>
              <a:t>七十三問</a:t>
            </a:r>
            <a:r>
              <a:rPr lang="en-US" altLang="zh-CN" sz="3600" dirty="0">
                <a:latin typeface="MingLiU" panose="02020509000000000000" pitchFamily="49" charset="-120"/>
                <a:ea typeface="MingLiU" panose="02020509000000000000" pitchFamily="49" charset="-120"/>
              </a:rPr>
              <a:t>:</a:t>
            </a:r>
            <a:r>
              <a:rPr lang="zh-CN" altLang="en-US" sz="3600" dirty="0">
                <a:latin typeface="MingLiU" panose="02020509000000000000" pitchFamily="49" charset="-120"/>
                <a:ea typeface="MingLiU" panose="02020509000000000000" pitchFamily="49" charset="-120"/>
              </a:rPr>
              <a:t>第八條誡命是什麽？</a:t>
            </a:r>
          </a:p>
          <a:p>
            <a:pPr marL="0" indent="0">
              <a:lnSpc>
                <a:spcPct val="120000"/>
              </a:lnSpc>
              <a:buNone/>
            </a:pPr>
            <a:r>
              <a:rPr lang="zh-CN" altLang="en-US" sz="3600" dirty="0">
                <a:latin typeface="MingLiU" panose="02020509000000000000" pitchFamily="49" charset="-120"/>
                <a:ea typeface="MingLiU" panose="02020509000000000000" pitchFamily="49" charset="-120"/>
              </a:rPr>
              <a:t>答</a:t>
            </a:r>
            <a:r>
              <a:rPr lang="en-US" altLang="zh-CN" sz="3600" dirty="0">
                <a:latin typeface="MingLiU" panose="02020509000000000000" pitchFamily="49" charset="-120"/>
                <a:ea typeface="MingLiU" panose="02020509000000000000" pitchFamily="49" charset="-120"/>
              </a:rPr>
              <a:t>:</a:t>
            </a:r>
            <a:r>
              <a:rPr lang="zh-CN" altLang="en-US" sz="3600" dirty="0">
                <a:latin typeface="MingLiU" panose="02020509000000000000" pitchFamily="49" charset="-120"/>
                <a:ea typeface="MingLiU" panose="02020509000000000000" pitchFamily="49" charset="-120"/>
              </a:rPr>
              <a:t>第八條誡命是</a:t>
            </a:r>
            <a:r>
              <a:rPr lang="en-US" altLang="zh-CN" sz="3600" dirty="0">
                <a:latin typeface="MingLiU" panose="02020509000000000000" pitchFamily="49" charset="-120"/>
                <a:ea typeface="MingLiU" panose="02020509000000000000" pitchFamily="49" charset="-120"/>
              </a:rPr>
              <a:t>:“</a:t>
            </a:r>
            <a:r>
              <a:rPr lang="zh-CN" altLang="en-US" sz="3600" dirty="0">
                <a:latin typeface="MingLiU" panose="02020509000000000000" pitchFamily="49" charset="-120"/>
                <a:ea typeface="MingLiU" panose="02020509000000000000" pitchFamily="49" charset="-120"/>
              </a:rPr>
              <a:t>不可偷盜”。</a:t>
            </a:r>
            <a:endParaRPr lang="en-US" altLang="zh-CN" sz="3600" dirty="0">
              <a:latin typeface="MingLiU" panose="02020509000000000000" pitchFamily="49" charset="-120"/>
              <a:ea typeface="MingLiU" panose="02020509000000000000" pitchFamily="49" charset="-120"/>
            </a:endParaRPr>
          </a:p>
          <a:p>
            <a:pPr marL="0" indent="0">
              <a:lnSpc>
                <a:spcPct val="120000"/>
              </a:lnSpc>
              <a:buNone/>
            </a:pPr>
            <a:endParaRPr lang="en-US" sz="3600" dirty="0">
              <a:latin typeface="MingLiU" panose="02020509000000000000" pitchFamily="49" charset="-120"/>
              <a:ea typeface="MingLiU" panose="02020509000000000000" pitchFamily="49" charset="-120"/>
            </a:endParaRPr>
          </a:p>
          <a:p>
            <a:pPr marL="0" indent="0">
              <a:lnSpc>
                <a:spcPct val="120000"/>
              </a:lnSpc>
              <a:buNone/>
            </a:pPr>
            <a:r>
              <a:rPr lang="zh-CN" altLang="en-US" sz="3600" dirty="0">
                <a:latin typeface="MingLiU" panose="02020509000000000000" pitchFamily="49" charset="-120"/>
                <a:ea typeface="MingLiU" panose="02020509000000000000" pitchFamily="49" charset="-120"/>
              </a:rPr>
              <a:t>撒下</a:t>
            </a:r>
            <a:r>
              <a:rPr lang="en-US" altLang="zh-CN" sz="3600" dirty="0">
                <a:latin typeface="MingLiU" panose="02020509000000000000" pitchFamily="49" charset="-120"/>
                <a:ea typeface="MingLiU" panose="02020509000000000000" pitchFamily="49" charset="-120"/>
              </a:rPr>
              <a:t>12:1 </a:t>
            </a:r>
            <a:r>
              <a:rPr lang="zh-CN" altLang="en-US" sz="3600" dirty="0">
                <a:latin typeface="MingLiU" panose="02020509000000000000" pitchFamily="49" charset="-120"/>
                <a:ea typeface="MingLiU" panose="02020509000000000000" pitchFamily="49" charset="-120"/>
              </a:rPr>
              <a:t>耶和华差遣拿单去见大卫。拿单到了大卫那里、对他说、在一座城里有两个人．一个是富户、一个是穷人。</a:t>
            </a:r>
            <a:r>
              <a:rPr lang="en-US" altLang="zh-CN" sz="3600" dirty="0">
                <a:latin typeface="MingLiU" panose="02020509000000000000" pitchFamily="49" charset="-120"/>
                <a:ea typeface="MingLiU" panose="02020509000000000000" pitchFamily="49" charset="-120"/>
              </a:rPr>
              <a:t>12:2 </a:t>
            </a:r>
            <a:r>
              <a:rPr lang="zh-CN" altLang="en-US" sz="3600" dirty="0">
                <a:latin typeface="MingLiU" panose="02020509000000000000" pitchFamily="49" charset="-120"/>
                <a:ea typeface="MingLiU" panose="02020509000000000000" pitchFamily="49" charset="-120"/>
              </a:rPr>
              <a:t>富户、有许多牛群羊群．</a:t>
            </a:r>
          </a:p>
          <a:p>
            <a:pPr marL="0" indent="0">
              <a:lnSpc>
                <a:spcPct val="120000"/>
              </a:lnSpc>
              <a:buNone/>
            </a:pPr>
            <a:r>
              <a:rPr lang="en-US" altLang="zh-CN" sz="3600" dirty="0">
                <a:latin typeface="MingLiU" panose="02020509000000000000" pitchFamily="49" charset="-120"/>
                <a:ea typeface="MingLiU" panose="02020509000000000000" pitchFamily="49" charset="-120"/>
              </a:rPr>
              <a:t>12:3 </a:t>
            </a:r>
            <a:r>
              <a:rPr lang="zh-CN" altLang="en-US" sz="3600" dirty="0">
                <a:latin typeface="MingLiU" panose="02020509000000000000" pitchFamily="49" charset="-120"/>
                <a:ea typeface="MingLiU" panose="02020509000000000000" pitchFamily="49" charset="-120"/>
              </a:rPr>
              <a:t>穷人、除了所买来养活的一只小母羊羔之外、别无所有．羊羔在他家里和他儿女一同长大．吃他所吃的、喝他所喝的、睡在他怀中、在他看来如同女儿一样。</a:t>
            </a:r>
            <a:r>
              <a:rPr lang="en-US" altLang="zh-CN" sz="3600" dirty="0">
                <a:latin typeface="MingLiU" panose="02020509000000000000" pitchFamily="49" charset="-120"/>
                <a:ea typeface="MingLiU" panose="02020509000000000000" pitchFamily="49" charset="-120"/>
              </a:rPr>
              <a:t>12:4 </a:t>
            </a:r>
            <a:r>
              <a:rPr lang="zh-CN" altLang="en-US" sz="3600" dirty="0">
                <a:latin typeface="MingLiU" panose="02020509000000000000" pitchFamily="49" charset="-120"/>
                <a:ea typeface="MingLiU" panose="02020509000000000000" pitchFamily="49" charset="-120"/>
              </a:rPr>
              <a:t>有一客人来到这富户家里．富户舍不得从自己的牛群羊群中、取一只预备给客人吃、却取了那穷人的羊羔、预备给客人吃。</a:t>
            </a:r>
            <a:endParaRPr lang="en-US" sz="36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131496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262129"/>
            <a:ext cx="11887200" cy="5492839"/>
          </a:xfrm>
        </p:spPr>
        <p:txBody>
          <a:bodyPr>
            <a:normAutofit fontScale="92500"/>
          </a:bodyPr>
          <a:lstStyle/>
          <a:p>
            <a:pPr marL="0" indent="0">
              <a:lnSpc>
                <a:spcPct val="120000"/>
              </a:lnSpc>
              <a:buNone/>
            </a:pPr>
            <a:r>
              <a:rPr lang="zh-CN" altLang="en-US" sz="6000" dirty="0">
                <a:latin typeface="MingLiU" panose="02020509000000000000" pitchFamily="49" charset="-120"/>
                <a:ea typeface="MingLiU" panose="02020509000000000000" pitchFamily="49" charset="-120"/>
              </a:rPr>
              <a:t>创</a:t>
            </a:r>
            <a:r>
              <a:rPr lang="en-US" altLang="zh-CN" sz="6000" dirty="0">
                <a:latin typeface="MingLiU" panose="02020509000000000000" pitchFamily="49" charset="-120"/>
                <a:ea typeface="MingLiU" panose="02020509000000000000" pitchFamily="49" charset="-120"/>
              </a:rPr>
              <a:t>2:16 </a:t>
            </a:r>
            <a:r>
              <a:rPr lang="zh-CN" altLang="en-US" sz="6000" dirty="0">
                <a:latin typeface="MingLiU" panose="02020509000000000000" pitchFamily="49" charset="-120"/>
                <a:ea typeface="MingLiU" panose="02020509000000000000" pitchFamily="49" charset="-120"/>
              </a:rPr>
              <a:t>耶和华神吩咐他说、园中各样树上的果子、你可以随意吃．</a:t>
            </a:r>
            <a:r>
              <a:rPr lang="en-US" altLang="zh-CN" sz="6000" dirty="0">
                <a:latin typeface="MingLiU" panose="02020509000000000000" pitchFamily="49" charset="-120"/>
                <a:ea typeface="MingLiU" panose="02020509000000000000" pitchFamily="49" charset="-120"/>
              </a:rPr>
              <a:t>2:17 </a:t>
            </a:r>
            <a:r>
              <a:rPr lang="zh-CN" altLang="en-US" sz="6000" dirty="0">
                <a:latin typeface="MingLiU" panose="02020509000000000000" pitchFamily="49" charset="-120"/>
                <a:ea typeface="MingLiU" panose="02020509000000000000" pitchFamily="49" charset="-120"/>
              </a:rPr>
              <a:t>只是分别善恶树上的果子、你不可吃、因为你吃的日子必定死。</a:t>
            </a:r>
            <a:r>
              <a:rPr lang="zh-CN" altLang="en-US" sz="4000" dirty="0">
                <a:latin typeface="MingLiU" panose="02020509000000000000" pitchFamily="49" charset="-120"/>
                <a:ea typeface="MingLiU" panose="02020509000000000000" pitchFamily="49" charset="-120"/>
              </a:rPr>
              <a:t>
</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828239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262129"/>
            <a:ext cx="11887200" cy="5492839"/>
          </a:xfrm>
        </p:spPr>
        <p:txBody>
          <a:bodyPr>
            <a:normAutofit fontScale="850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七十四問</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第八條誡命吩咐什麽？</a:t>
            </a:r>
          </a:p>
          <a:p>
            <a:pPr marL="0" indent="0">
              <a:lnSpc>
                <a:spcPct val="120000"/>
              </a:lnSpc>
              <a:buNone/>
            </a:pPr>
            <a:r>
              <a:rPr lang="zh-CN" altLang="en-US" sz="4000" dirty="0">
                <a:latin typeface="MingLiU" panose="02020509000000000000" pitchFamily="49" charset="-120"/>
                <a:ea typeface="MingLiU" panose="02020509000000000000" pitchFamily="49" charset="-120"/>
              </a:rPr>
              <a:t>答</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第八條誡命吩咐我們，以合乎上帝律法的方式，取得並增加自己與別人的財富和産業。</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帖后</a:t>
            </a:r>
            <a:r>
              <a:rPr lang="en-US" altLang="zh-CN" sz="4000" dirty="0">
                <a:latin typeface="MingLiU" panose="02020509000000000000" pitchFamily="49" charset="-120"/>
                <a:ea typeface="MingLiU" panose="02020509000000000000" pitchFamily="49" charset="-120"/>
              </a:rPr>
              <a:t>3:10 </a:t>
            </a:r>
            <a:r>
              <a:rPr lang="zh-CN" altLang="en-US" sz="4000" dirty="0">
                <a:latin typeface="MingLiU" panose="02020509000000000000" pitchFamily="49" charset="-120"/>
                <a:ea typeface="MingLiU" panose="02020509000000000000" pitchFamily="49" charset="-120"/>
              </a:rPr>
              <a:t>我们在你们那里的时候、曾吩咐你们说、若有人不肯作工、就不可吃饭。</a:t>
            </a:r>
            <a:r>
              <a:rPr lang="en-US" altLang="zh-CN" sz="4000" dirty="0">
                <a:latin typeface="MingLiU" panose="02020509000000000000" pitchFamily="49" charset="-120"/>
                <a:ea typeface="MingLiU" panose="02020509000000000000" pitchFamily="49" charset="-120"/>
              </a:rPr>
              <a:t>3:11 </a:t>
            </a:r>
            <a:r>
              <a:rPr lang="zh-CN" altLang="en-US" sz="4000" dirty="0">
                <a:latin typeface="MingLiU" panose="02020509000000000000" pitchFamily="49" charset="-120"/>
                <a:ea typeface="MingLiU" panose="02020509000000000000" pitchFamily="49" charset="-120"/>
              </a:rPr>
              <a:t>因我们听说、在你们中间有人不按规矩而行、甚么工都不作、反倒专管闲事。</a:t>
            </a:r>
            <a:r>
              <a:rPr lang="en-US" altLang="zh-CN" sz="4000" dirty="0">
                <a:latin typeface="MingLiU" panose="02020509000000000000" pitchFamily="49" charset="-120"/>
                <a:ea typeface="MingLiU" panose="02020509000000000000" pitchFamily="49" charset="-120"/>
              </a:rPr>
              <a:t>3:12 </a:t>
            </a:r>
            <a:r>
              <a:rPr lang="zh-CN" altLang="en-US" sz="4000" dirty="0">
                <a:latin typeface="MingLiU" panose="02020509000000000000" pitchFamily="49" charset="-120"/>
                <a:ea typeface="MingLiU" panose="02020509000000000000" pitchFamily="49" charset="-120"/>
              </a:rPr>
              <a:t>我们靠主耶稣基督、吩咐劝戒这样的人、要安静作工、吃自己的饭。</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箴</a:t>
            </a:r>
            <a:r>
              <a:rPr lang="en-US" altLang="zh-CN" sz="4000" dirty="0">
                <a:latin typeface="MingLiU" panose="02020509000000000000" pitchFamily="49" charset="-120"/>
                <a:ea typeface="MingLiU" panose="02020509000000000000" pitchFamily="49" charset="-120"/>
              </a:rPr>
              <a:t>27:23 </a:t>
            </a:r>
            <a:r>
              <a:rPr lang="zh-CN" altLang="en-US" sz="4000" dirty="0">
                <a:latin typeface="MingLiU" panose="02020509000000000000" pitchFamily="49" charset="-120"/>
                <a:ea typeface="MingLiU" panose="02020509000000000000" pitchFamily="49" charset="-120"/>
              </a:rPr>
              <a:t>你要详细知道你羊群的景况．留心料理你的牛群。
</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1472152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262129"/>
            <a:ext cx="11887200" cy="5492839"/>
          </a:xfrm>
        </p:spPr>
        <p:txBody>
          <a:bodyPr>
            <a:noAutofit/>
          </a:bodyPr>
          <a:lstStyle/>
          <a:p>
            <a:pPr marL="0" indent="0">
              <a:lnSpc>
                <a:spcPct val="120000"/>
              </a:lnSpc>
              <a:buNone/>
            </a:pPr>
            <a:r>
              <a:rPr lang="zh-CN" altLang="en-US" sz="2400" dirty="0">
                <a:latin typeface="MingLiU" panose="02020509000000000000" pitchFamily="49" charset="-120"/>
                <a:ea typeface="MingLiU" panose="02020509000000000000" pitchFamily="49" charset="-120"/>
              </a:rPr>
              <a:t>申</a:t>
            </a:r>
            <a:r>
              <a:rPr lang="en-US" altLang="zh-CN" sz="2400" dirty="0">
                <a:latin typeface="MingLiU" panose="02020509000000000000" pitchFamily="49" charset="-120"/>
                <a:ea typeface="MingLiU" panose="02020509000000000000" pitchFamily="49" charset="-120"/>
              </a:rPr>
              <a:t>18:1 </a:t>
            </a:r>
            <a:r>
              <a:rPr lang="zh-CN" altLang="en-US" sz="2400" dirty="0">
                <a:latin typeface="MingLiU" panose="02020509000000000000" pitchFamily="49" charset="-120"/>
                <a:ea typeface="MingLiU" panose="02020509000000000000" pitchFamily="49" charset="-120"/>
              </a:rPr>
              <a:t>祭司利未人和利未全支派、必在以色列中无分无业、他们所吃用的、就是献给耶和华的火祭、和一切所捐的。</a:t>
            </a:r>
            <a:r>
              <a:rPr lang="en-US" altLang="zh-CN" sz="2400" dirty="0">
                <a:latin typeface="MingLiU" panose="02020509000000000000" pitchFamily="49" charset="-120"/>
                <a:ea typeface="MingLiU" panose="02020509000000000000" pitchFamily="49" charset="-120"/>
              </a:rPr>
              <a:t>18:2 </a:t>
            </a:r>
            <a:r>
              <a:rPr lang="zh-CN" altLang="en-US" sz="2400" dirty="0">
                <a:latin typeface="MingLiU" panose="02020509000000000000" pitchFamily="49" charset="-120"/>
                <a:ea typeface="MingLiU" panose="02020509000000000000" pitchFamily="49" charset="-120"/>
              </a:rPr>
              <a:t>他们在弟兄中必没有产业、耶和华是他们的产业、正如耶和华所应许他们的。</a:t>
            </a:r>
            <a:r>
              <a:rPr lang="en-US" altLang="zh-CN" sz="2400" dirty="0">
                <a:latin typeface="MingLiU" panose="02020509000000000000" pitchFamily="49" charset="-120"/>
                <a:ea typeface="MingLiU" panose="02020509000000000000" pitchFamily="49" charset="-120"/>
              </a:rPr>
              <a:t>18:3 </a:t>
            </a:r>
            <a:r>
              <a:rPr lang="zh-CN" altLang="en-US" sz="2400" dirty="0">
                <a:latin typeface="MingLiU" panose="02020509000000000000" pitchFamily="49" charset="-120"/>
                <a:ea typeface="MingLiU" panose="02020509000000000000" pitchFamily="49" charset="-120"/>
              </a:rPr>
              <a:t>祭司从百姓所当得的分乃是这样．凡献牛或羊为祭的、要把前腿、和两腮、并脾胃给祭司。</a:t>
            </a:r>
            <a:r>
              <a:rPr lang="en-US" altLang="zh-CN" sz="2400" dirty="0">
                <a:latin typeface="MingLiU" panose="02020509000000000000" pitchFamily="49" charset="-120"/>
                <a:ea typeface="MingLiU" panose="02020509000000000000" pitchFamily="49" charset="-120"/>
              </a:rPr>
              <a:t>18:4 </a:t>
            </a:r>
            <a:r>
              <a:rPr lang="zh-CN" altLang="en-US" sz="2400" dirty="0">
                <a:latin typeface="MingLiU" panose="02020509000000000000" pitchFamily="49" charset="-120"/>
                <a:ea typeface="MingLiU" panose="02020509000000000000" pitchFamily="49" charset="-120"/>
              </a:rPr>
              <a:t>初收的五谷、新酒、和油、并初剪的羊毛、也要给他。</a:t>
            </a:r>
            <a:r>
              <a:rPr lang="en-US" altLang="zh-CN" sz="2400" dirty="0">
                <a:latin typeface="MingLiU" panose="02020509000000000000" pitchFamily="49" charset="-120"/>
                <a:ea typeface="MingLiU" panose="02020509000000000000" pitchFamily="49" charset="-120"/>
              </a:rPr>
              <a:t>18:5 </a:t>
            </a:r>
            <a:r>
              <a:rPr lang="zh-CN" altLang="en-US" sz="2400" dirty="0">
                <a:latin typeface="MingLiU" panose="02020509000000000000" pitchFamily="49" charset="-120"/>
                <a:ea typeface="MingLiU" panose="02020509000000000000" pitchFamily="49" charset="-120"/>
              </a:rPr>
              <a:t>因为耶和华你的神、从你各支派中将他拣选出来、使他和他子孙、永远奉耶和华的名侍立事奉。</a:t>
            </a:r>
            <a:endParaRPr lang="en-US" altLang="zh-CN" sz="2400" dirty="0">
              <a:latin typeface="MingLiU" panose="02020509000000000000" pitchFamily="49" charset="-120"/>
              <a:ea typeface="MingLiU" panose="02020509000000000000" pitchFamily="49" charset="-120"/>
            </a:endParaRPr>
          </a:p>
          <a:p>
            <a:pPr marL="0" indent="0">
              <a:lnSpc>
                <a:spcPct val="120000"/>
              </a:lnSpc>
              <a:buNone/>
            </a:pPr>
            <a:endParaRPr lang="en-US" altLang="zh-CN" sz="2400" dirty="0">
              <a:latin typeface="MingLiU" panose="02020509000000000000" pitchFamily="49" charset="-120"/>
              <a:ea typeface="MingLiU" panose="02020509000000000000" pitchFamily="49" charset="-120"/>
            </a:endParaRPr>
          </a:p>
          <a:p>
            <a:pPr marL="0" indent="0">
              <a:lnSpc>
                <a:spcPct val="120000"/>
              </a:lnSpc>
              <a:buNone/>
            </a:pPr>
            <a:r>
              <a:rPr lang="zh-CN" altLang="en-US" sz="2400" dirty="0">
                <a:latin typeface="MingLiU" panose="02020509000000000000" pitchFamily="49" charset="-120"/>
                <a:ea typeface="MingLiU" panose="02020509000000000000" pitchFamily="49" charset="-120"/>
              </a:rPr>
              <a:t>申</a:t>
            </a:r>
            <a:r>
              <a:rPr lang="en-US" altLang="zh-CN" sz="2400" dirty="0">
                <a:latin typeface="MingLiU" panose="02020509000000000000" pitchFamily="49" charset="-120"/>
                <a:ea typeface="MingLiU" panose="02020509000000000000" pitchFamily="49" charset="-120"/>
              </a:rPr>
              <a:t>22:1 </a:t>
            </a:r>
            <a:r>
              <a:rPr lang="zh-CN" altLang="en-US" sz="2400" dirty="0">
                <a:latin typeface="MingLiU" panose="02020509000000000000" pitchFamily="49" charset="-120"/>
                <a:ea typeface="MingLiU" panose="02020509000000000000" pitchFamily="49" charset="-120"/>
              </a:rPr>
              <a:t>你若看见弟兄的牛、或羊、失迷了路、不可佯为不见、总要把他牵回来交给你的弟兄。</a:t>
            </a:r>
            <a:r>
              <a:rPr lang="en-US" altLang="zh-CN" sz="2400" dirty="0">
                <a:latin typeface="MingLiU" panose="02020509000000000000" pitchFamily="49" charset="-120"/>
                <a:ea typeface="MingLiU" panose="02020509000000000000" pitchFamily="49" charset="-120"/>
              </a:rPr>
              <a:t>22:2 </a:t>
            </a:r>
            <a:r>
              <a:rPr lang="zh-CN" altLang="en-US" sz="2400" dirty="0">
                <a:latin typeface="MingLiU" panose="02020509000000000000" pitchFamily="49" charset="-120"/>
                <a:ea typeface="MingLiU" panose="02020509000000000000" pitchFamily="49" charset="-120"/>
              </a:rPr>
              <a:t>你弟兄若离你远、或是你不认识他、就要牵到你家去、留在你那里、等你弟兄来寻找就还给他。</a:t>
            </a:r>
            <a:r>
              <a:rPr lang="en-US" altLang="zh-CN" sz="2400" dirty="0">
                <a:latin typeface="MingLiU" panose="02020509000000000000" pitchFamily="49" charset="-120"/>
                <a:ea typeface="MingLiU" panose="02020509000000000000" pitchFamily="49" charset="-120"/>
              </a:rPr>
              <a:t>22:3 </a:t>
            </a:r>
            <a:r>
              <a:rPr lang="zh-CN" altLang="en-US" sz="2400" dirty="0">
                <a:latin typeface="MingLiU" panose="02020509000000000000" pitchFamily="49" charset="-120"/>
                <a:ea typeface="MingLiU" panose="02020509000000000000" pitchFamily="49" charset="-120"/>
              </a:rPr>
              <a:t>你的弟兄无论失落甚么、或是驴、或是衣服、你若遇见、都要这样行、不可佯为不见。</a:t>
            </a:r>
            <a:r>
              <a:rPr lang="en-US" altLang="zh-CN" sz="2400" dirty="0">
                <a:latin typeface="MingLiU" panose="02020509000000000000" pitchFamily="49" charset="-120"/>
                <a:ea typeface="MingLiU" panose="02020509000000000000" pitchFamily="49" charset="-120"/>
              </a:rPr>
              <a:t>22:4 </a:t>
            </a:r>
            <a:r>
              <a:rPr lang="zh-CN" altLang="en-US" sz="2400" dirty="0">
                <a:latin typeface="MingLiU" panose="02020509000000000000" pitchFamily="49" charset="-120"/>
                <a:ea typeface="MingLiU" panose="02020509000000000000" pitchFamily="49" charset="-120"/>
              </a:rPr>
              <a:t>你若看见弟兄的牛、或驴、跌倒在路上、不可佯为不见、总要帮助他拉起来。</a:t>
            </a:r>
            <a:endParaRPr lang="en-US" altLang="zh-CN" sz="2400" dirty="0">
              <a:latin typeface="MingLiU" panose="02020509000000000000" pitchFamily="49" charset="-120"/>
              <a:ea typeface="MingLiU" panose="02020509000000000000" pitchFamily="49" charset="-120"/>
            </a:endParaRPr>
          </a:p>
          <a:p>
            <a:pPr marL="0" indent="0">
              <a:lnSpc>
                <a:spcPct val="120000"/>
              </a:lnSpc>
              <a:buNone/>
            </a:pPr>
            <a:r>
              <a:rPr lang="zh-CN" altLang="en-US" sz="2400" dirty="0">
                <a:latin typeface="MingLiU" panose="02020509000000000000" pitchFamily="49" charset="-120"/>
                <a:ea typeface="MingLiU" panose="02020509000000000000" pitchFamily="49" charset="-120"/>
              </a:rPr>
              <a:t>
</a:t>
            </a:r>
            <a:endParaRPr lang="en-US" sz="24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1473675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262129"/>
            <a:ext cx="11887200" cy="5492839"/>
          </a:xfrm>
        </p:spPr>
        <p:txBody>
          <a:bodyPr>
            <a:normAutofit fontScale="92500" lnSpcReduction="2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利</a:t>
            </a:r>
            <a:r>
              <a:rPr lang="en-US" altLang="zh-CN" sz="4000" dirty="0">
                <a:latin typeface="MingLiU" panose="02020509000000000000" pitchFamily="49" charset="-120"/>
                <a:ea typeface="MingLiU" panose="02020509000000000000" pitchFamily="49" charset="-120"/>
              </a:rPr>
              <a:t>25:23 </a:t>
            </a:r>
            <a:r>
              <a:rPr lang="zh-CN" altLang="en-US" sz="4000" dirty="0">
                <a:latin typeface="MingLiU" panose="02020509000000000000" pitchFamily="49" charset="-120"/>
                <a:ea typeface="MingLiU" panose="02020509000000000000" pitchFamily="49" charset="-120"/>
              </a:rPr>
              <a:t>地不可永卖、因为地是我的、你们在我面前是客旅、是寄居的。</a:t>
            </a:r>
            <a:r>
              <a:rPr lang="en-US" altLang="zh-CN" sz="4000" dirty="0">
                <a:latin typeface="MingLiU" panose="02020509000000000000" pitchFamily="49" charset="-120"/>
                <a:ea typeface="MingLiU" panose="02020509000000000000" pitchFamily="49" charset="-120"/>
              </a:rPr>
              <a:t>25:24 </a:t>
            </a:r>
            <a:r>
              <a:rPr lang="zh-CN" altLang="en-US" sz="4000" dirty="0">
                <a:latin typeface="MingLiU" panose="02020509000000000000" pitchFamily="49" charset="-120"/>
                <a:ea typeface="MingLiU" panose="02020509000000000000" pitchFamily="49" charset="-120"/>
              </a:rPr>
              <a:t>在你们所得为业的全地、也要准人将地赎回。</a:t>
            </a:r>
            <a:r>
              <a:rPr lang="en-US" altLang="zh-CN" sz="4000" dirty="0">
                <a:latin typeface="MingLiU" panose="02020509000000000000" pitchFamily="49" charset="-120"/>
                <a:ea typeface="MingLiU" panose="02020509000000000000" pitchFamily="49" charset="-120"/>
              </a:rPr>
              <a:t>25:25 </a:t>
            </a:r>
            <a:r>
              <a:rPr lang="zh-CN" altLang="en-US" sz="4000" dirty="0">
                <a:latin typeface="MingLiU" panose="02020509000000000000" pitchFamily="49" charset="-120"/>
                <a:ea typeface="MingLiU" panose="02020509000000000000" pitchFamily="49" charset="-120"/>
              </a:rPr>
              <a:t>你的弟兄。</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弟兄”指“本国人”说。下同。</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若渐渐穷乏、卖了几分地业、他至近的亲属、就要来把弟兄所卖的赎回。</a:t>
            </a:r>
            <a:r>
              <a:rPr lang="en-US" altLang="zh-CN" sz="4000" dirty="0">
                <a:latin typeface="MingLiU" panose="02020509000000000000" pitchFamily="49" charset="-120"/>
                <a:ea typeface="MingLiU" panose="02020509000000000000" pitchFamily="49" charset="-120"/>
              </a:rPr>
              <a:t>25:26 </a:t>
            </a:r>
            <a:r>
              <a:rPr lang="zh-CN" altLang="en-US" sz="4000" dirty="0">
                <a:latin typeface="MingLiU" panose="02020509000000000000" pitchFamily="49" charset="-120"/>
                <a:ea typeface="MingLiU" panose="02020509000000000000" pitchFamily="49" charset="-120"/>
              </a:rPr>
              <a:t>若没有能给他赎回的、他自己渐渐富足、能够赎回、</a:t>
            </a:r>
            <a:r>
              <a:rPr lang="en-US" altLang="zh-CN" sz="4000" dirty="0">
                <a:latin typeface="MingLiU" panose="02020509000000000000" pitchFamily="49" charset="-120"/>
                <a:ea typeface="MingLiU" panose="02020509000000000000" pitchFamily="49" charset="-120"/>
              </a:rPr>
              <a:t>25:27 </a:t>
            </a:r>
            <a:r>
              <a:rPr lang="zh-CN" altLang="en-US" sz="4000" dirty="0">
                <a:latin typeface="MingLiU" panose="02020509000000000000" pitchFamily="49" charset="-120"/>
                <a:ea typeface="MingLiU" panose="02020509000000000000" pitchFamily="49" charset="-120"/>
              </a:rPr>
              <a:t>就要算出卖地的年数、把余剩年数的价值、还那买主、自己便归回自己的地业。
</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00235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403797"/>
            <a:ext cx="11887200" cy="5351171"/>
          </a:xfrm>
        </p:spPr>
        <p:txBody>
          <a:bodyPr>
            <a:normAutofit lnSpcReduction="10000"/>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七十五問</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第八條誡命禁止什麽？</a:t>
            </a:r>
          </a:p>
          <a:p>
            <a:pPr marL="0" indent="0">
              <a:lnSpc>
                <a:spcPct val="120000"/>
              </a:lnSpc>
              <a:buNone/>
            </a:pPr>
            <a:r>
              <a:rPr lang="zh-CN" altLang="en-US" sz="4000" dirty="0">
                <a:latin typeface="MingLiU" panose="02020509000000000000" pitchFamily="49" charset="-120"/>
                <a:ea typeface="MingLiU" panose="02020509000000000000" pitchFamily="49" charset="-120"/>
              </a:rPr>
              <a:t>答</a:t>
            </a:r>
            <a:r>
              <a:rPr lang="en-US" altLang="zh-CN" sz="4000" dirty="0">
                <a:latin typeface="MingLiU" panose="02020509000000000000" pitchFamily="49" charset="-120"/>
                <a:ea typeface="MingLiU" panose="02020509000000000000" pitchFamily="49" charset="-120"/>
              </a:rPr>
              <a:t>:</a:t>
            </a:r>
            <a:r>
              <a:rPr lang="zh-CN" altLang="en-US" sz="4000" dirty="0">
                <a:latin typeface="MingLiU" panose="02020509000000000000" pitchFamily="49" charset="-120"/>
                <a:ea typeface="MingLiU" panose="02020509000000000000" pitchFamily="49" charset="-120"/>
              </a:rPr>
              <a:t>第八條誡命禁止一切不正當地損害我們自己和鄰舍的財富或産業的言行。</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箴</a:t>
            </a:r>
            <a:r>
              <a:rPr lang="en-US" altLang="zh-CN" sz="4000" dirty="0">
                <a:latin typeface="MingLiU" panose="02020509000000000000" pitchFamily="49" charset="-120"/>
                <a:ea typeface="MingLiU" panose="02020509000000000000" pitchFamily="49" charset="-120"/>
              </a:rPr>
              <a:t>21:6 </a:t>
            </a:r>
            <a:r>
              <a:rPr lang="zh-CN" altLang="en-US" sz="4000" dirty="0">
                <a:latin typeface="MingLiU" panose="02020509000000000000" pitchFamily="49" charset="-120"/>
                <a:ea typeface="MingLiU" panose="02020509000000000000" pitchFamily="49" charset="-120"/>
              </a:rPr>
              <a:t>用诡诈之舌求财的、就是自己取死．所得之财、乃是吹来吹去的浮云。</a:t>
            </a:r>
            <a:endParaRPr lang="en-US" altLang="zh-CN" sz="4000" dirty="0">
              <a:latin typeface="MingLiU" panose="02020509000000000000" pitchFamily="49" charset="-120"/>
              <a:ea typeface="MingLiU" panose="02020509000000000000" pitchFamily="49" charset="-120"/>
            </a:endParaRPr>
          </a:p>
          <a:p>
            <a:pPr marL="0" indent="0">
              <a:lnSpc>
                <a:spcPct val="120000"/>
              </a:lnSpc>
              <a:buNone/>
            </a:pPr>
            <a:r>
              <a:rPr lang="zh-CN" altLang="en-US" sz="4000" dirty="0">
                <a:latin typeface="MingLiU" panose="02020509000000000000" pitchFamily="49" charset="-120"/>
                <a:ea typeface="MingLiU" panose="02020509000000000000" pitchFamily="49" charset="-120"/>
              </a:rPr>
              <a:t>弗</a:t>
            </a:r>
            <a:r>
              <a:rPr lang="en-US" altLang="zh-CN" sz="4000" dirty="0">
                <a:latin typeface="MingLiU" panose="02020509000000000000" pitchFamily="49" charset="-120"/>
                <a:ea typeface="MingLiU" panose="02020509000000000000" pitchFamily="49" charset="-120"/>
              </a:rPr>
              <a:t>4:28 </a:t>
            </a:r>
            <a:r>
              <a:rPr lang="zh-CN" altLang="en-US" sz="4000" dirty="0">
                <a:latin typeface="MingLiU" panose="02020509000000000000" pitchFamily="49" charset="-120"/>
                <a:ea typeface="MingLiU" panose="02020509000000000000" pitchFamily="49" charset="-120"/>
              </a:rPr>
              <a:t>从前偷窃的、不要再偷．总要劳力、亲手作正经事、就可有余、分给那缺少的人。</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37512561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3A1F4-12E8-D54E-BF65-A5BC7B11079B}"/>
              </a:ext>
            </a:extLst>
          </p:cNvPr>
          <p:cNvSpPr>
            <a:spLocks noGrp="1"/>
          </p:cNvSpPr>
          <p:nvPr>
            <p:ph type="title"/>
          </p:nvPr>
        </p:nvSpPr>
        <p:spPr/>
        <p:txBody>
          <a:bodyPr/>
          <a:lstStyle/>
          <a:p>
            <a:r>
              <a:rPr lang="zh-CN" altLang="en-US" dirty="0">
                <a:latin typeface="MingLiU" panose="02020509000000000000" pitchFamily="49" charset="-120"/>
                <a:ea typeface="MingLiU" panose="02020509000000000000" pitchFamily="49" charset="-120"/>
              </a:rPr>
              <a:t>威斯敏斯特小要理問答</a:t>
            </a:r>
            <a:endParaRPr lang="en-US" dirty="0"/>
          </a:p>
        </p:txBody>
      </p:sp>
      <p:sp>
        <p:nvSpPr>
          <p:cNvPr id="3" name="Content Placeholder 2">
            <a:extLst>
              <a:ext uri="{FF2B5EF4-FFF2-40B4-BE49-F238E27FC236}">
                <a16:creationId xmlns:a16="http://schemas.microsoft.com/office/drawing/2014/main" id="{86B6715F-2752-E643-BC04-F8F3409CA853}"/>
              </a:ext>
            </a:extLst>
          </p:cNvPr>
          <p:cNvSpPr>
            <a:spLocks noGrp="1"/>
          </p:cNvSpPr>
          <p:nvPr>
            <p:ph idx="1"/>
          </p:nvPr>
        </p:nvSpPr>
        <p:spPr>
          <a:xfrm>
            <a:off x="238259" y="1558344"/>
            <a:ext cx="11887200" cy="5196624"/>
          </a:xfrm>
        </p:spPr>
        <p:txBody>
          <a:bodyPr>
            <a:normAutofit/>
          </a:bodyPr>
          <a:lstStyle/>
          <a:p>
            <a:pPr marL="0" indent="0">
              <a:lnSpc>
                <a:spcPct val="120000"/>
              </a:lnSpc>
              <a:buNone/>
            </a:pPr>
            <a:r>
              <a:rPr lang="zh-CN" altLang="en-US" sz="4000" dirty="0">
                <a:latin typeface="MingLiU" panose="02020509000000000000" pitchFamily="49" charset="-120"/>
                <a:ea typeface="MingLiU" panose="02020509000000000000" pitchFamily="49" charset="-120"/>
              </a:rPr>
              <a:t>申</a:t>
            </a:r>
            <a:r>
              <a:rPr lang="en-US" altLang="zh-CN" sz="4000" dirty="0">
                <a:latin typeface="MingLiU" panose="02020509000000000000" pitchFamily="49" charset="-120"/>
                <a:ea typeface="MingLiU" panose="02020509000000000000" pitchFamily="49" charset="-120"/>
              </a:rPr>
              <a:t>24:14 </a:t>
            </a:r>
            <a:r>
              <a:rPr lang="zh-CN" altLang="en-US" sz="4000" dirty="0">
                <a:latin typeface="MingLiU" panose="02020509000000000000" pitchFamily="49" charset="-120"/>
                <a:ea typeface="MingLiU" panose="02020509000000000000" pitchFamily="49" charset="-120"/>
              </a:rPr>
              <a:t>困苦穷乏的雇工、无论是你的弟兄、或是在你城里寄居的、你不可欺负他。</a:t>
            </a:r>
            <a:r>
              <a:rPr lang="en-US" altLang="zh-CN" sz="4000" dirty="0">
                <a:latin typeface="MingLiU" panose="02020509000000000000" pitchFamily="49" charset="-120"/>
                <a:ea typeface="MingLiU" panose="02020509000000000000" pitchFamily="49" charset="-120"/>
              </a:rPr>
              <a:t>24:15 </a:t>
            </a:r>
            <a:r>
              <a:rPr lang="zh-CN" altLang="en-US" sz="4000" dirty="0">
                <a:latin typeface="MingLiU" panose="02020509000000000000" pitchFamily="49" charset="-120"/>
                <a:ea typeface="MingLiU" panose="02020509000000000000" pitchFamily="49" charset="-120"/>
              </a:rPr>
              <a:t>要当日给他工价、不可等到日落、因为他穷苦、把心放在工价上、恐怕他因你求告耶和华、罪便归你了。
</a:t>
            </a:r>
            <a:endParaRPr lang="en-US" sz="4000" dirty="0">
              <a:latin typeface="MingLiU" panose="02020509000000000000" pitchFamily="49" charset="-120"/>
              <a:ea typeface="MingLiU" panose="02020509000000000000" pitchFamily="49" charset="-120"/>
            </a:endParaRPr>
          </a:p>
        </p:txBody>
      </p:sp>
    </p:spTree>
    <p:extLst>
      <p:ext uri="{BB962C8B-B14F-4D97-AF65-F5344CB8AC3E}">
        <p14:creationId xmlns:p14="http://schemas.microsoft.com/office/powerpoint/2010/main" val="5190177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24939</TotalTime>
  <Words>2082</Words>
  <Application>Microsoft Macintosh PowerPoint</Application>
  <PresentationFormat>Widescreen</PresentationFormat>
  <Paragraphs>57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MingLiU</vt:lpstr>
      <vt:lpstr>Arial</vt:lpstr>
      <vt:lpstr>Calibri</vt:lpstr>
      <vt:lpstr>Calibri Light</vt:lpstr>
      <vt:lpstr>Office Theme</vt:lpstr>
      <vt:lpstr>威斯敏斯特小要理問答 The Shorter Westminster Catechism, 1647 Questions 73-75(問題73-75）  </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lpstr>威斯敏斯特小要理問答</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威斯敏斯特小要理問答 The Shorter Westminster Catechism, 1647 Questions 39-42(問題39-42)  </dc:title>
  <dc:creator>jerry wang</dc:creator>
  <cp:lastModifiedBy>jerry wang</cp:lastModifiedBy>
  <cp:revision>205</cp:revision>
  <dcterms:created xsi:type="dcterms:W3CDTF">2022-05-04T02:36:44Z</dcterms:created>
  <dcterms:modified xsi:type="dcterms:W3CDTF">2022-09-15T02:31:05Z</dcterms:modified>
</cp:coreProperties>
</file>