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8"/>
  </p:notesMasterIdLst>
  <p:sldIdLst>
    <p:sldId id="256" r:id="rId2"/>
    <p:sldId id="540" r:id="rId3"/>
    <p:sldId id="545" r:id="rId4"/>
    <p:sldId id="557" r:id="rId5"/>
    <p:sldId id="564" r:id="rId6"/>
    <p:sldId id="566" r:id="rId7"/>
    <p:sldId id="567" r:id="rId8"/>
    <p:sldId id="568" r:id="rId9"/>
    <p:sldId id="569" r:id="rId10"/>
    <p:sldId id="570" r:id="rId11"/>
    <p:sldId id="571" r:id="rId12"/>
    <p:sldId id="572" r:id="rId13"/>
    <p:sldId id="573" r:id="rId14"/>
    <p:sldId id="574" r:id="rId15"/>
    <p:sldId id="575" r:id="rId16"/>
    <p:sldId id="576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85" r:id="rId26"/>
    <p:sldId id="58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930AD8-17A2-48C8-A359-0CA2D721B738}" v="72" dt="2022-04-22T05:53:16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45" autoAdjust="0"/>
    <p:restoredTop sz="94660"/>
  </p:normalViewPr>
  <p:slideViewPr>
    <p:cSldViewPr>
      <p:cViewPr varScale="1">
        <p:scale>
          <a:sx n="64" d="100"/>
          <a:sy n="64" d="100"/>
        </p:scale>
        <p:origin x="78" y="6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-hsung Lin" userId="27d5a8ae643e4031" providerId="LiveId" clId="{43930AD8-17A2-48C8-A359-0CA2D721B738}"/>
    <pc:docChg chg="undo custSel addSld delSld modSld">
      <pc:chgData name="Wei-hsung Lin" userId="27d5a8ae643e4031" providerId="LiveId" clId="{43930AD8-17A2-48C8-A359-0CA2D721B738}" dt="2022-04-22T06:19:13.947" v="478" actId="47"/>
      <pc:docMkLst>
        <pc:docMk/>
      </pc:docMkLst>
      <pc:sldChg chg="modSp mod">
        <pc:chgData name="Wei-hsung Lin" userId="27d5a8ae643e4031" providerId="LiveId" clId="{43930AD8-17A2-48C8-A359-0CA2D721B738}" dt="2022-04-17T00:30:46.805" v="4"/>
        <pc:sldMkLst>
          <pc:docMk/>
          <pc:sldMk cId="0" sldId="256"/>
        </pc:sldMkLst>
        <pc:spChg chg="mod">
          <ac:chgData name="Wei-hsung Lin" userId="27d5a8ae643e4031" providerId="LiveId" clId="{43930AD8-17A2-48C8-A359-0CA2D721B738}" dt="2022-04-17T00:30:37.596" v="0" actId="20577"/>
          <ac:spMkLst>
            <pc:docMk/>
            <pc:sldMk cId="0" sldId="256"/>
            <ac:spMk id="2050" creationId="{AEE374CF-E32B-4E20-9125-EC278CE685C5}"/>
          </ac:spMkLst>
        </pc:spChg>
        <pc:spChg chg="mod">
          <ac:chgData name="Wei-hsung Lin" userId="27d5a8ae643e4031" providerId="LiveId" clId="{43930AD8-17A2-48C8-A359-0CA2D721B738}" dt="2022-04-17T00:30:46.805" v="4"/>
          <ac:spMkLst>
            <pc:docMk/>
            <pc:sldMk cId="0" sldId="256"/>
            <ac:spMk id="2051" creationId="{D978EAF2-4A61-489B-B3FF-9FE5E3C8BC2E}"/>
          </ac:spMkLst>
        </pc:spChg>
      </pc:sldChg>
      <pc:sldChg chg="modSp">
        <pc:chgData name="Wei-hsung Lin" userId="27d5a8ae643e4031" providerId="LiveId" clId="{43930AD8-17A2-48C8-A359-0CA2D721B738}" dt="2022-04-17T00:33:24.688" v="5" actId="207"/>
        <pc:sldMkLst>
          <pc:docMk/>
          <pc:sldMk cId="262575513" sldId="564"/>
        </pc:sldMkLst>
        <pc:spChg chg="mod">
          <ac:chgData name="Wei-hsung Lin" userId="27d5a8ae643e4031" providerId="LiveId" clId="{43930AD8-17A2-48C8-A359-0CA2D721B738}" dt="2022-04-17T00:33:24.688" v="5" actId="207"/>
          <ac:spMkLst>
            <pc:docMk/>
            <pc:sldMk cId="262575513" sldId="564"/>
            <ac:spMk id="3074" creationId="{A0BE27F2-B76E-4F1B-95CC-EEA20737F5CB}"/>
          </ac:spMkLst>
        </pc:spChg>
      </pc:sldChg>
      <pc:sldChg chg="add del">
        <pc:chgData name="Wei-hsung Lin" userId="27d5a8ae643e4031" providerId="LiveId" clId="{43930AD8-17A2-48C8-A359-0CA2D721B738}" dt="2022-04-22T06:19:13.947" v="478" actId="47"/>
        <pc:sldMkLst>
          <pc:docMk/>
          <pc:sldMk cId="1934799070" sldId="565"/>
        </pc:sldMkLst>
      </pc:sldChg>
      <pc:sldChg chg="modSp add mod">
        <pc:chgData name="Wei-hsung Lin" userId="27d5a8ae643e4031" providerId="LiveId" clId="{43930AD8-17A2-48C8-A359-0CA2D721B738}" dt="2022-04-17T00:41:00.773" v="32" actId="14100"/>
        <pc:sldMkLst>
          <pc:docMk/>
          <pc:sldMk cId="2157228249" sldId="566"/>
        </pc:sldMkLst>
        <pc:spChg chg="mod">
          <ac:chgData name="Wei-hsung Lin" userId="27d5a8ae643e4031" providerId="LiveId" clId="{43930AD8-17A2-48C8-A359-0CA2D721B738}" dt="2022-04-17T00:35:48.554" v="9"/>
          <ac:spMkLst>
            <pc:docMk/>
            <pc:sldMk cId="2157228249" sldId="566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17T00:41:00.773" v="32" actId="14100"/>
          <ac:spMkLst>
            <pc:docMk/>
            <pc:sldMk cId="2157228249" sldId="56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0:45:10.787" v="56" actId="6549"/>
        <pc:sldMkLst>
          <pc:docMk/>
          <pc:sldMk cId="1654025228" sldId="567"/>
        </pc:sldMkLst>
        <pc:spChg chg="mod">
          <ac:chgData name="Wei-hsung Lin" userId="27d5a8ae643e4031" providerId="LiveId" clId="{43930AD8-17A2-48C8-A359-0CA2D721B738}" dt="2022-04-17T00:45:10.787" v="56" actId="6549"/>
          <ac:spMkLst>
            <pc:docMk/>
            <pc:sldMk cId="1654025228" sldId="56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0:58:11.772" v="108"/>
        <pc:sldMkLst>
          <pc:docMk/>
          <pc:sldMk cId="2197577425" sldId="568"/>
        </pc:sldMkLst>
        <pc:spChg chg="mod">
          <ac:chgData name="Wei-hsung Lin" userId="27d5a8ae643e4031" providerId="LiveId" clId="{43930AD8-17A2-48C8-A359-0CA2D721B738}" dt="2022-04-17T00:46:24.849" v="58" actId="207"/>
          <ac:spMkLst>
            <pc:docMk/>
            <pc:sldMk cId="2197577425" sldId="568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17T00:58:11.772" v="108"/>
          <ac:spMkLst>
            <pc:docMk/>
            <pc:sldMk cId="2197577425" sldId="56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00:42.993" v="126" actId="21"/>
        <pc:sldMkLst>
          <pc:docMk/>
          <pc:sldMk cId="3631493273" sldId="569"/>
        </pc:sldMkLst>
        <pc:spChg chg="mod">
          <ac:chgData name="Wei-hsung Lin" userId="27d5a8ae643e4031" providerId="LiveId" clId="{43930AD8-17A2-48C8-A359-0CA2D721B738}" dt="2022-04-17T01:00:42.993" v="126" actId="21"/>
          <ac:spMkLst>
            <pc:docMk/>
            <pc:sldMk cId="3631493273" sldId="569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01:52.466" v="137" actId="207"/>
        <pc:sldMkLst>
          <pc:docMk/>
          <pc:sldMk cId="3017306957" sldId="570"/>
        </pc:sldMkLst>
        <pc:spChg chg="mod">
          <ac:chgData name="Wei-hsung Lin" userId="27d5a8ae643e4031" providerId="LiveId" clId="{43930AD8-17A2-48C8-A359-0CA2D721B738}" dt="2022-04-17T01:01:52.466" v="137" actId="207"/>
          <ac:spMkLst>
            <pc:docMk/>
            <pc:sldMk cId="3017306957" sldId="570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12:13.234" v="154"/>
        <pc:sldMkLst>
          <pc:docMk/>
          <pc:sldMk cId="163528939" sldId="571"/>
        </pc:sldMkLst>
        <pc:spChg chg="mod">
          <ac:chgData name="Wei-hsung Lin" userId="27d5a8ae643e4031" providerId="LiveId" clId="{43930AD8-17A2-48C8-A359-0CA2D721B738}" dt="2022-04-17T01:12:13.234" v="154"/>
          <ac:spMkLst>
            <pc:docMk/>
            <pc:sldMk cId="163528939" sldId="571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23:27.251" v="166" actId="6549"/>
        <pc:sldMkLst>
          <pc:docMk/>
          <pc:sldMk cId="1597358816" sldId="572"/>
        </pc:sldMkLst>
        <pc:spChg chg="mod">
          <ac:chgData name="Wei-hsung Lin" userId="27d5a8ae643e4031" providerId="LiveId" clId="{43930AD8-17A2-48C8-A359-0CA2D721B738}" dt="2022-04-17T01:12:43.487" v="157" actId="207"/>
          <ac:spMkLst>
            <pc:docMk/>
            <pc:sldMk cId="1597358816" sldId="572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17T01:23:27.251" v="166" actId="6549"/>
          <ac:spMkLst>
            <pc:docMk/>
            <pc:sldMk cId="1597358816" sldId="572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28:19.746" v="193" actId="403"/>
        <pc:sldMkLst>
          <pc:docMk/>
          <pc:sldMk cId="1565861476" sldId="573"/>
        </pc:sldMkLst>
        <pc:spChg chg="mod">
          <ac:chgData name="Wei-hsung Lin" userId="27d5a8ae643e4031" providerId="LiveId" clId="{43930AD8-17A2-48C8-A359-0CA2D721B738}" dt="2022-04-17T01:28:19.746" v="193" actId="403"/>
          <ac:spMkLst>
            <pc:docMk/>
            <pc:sldMk cId="1565861476" sldId="573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29:51.212" v="206" actId="207"/>
        <pc:sldMkLst>
          <pc:docMk/>
          <pc:sldMk cId="883124899" sldId="574"/>
        </pc:sldMkLst>
        <pc:spChg chg="mod">
          <ac:chgData name="Wei-hsung Lin" userId="27d5a8ae643e4031" providerId="LiveId" clId="{43930AD8-17A2-48C8-A359-0CA2D721B738}" dt="2022-04-17T01:29:51.212" v="206" actId="207"/>
          <ac:spMkLst>
            <pc:docMk/>
            <pc:sldMk cId="883124899" sldId="574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33:23.065" v="220" actId="207"/>
        <pc:sldMkLst>
          <pc:docMk/>
          <pc:sldMk cId="3159529390" sldId="575"/>
        </pc:sldMkLst>
        <pc:spChg chg="mod">
          <ac:chgData name="Wei-hsung Lin" userId="27d5a8ae643e4031" providerId="LiveId" clId="{43930AD8-17A2-48C8-A359-0CA2D721B738}" dt="2022-04-17T01:33:23.065" v="220" actId="207"/>
          <ac:spMkLst>
            <pc:docMk/>
            <pc:sldMk cId="3159529390" sldId="575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1:39:21.936" v="240" actId="207"/>
        <pc:sldMkLst>
          <pc:docMk/>
          <pc:sldMk cId="3317200853" sldId="576"/>
        </pc:sldMkLst>
        <pc:spChg chg="mod">
          <ac:chgData name="Wei-hsung Lin" userId="27d5a8ae643e4031" providerId="LiveId" clId="{43930AD8-17A2-48C8-A359-0CA2D721B738}" dt="2022-04-17T01:34:17.972" v="222"/>
          <ac:spMkLst>
            <pc:docMk/>
            <pc:sldMk cId="3317200853" sldId="576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17T01:39:21.936" v="240" actId="207"/>
          <ac:spMkLst>
            <pc:docMk/>
            <pc:sldMk cId="3317200853" sldId="576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3:22:31.835" v="259" actId="6549"/>
        <pc:sldMkLst>
          <pc:docMk/>
          <pc:sldMk cId="1807454508" sldId="577"/>
        </pc:sldMkLst>
        <pc:spChg chg="mod">
          <ac:chgData name="Wei-hsung Lin" userId="27d5a8ae643e4031" providerId="LiveId" clId="{43930AD8-17A2-48C8-A359-0CA2D721B738}" dt="2022-04-17T01:40:01.064" v="243" actId="14100"/>
          <ac:spMkLst>
            <pc:docMk/>
            <pc:sldMk cId="1807454508" sldId="577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17T03:22:31.835" v="259" actId="6549"/>
          <ac:spMkLst>
            <pc:docMk/>
            <pc:sldMk cId="1807454508" sldId="577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3:40:10.114" v="286" actId="207"/>
        <pc:sldMkLst>
          <pc:docMk/>
          <pc:sldMk cId="657199748" sldId="578"/>
        </pc:sldMkLst>
        <pc:spChg chg="mod">
          <ac:chgData name="Wei-hsung Lin" userId="27d5a8ae643e4031" providerId="LiveId" clId="{43930AD8-17A2-48C8-A359-0CA2D721B738}" dt="2022-04-17T03:25:07.394" v="271" actId="207"/>
          <ac:spMkLst>
            <pc:docMk/>
            <pc:sldMk cId="657199748" sldId="578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17T03:40:10.114" v="286" actId="207"/>
          <ac:spMkLst>
            <pc:docMk/>
            <pc:sldMk cId="657199748" sldId="578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7T03:39:30.693" v="282" actId="207"/>
        <pc:sldMkLst>
          <pc:docMk/>
          <pc:sldMk cId="2300698947" sldId="579"/>
        </pc:sldMkLst>
        <pc:spChg chg="mod">
          <ac:chgData name="Wei-hsung Lin" userId="27d5a8ae643e4031" providerId="LiveId" clId="{43930AD8-17A2-48C8-A359-0CA2D721B738}" dt="2022-04-17T03:39:30.693" v="282" actId="207"/>
          <ac:spMkLst>
            <pc:docMk/>
            <pc:sldMk cId="2300698947" sldId="579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19T18:14:35.982" v="378" actId="20577"/>
        <pc:sldMkLst>
          <pc:docMk/>
          <pc:sldMk cId="1159141277" sldId="580"/>
        </pc:sldMkLst>
        <pc:spChg chg="mod">
          <ac:chgData name="Wei-hsung Lin" userId="27d5a8ae643e4031" providerId="LiveId" clId="{43930AD8-17A2-48C8-A359-0CA2D721B738}" dt="2022-04-19T18:14:35.982" v="378" actId="20577"/>
          <ac:spMkLst>
            <pc:docMk/>
            <pc:sldMk cId="1159141277" sldId="580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22T04:54:14.851" v="392"/>
        <pc:sldMkLst>
          <pc:docMk/>
          <pc:sldMk cId="630182929" sldId="581"/>
        </pc:sldMkLst>
        <pc:spChg chg="mod">
          <ac:chgData name="Wei-hsung Lin" userId="27d5a8ae643e4031" providerId="LiveId" clId="{43930AD8-17A2-48C8-A359-0CA2D721B738}" dt="2022-04-22T04:54:14.851" v="392"/>
          <ac:spMkLst>
            <pc:docMk/>
            <pc:sldMk cId="630182929" sldId="581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22T04:56:17.456" v="407" actId="6549"/>
        <pc:sldMkLst>
          <pc:docMk/>
          <pc:sldMk cId="248588461" sldId="582"/>
        </pc:sldMkLst>
        <pc:spChg chg="mod">
          <ac:chgData name="Wei-hsung Lin" userId="27d5a8ae643e4031" providerId="LiveId" clId="{43930AD8-17A2-48C8-A359-0CA2D721B738}" dt="2022-04-22T04:56:17.456" v="407" actId="6549"/>
          <ac:spMkLst>
            <pc:docMk/>
            <pc:sldMk cId="248588461" sldId="582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22T04:58:54.765" v="422" actId="207"/>
        <pc:sldMkLst>
          <pc:docMk/>
          <pc:sldMk cId="3526478224" sldId="583"/>
        </pc:sldMkLst>
        <pc:spChg chg="mod">
          <ac:chgData name="Wei-hsung Lin" userId="27d5a8ae643e4031" providerId="LiveId" clId="{43930AD8-17A2-48C8-A359-0CA2D721B738}" dt="2022-04-22T04:58:54.765" v="422" actId="207"/>
          <ac:spMkLst>
            <pc:docMk/>
            <pc:sldMk cId="3526478224" sldId="583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22T05:49:06.650" v="438" actId="6549"/>
        <pc:sldMkLst>
          <pc:docMk/>
          <pc:sldMk cId="526978817" sldId="584"/>
        </pc:sldMkLst>
        <pc:spChg chg="mod">
          <ac:chgData name="Wei-hsung Lin" userId="27d5a8ae643e4031" providerId="LiveId" clId="{43930AD8-17A2-48C8-A359-0CA2D721B738}" dt="2022-04-22T05:42:48.426" v="426" actId="207"/>
          <ac:spMkLst>
            <pc:docMk/>
            <pc:sldMk cId="526978817" sldId="584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22T05:49:06.650" v="438" actId="6549"/>
          <ac:spMkLst>
            <pc:docMk/>
            <pc:sldMk cId="526978817" sldId="584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22T05:52:07.545" v="458" actId="6549"/>
        <pc:sldMkLst>
          <pc:docMk/>
          <pc:sldMk cId="1679203527" sldId="585"/>
        </pc:sldMkLst>
        <pc:spChg chg="mod">
          <ac:chgData name="Wei-hsung Lin" userId="27d5a8ae643e4031" providerId="LiveId" clId="{43930AD8-17A2-48C8-A359-0CA2D721B738}" dt="2022-04-22T05:50:27.715" v="440"/>
          <ac:spMkLst>
            <pc:docMk/>
            <pc:sldMk cId="1679203527" sldId="585"/>
            <ac:spMk id="3074" creationId="{A0BE27F2-B76E-4F1B-95CC-EEA20737F5CB}"/>
          </ac:spMkLst>
        </pc:spChg>
        <pc:spChg chg="mod">
          <ac:chgData name="Wei-hsung Lin" userId="27d5a8ae643e4031" providerId="LiveId" clId="{43930AD8-17A2-48C8-A359-0CA2D721B738}" dt="2022-04-22T05:52:07.545" v="458" actId="6549"/>
          <ac:spMkLst>
            <pc:docMk/>
            <pc:sldMk cId="1679203527" sldId="585"/>
            <ac:spMk id="3075" creationId="{F379C238-48C0-4405-B3A4-02E525A8B4C4}"/>
          </ac:spMkLst>
        </pc:spChg>
      </pc:sldChg>
      <pc:sldChg chg="modSp add mod">
        <pc:chgData name="Wei-hsung Lin" userId="27d5a8ae643e4031" providerId="LiveId" clId="{43930AD8-17A2-48C8-A359-0CA2D721B738}" dt="2022-04-22T05:55:22.138" v="477" actId="20577"/>
        <pc:sldMkLst>
          <pc:docMk/>
          <pc:sldMk cId="1789867545" sldId="586"/>
        </pc:sldMkLst>
        <pc:spChg chg="mod">
          <ac:chgData name="Wei-hsung Lin" userId="27d5a8ae643e4031" providerId="LiveId" clId="{43930AD8-17A2-48C8-A359-0CA2D721B738}" dt="2022-04-22T05:55:22.138" v="477" actId="20577"/>
          <ac:spMkLst>
            <pc:docMk/>
            <pc:sldMk cId="1789867545" sldId="586"/>
            <ac:spMk id="3075" creationId="{F379C238-48C0-4405-B3A4-02E525A8B4C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EC525-C967-4571-9C15-652ADCAD87F7}" type="datetimeFigureOut">
              <a:rPr lang="en-US" smtClean="0"/>
              <a:t>4/16/2022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A238F-B821-4FA7-A22D-D41ED811E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19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00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48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287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41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650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582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36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184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30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56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305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381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359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034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1590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69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179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55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13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643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36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43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50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923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A238F-B821-4FA7-A22D-D41ED811E2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0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83A87-F439-4777-B719-CAC28092BF7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7956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C445A-8D52-4C98-BF38-81A557F47A0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58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121D-2401-426D-9BD7-285F0D40296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3908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0675"/>
            <a:ext cx="10363200" cy="12033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909" y="1752600"/>
            <a:ext cx="10386291" cy="4343400"/>
          </a:xfrm>
          <a:solidFill>
            <a:schemeClr val="bg1">
              <a:alpha val="43000"/>
            </a:schemeClr>
          </a:solidFill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F4137-F667-446A-8028-43E7E917086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0585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A53-213C-4B04-BBCB-00EA0501C8F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3877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20081-D04E-459C-999C-80F7DE4E54A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32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DDD6E-363F-4F3E-89B6-9A645B6F6718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732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D030F-12C8-44AB-8940-6E5771081AE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4081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F4EC3-31B4-45FE-8395-2026F997BDD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673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CAE8-8003-43E6-92FB-CC9AB4BC8A3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338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E4B-8EE3-4EF3-965B-08D9ACA5AD8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60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77B00-3B17-44FD-8D67-5FD682ADCD6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57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EE374CF-E32B-4E20-9125-EC278CE685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990600"/>
            <a:ext cx="6553200" cy="1544637"/>
          </a:xfrm>
        </p:spPr>
        <p:txBody>
          <a:bodyPr>
            <a:normAutofit/>
          </a:bodyPr>
          <a:lstStyle/>
          <a:p>
            <a:r>
              <a:rPr lang="zh-CN" altLang="en-US" b="1" dirty="0"/>
              <a:t>磐石之上（</a:t>
            </a:r>
            <a:r>
              <a:rPr lang="en-US" altLang="zh-CN" b="1" dirty="0"/>
              <a:t>13</a:t>
            </a:r>
            <a:r>
              <a:rPr lang="zh-CN" altLang="en-US" b="1" dirty="0"/>
              <a:t>）</a:t>
            </a:r>
            <a:endParaRPr lang="en-US" altLang="zh-CN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978EAF2-4A61-489B-B3FF-9FE5E3C8BC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3048000"/>
            <a:ext cx="6934200" cy="1447800"/>
          </a:xfrm>
        </p:spPr>
        <p:txBody>
          <a:bodyPr>
            <a:normAutofit/>
          </a:bodyPr>
          <a:lstStyle/>
          <a:p>
            <a:r>
              <a:rPr lang="zh-CN" altLang="en-US" sz="6600" b="1" dirty="0"/>
              <a:t>罪勢的瓦解</a:t>
            </a:r>
            <a:endParaRPr lang="zh-CN" alt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保羅在使徒行傳</a:t>
            </a:r>
            <a:r>
              <a:rPr lang="en-US" altLang="zh-TW" sz="3200" dirty="0"/>
              <a:t>20:32 </a:t>
            </a:r>
            <a:r>
              <a:rPr lang="zh-TW" altLang="en-US" sz="3200" dirty="0"/>
              <a:t>中，也作了類似的用法，他稱信徒為：「所有成聖的人」。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彼得在彼得前書中也用了同樣的倒置秩序，他說他們是：「照著父上帝的預知蒙揀選，</a:t>
            </a:r>
            <a:r>
              <a:rPr lang="zh-TW" altLang="en-US" sz="3200" dirty="0">
                <a:solidFill>
                  <a:srgbClr val="FF0000"/>
                </a:solidFill>
              </a:rPr>
              <a:t>藉著聖靈得成聖潔，因而順服</a:t>
            </a:r>
            <a:r>
              <a:rPr lang="zh-TW" altLang="en-US" sz="3200" dirty="0"/>
              <a:t>，並且被耶穌基督的血灑過的人。」（ 彼前 </a:t>
            </a:r>
            <a:r>
              <a:rPr lang="en-US" altLang="zh-TW" sz="3200" dirty="0"/>
              <a:t>1:2</a:t>
            </a:r>
            <a:r>
              <a:rPr lang="zh-TW" altLang="en-US" sz="3200" dirty="0"/>
              <a:t>）。 對基督的順服總不會先於聖靈使人成聖吧！一般來說，是的。但彼得在此所暗指的是基督徒信仰歷程一開始那一刻的成聖。</a:t>
            </a:r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01730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彼得的這個思想只停留在萌芽階段，保羅則在探討信徒與主聯合、與罪脫鉤的重要性上，將這個思想全面發揮。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每當新約聖經提到與基督的死聯合時，總會指出他的死對於他與罪之間的關係，以及我們與罪之間的關係的重要性，在我們以下要詳細查看的歌羅西書 </a:t>
            </a:r>
            <a:r>
              <a:rPr lang="en-US" altLang="zh-TW" sz="3200" dirty="0"/>
              <a:t>2:20-3:14;</a:t>
            </a:r>
            <a:r>
              <a:rPr lang="zh-TW" altLang="en-US" sz="3200" dirty="0"/>
              <a:t>加拉太書 </a:t>
            </a:r>
            <a:r>
              <a:rPr lang="en-US" altLang="zh-TW" sz="3200" dirty="0"/>
              <a:t>2:20</a:t>
            </a:r>
            <a:r>
              <a:rPr lang="zh-TW" altLang="en-US" sz="3200" dirty="0"/>
              <a:t>，特別是羅馬書 </a:t>
            </a:r>
            <a:r>
              <a:rPr lang="en-US" altLang="zh-TW" sz="3200" dirty="0"/>
              <a:t>6:1-14</a:t>
            </a:r>
            <a:r>
              <a:rPr lang="zh-TW" altLang="en-US" sz="3200" dirty="0"/>
              <a:t>，所講的就是這個中心思想，這思想乃為信徒的新地位與罪之間的關係，作了最明顯、最詳細的描述。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加</a:t>
            </a:r>
            <a:r>
              <a:rPr lang="en-US" altLang="zh-TW" sz="3200" dirty="0"/>
              <a:t>2</a:t>
            </a:r>
            <a:r>
              <a:rPr lang="zh-CN" altLang="en-US" sz="3200" dirty="0"/>
              <a:t>：</a:t>
            </a:r>
            <a:r>
              <a:rPr lang="en-US" altLang="zh-TW" sz="3200" dirty="0"/>
              <a:t>20 </a:t>
            </a:r>
            <a:r>
              <a:rPr lang="zh-TW" altLang="en-US" sz="3200" dirty="0"/>
              <a:t>我已經與基督同釘十字架，現在活著的不再是我，乃是基督在我裡面活著。並且我如今在肉身活著，是因信神的兒子而活，他是愛我，為我捨己。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635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向罪死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這樣，我們可以說什麼呢？我們可以常在罪中，叫恩典增多麼？絕對不可！我們向罪死了的人，怎麼可以仍然活在罪中呢？（ 羅馬書 </a:t>
            </a:r>
            <a:r>
              <a:rPr lang="en-US" altLang="zh-TW" sz="3200" dirty="0"/>
              <a:t>6:1-2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保羅寫羅馬書寫到這裏，主要是在講稱義這個主題。他提出這樣的質問，是要反駁那些人的指控，說稱義的教導在鼓勵人隨便過信徒生活，他們以為反正不敬虔的人也能稱義嘛，況且保羅在羅 </a:t>
            </a:r>
            <a:r>
              <a:rPr lang="en-US" altLang="zh-TW" sz="3200" dirty="0"/>
              <a:t>5:20 </a:t>
            </a:r>
            <a:r>
              <a:rPr lang="zh-TW" altLang="en-US" sz="3200" dirty="0"/>
              <a:t>甚至把上帝的恩典擴大到一個地步，說過犯在哪里越顯多（即先是亞當，繼而擴至全人類）， 恩典就更加增多了。但是，這樣的教導招來強烈的評擊：如果真是如此的話，豈不表示我們犯的罪越多，上帝的恩典就彰顯得越大嗎？既然如此，那麼我們儘管隨心所欲讓上帝有更多機會施恩好了，怎麼還會是惹他的怒氣了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9735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向罪死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保羅以上的辯駁就是針對這種質疑所作出的回應。他對這種思想竭力作出反駁，因為這種思想是對真理極為嚴重的曲解。他辯解道，</a:t>
            </a:r>
            <a:r>
              <a:rPr lang="zh-TW" altLang="en-US" sz="3200" dirty="0">
                <a:solidFill>
                  <a:srgbClr val="FF0000"/>
                </a:solidFill>
              </a:rPr>
              <a:t>叫我們稱義的恩，同樣是叫我們成聖的恩</a:t>
            </a:r>
            <a:r>
              <a:rPr lang="zh-TW" altLang="en-US" sz="3200" dirty="0"/>
              <a:t>，也就是說，藉稱義把我們帶到基督裏與他契合的恩，也就是叫我們與基督聯合、「向罪死」（ 第 </a:t>
            </a:r>
            <a:r>
              <a:rPr lang="en-US" altLang="zh-TW" sz="3200" dirty="0"/>
              <a:t>2</a:t>
            </a:r>
            <a:r>
              <a:rPr lang="zh-TW" altLang="en-US" sz="3200" dirty="0"/>
              <a:t>節）的恩。</a:t>
            </a:r>
            <a:r>
              <a:rPr lang="zh-TW" altLang="en-US" sz="3200" dirty="0">
                <a:solidFill>
                  <a:srgbClr val="FF0000"/>
                </a:solidFill>
              </a:rPr>
              <a:t>我們既然向罪死了，我們就不能仍然活在罪中。</a:t>
            </a:r>
            <a:endParaRPr lang="en-US" altLang="zh-TW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200" dirty="0"/>
              <a:t>保羅這個論證的焦點就在這幾個字上：</a:t>
            </a:r>
            <a:r>
              <a:rPr lang="zh-TW" altLang="en-US" sz="3200" dirty="0">
                <a:solidFill>
                  <a:srgbClr val="FF0000"/>
                </a:solidFill>
              </a:rPr>
              <a:t>「我們向罪死了的人」</a:t>
            </a:r>
            <a:r>
              <a:rPr lang="zh-TW" altLang="en-US" sz="3200" dirty="0"/>
              <a:t>（ 羅 </a:t>
            </a:r>
            <a:r>
              <a:rPr lang="en-US" altLang="zh-TW" sz="3200" dirty="0"/>
              <a:t>6:2</a:t>
            </a:r>
            <a:r>
              <a:rPr lang="zh-TW" altLang="en-US" sz="3200" dirty="0"/>
              <a:t>）。 保羅在原文所用的這個代名詞有這樣的意味，即「我們這些已經屬</a:t>
            </a:r>
            <a:r>
              <a:rPr lang="en-US" altLang="zh-TW" sz="3200" dirty="0"/>
              <a:t>.....</a:t>
            </a:r>
            <a:r>
              <a:rPr lang="zh-TW" altLang="en-US" sz="3200" dirty="0"/>
              <a:t>類別的人」， 它要強調的是這個主體的某項主要特性（譯者注：英文翻譯只作“</a:t>
            </a:r>
            <a:r>
              <a:rPr lang="en-US" altLang="zh-TW" sz="3200" dirty="0"/>
              <a:t>We died to sin”</a:t>
            </a:r>
            <a:r>
              <a:rPr lang="zh-TW" altLang="en-US" sz="3200" dirty="0"/>
              <a:t>。中文翻譯也許較英文翻得更接近保羅原文的語氣）。 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How could you, you of all people</a:t>
            </a:r>
            <a:r>
              <a:rPr lang="zh-CN" altLang="en-US" sz="3200" dirty="0"/>
              <a:t>，</a:t>
            </a:r>
            <a:r>
              <a:rPr lang="zh-TW" altLang="en-US" dirty="0"/>
              <a:t>怎麼會是你呢？偏偏會是你呢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56586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向罪死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保羅在這裏用這個代名詞的用法表述就是要點出一種不協調的現象：這人的人格、身份、與他人的關係</a:t>
            </a:r>
            <a:r>
              <a:rPr lang="en-US" altLang="zh-TW" sz="3200" dirty="0"/>
              <a:t>……</a:t>
            </a:r>
            <a:r>
              <a:rPr lang="zh-TW" altLang="en-US" sz="3200" dirty="0"/>
              <a:t>和他所幹出來的事，是不相稱的。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正因為基督徒是基督徒，有基督徒的身份和性情，因此不能繼續不斷地犯罪。若繼續以罪為伍，就有違他的身份。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約翰講的也是同樣的道理：我們不能犯罪，因為我們身份已不同了，我們是有上帝性情之種籽內植於心中的人。而在羅馬書 </a:t>
            </a:r>
            <a:r>
              <a:rPr lang="en-US" altLang="zh-TW" sz="3200" dirty="0"/>
              <a:t>6 </a:t>
            </a:r>
            <a:r>
              <a:rPr lang="zh-TW" altLang="en-US" sz="3200" dirty="0"/>
              <a:t>章，保羅的論點則是：我們不能繼續犯罪，原因很簡單，因為我們是</a:t>
            </a:r>
            <a:r>
              <a:rPr lang="zh-TW" altLang="en-US" sz="3200" dirty="0">
                <a:solidFill>
                  <a:srgbClr val="FF0000"/>
                </a:solidFill>
              </a:rPr>
              <a:t>屬於那種已經向罪死了的族群。</a:t>
            </a:r>
            <a:endParaRPr lang="en-US" altLang="zh-TW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2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向罪死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10972800" cy="53340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保羅在往後幾節經文中，就談到</a:t>
            </a:r>
            <a:r>
              <a:rPr lang="zh-TW" altLang="en-US" sz="3200" dirty="0">
                <a:solidFill>
                  <a:srgbClr val="FF0000"/>
                </a:solidFill>
              </a:rPr>
              <a:t>我們「在他（基督）死的樣式上與他聯合」</a:t>
            </a:r>
            <a:r>
              <a:rPr lang="zh-TW" altLang="en-US" sz="3200" dirty="0"/>
              <a:t>（ 羅 </a:t>
            </a:r>
            <a:r>
              <a:rPr lang="en-US" altLang="zh-TW" sz="3200" dirty="0"/>
              <a:t>6:5</a:t>
            </a:r>
            <a:r>
              <a:rPr lang="zh-TW" altLang="en-US" sz="3200" dirty="0"/>
              <a:t>）， 更詳盡地演繹了這方面的論點。他在那裏所用的字，其字面意思就是：「與生俱來的」，「生來固有的」，「先天性」。 即表示</a:t>
            </a:r>
            <a:r>
              <a:rPr lang="zh-TW" altLang="en-US" sz="3200" dirty="0">
                <a:solidFill>
                  <a:srgbClr val="FF0000"/>
                </a:solidFill>
              </a:rPr>
              <a:t>基督的死已經在我們重生的那一刻成為我們生命的一部份了，因此在我們裏面有這死的本質</a:t>
            </a:r>
            <a:r>
              <a:rPr lang="zh-TW" altLang="en-US" sz="3200" dirty="0"/>
              <a:t>。當上帝的大能將屬天的生命賜給我們的那一天，我們和罪的關係就頓時徹底調整了。</a:t>
            </a:r>
            <a:r>
              <a:rPr lang="zh-TW" altLang="en-US" sz="3200" dirty="0">
                <a:solidFill>
                  <a:srgbClr val="FF0000"/>
                </a:solidFill>
              </a:rPr>
              <a:t>但可悲的是，我們卻沒有認識到這一點，也沒有根據這一事實度過每日的生活</a:t>
            </a:r>
            <a:r>
              <a:rPr lang="zh-TW" altLang="en-US" sz="3200" dirty="0"/>
              <a:t>。</a:t>
            </a:r>
            <a:endParaRPr lang="en-US" altLang="zh-TW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52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保羅的論證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來到這裏，我們必須詳細分析保羅在羅馬書六章中提到基督徒「向罪死」的概念。這是一個偉大的真理，是極具釋放力的。這也是為什麼多年來有關這方面的著作已經堆積如山了。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年青的時候讀到一些這方面的傳記和喻道故事，心裏非常激動。但是，興奮過後，自己好像走進了十裏雲霧，因為這些故事和經歷，並不是建基在對聖經努力鑽研後所得的知識上，因此，我找不到穩固的基礎來衡量或支持我個人的經驗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或許要完全瞭解真理不是一件容易的事，但我們首先要做的，就是要掌握保羅有關的教導，當我們對真理充份掌握之後，真理就自然會掌管我們的心了。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基督徒在基督裏向罪死了，並且向上帝複生出一個新的生命。保羅在以下的各段經文中，提出了這新生命的三個階段：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317200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(</a:t>
            </a:r>
            <a:r>
              <a:rPr lang="en-US" altLang="zh-TW" dirty="0" err="1"/>
              <a:t>i</a:t>
            </a:r>
            <a:r>
              <a:rPr lang="en-US" altLang="zh-TW" dirty="0"/>
              <a:t>) </a:t>
            </a:r>
            <a:r>
              <a:rPr lang="zh-TW" altLang="en-US" dirty="0"/>
              <a:t>我們向罪的死是藉著與基督聯合而達成的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難道你們不曉得我們這受洗歸入基督耶穌的人，是受洗歸入他的死麼？所以我們藉著洗禮歸入死，與他同葬，為的是要我們過新生命的生活。像基督藉著父的榮耀從死人中復活一樣。</a:t>
            </a:r>
          </a:p>
          <a:p>
            <a:pPr marL="0" indent="0">
              <a:buNone/>
            </a:pPr>
            <a:r>
              <a:rPr lang="zh-TW" altLang="en-US" sz="3200" dirty="0"/>
              <a:t>我們若在他死的樣式上與他聯合，也要在他復活的樣式上與他聯合。（ 羅馬書 </a:t>
            </a:r>
            <a:r>
              <a:rPr lang="en-US" altLang="zh-TW" sz="3200" dirty="0"/>
              <a:t>6:3-5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他們是受洗歸入基督的（第 </a:t>
            </a:r>
            <a:r>
              <a:rPr lang="en-US" altLang="zh-TW" sz="3200" dirty="0"/>
              <a:t>3 </a:t>
            </a:r>
            <a:r>
              <a:rPr lang="zh-TW" altLang="en-US" sz="3200" dirty="0"/>
              <a:t>節） 他們既然是受洗歸入基督，他們就歸入了一個死而復活的基督，因此，他們也就等於受洗歸入了他的死和他的復活。正如基督的死為他贏來了一個嶄新的、復活的、向上帝而活的生命，與他聯合的信徒，他們的生命也是如此。那些與基督一同死、一同復活、有新生命樣式的人，不能仍舊不斷地活在罪中，若仍舊活在罪中，就等於否定了他的新生命（我們是那種已經向罪死了的族群）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80745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(ii) </a:t>
            </a:r>
            <a:r>
              <a:rPr lang="zh-TW" altLang="en-US" dirty="0">
                <a:solidFill>
                  <a:srgbClr val="FF0000"/>
                </a:solidFill>
              </a:rPr>
              <a:t>我們與基督聯合牽涉到對「舊人」的治死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我們知道，我們的舊人已經與基督同釘十字架，使罪身喪失機能，使我們不再作罪的奴僕</a:t>
            </a:r>
            <a:r>
              <a:rPr lang="zh-CN" altLang="en-US" sz="3200" dirty="0"/>
              <a:t>，</a:t>
            </a:r>
            <a:r>
              <a:rPr lang="zh-TW" altLang="en-US" sz="3200" dirty="0"/>
              <a:t>因為死了的人已經脫離罪了。（ 羅馬書 </a:t>
            </a:r>
            <a:r>
              <a:rPr lang="en-US" altLang="zh-TW" sz="3200" dirty="0"/>
              <a:t>6:6-7</a:t>
            </a:r>
            <a:r>
              <a:rPr lang="zh-TW" altLang="en-US" sz="3200" dirty="0"/>
              <a:t>）</a:t>
            </a:r>
            <a:r>
              <a:rPr lang="en-US" altLang="zh-TW" sz="3200" dirty="0"/>
              <a:t>6 </a:t>
            </a:r>
            <a:r>
              <a:rPr lang="zh-TW" altLang="en-US" sz="3200" dirty="0"/>
              <a:t>因為知道，我們的</a:t>
            </a:r>
            <a:r>
              <a:rPr lang="zh-TW" altLang="en-US" sz="3200" dirty="0">
                <a:solidFill>
                  <a:srgbClr val="FF0000"/>
                </a:solidFill>
              </a:rPr>
              <a:t>舊人</a:t>
            </a:r>
            <a:r>
              <a:rPr lang="zh-TW" altLang="en-US" sz="3200" dirty="0"/>
              <a:t>和他同釘十字架，使</a:t>
            </a:r>
            <a:r>
              <a:rPr lang="zh-TW" altLang="en-US" sz="3200" dirty="0">
                <a:solidFill>
                  <a:srgbClr val="FF0000"/>
                </a:solidFill>
              </a:rPr>
              <a:t>罪身</a:t>
            </a:r>
            <a:r>
              <a:rPr lang="zh-TW" altLang="en-US" sz="3200" dirty="0"/>
              <a:t>滅絕，叫我們不再做罪的</a:t>
            </a:r>
            <a:r>
              <a:rPr lang="zh-TW" altLang="en-US" sz="3200" dirty="0">
                <a:solidFill>
                  <a:srgbClr val="FF0000"/>
                </a:solidFill>
              </a:rPr>
              <a:t>奴僕</a:t>
            </a:r>
            <a:r>
              <a:rPr lang="zh-TW" altLang="en-US" sz="3200" dirty="0"/>
              <a:t>， </a:t>
            </a:r>
            <a:r>
              <a:rPr lang="en-US" altLang="zh-TW" sz="3200" dirty="0"/>
              <a:t>7 </a:t>
            </a:r>
            <a:r>
              <a:rPr lang="zh-TW" altLang="en-US" sz="3200" dirty="0"/>
              <a:t>因為</a:t>
            </a:r>
            <a:r>
              <a:rPr lang="zh-TW" altLang="en-US" sz="3200" dirty="0">
                <a:solidFill>
                  <a:srgbClr val="FF0000"/>
                </a:solidFill>
              </a:rPr>
              <a:t>已死的人</a:t>
            </a:r>
            <a:r>
              <a:rPr lang="zh-TW" altLang="en-US" sz="3200" dirty="0"/>
              <a:t>是脫離了罪。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保羅論述的第二點乃是：我們既然從罪中獲得釋放，我們就不能繼續活得像似仍舊受制於罪的權勢之下。</a:t>
            </a:r>
          </a:p>
          <a:p>
            <a:pPr marL="0" indent="0">
              <a:buNone/>
            </a:pPr>
            <a:r>
              <a:rPr lang="zh-TW" altLang="en-US" sz="3200" dirty="0"/>
              <a:t>但保羅</a:t>
            </a:r>
            <a:r>
              <a:rPr lang="zh-TW" altLang="en-US" sz="3200" u="sng" dirty="0"/>
              <a:t>闡述這一點的方式並且欲藉此帶出的要點</a:t>
            </a:r>
            <a:r>
              <a:rPr lang="zh-TW" altLang="en-US" sz="3200" dirty="0"/>
              <a:t>，是值得我們仔細查究的。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6571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(ii) </a:t>
            </a:r>
            <a:r>
              <a:rPr lang="zh-TW" altLang="en-US" dirty="0">
                <a:solidFill>
                  <a:srgbClr val="FF0000"/>
                </a:solidFill>
              </a:rPr>
              <a:t>我們與基督聯合牽涉到對「舊人」的治死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「舊人」指的是我們與基督聯合之前的那個「己」， 英文 </a:t>
            </a:r>
            <a:r>
              <a:rPr lang="en-US" altLang="zh-TW" sz="3200" dirty="0"/>
              <a:t>New English Bible </a:t>
            </a:r>
            <a:r>
              <a:rPr lang="zh-TW" altLang="en-US" sz="3200" dirty="0"/>
              <a:t>用的詞是：「</a:t>
            </a:r>
            <a:r>
              <a:rPr lang="zh-TW" altLang="en-US" sz="3200" dirty="0">
                <a:solidFill>
                  <a:srgbClr val="FF0000"/>
                </a:solidFill>
              </a:rPr>
              <a:t>那從前的我</a:t>
            </a:r>
            <a:r>
              <a:rPr lang="zh-TW" altLang="en-US" sz="3200" dirty="0"/>
              <a:t>」（ </a:t>
            </a:r>
            <a:r>
              <a:rPr lang="en-US" altLang="zh-TW" sz="3200" dirty="0"/>
              <a:t>the man we once were</a:t>
            </a:r>
            <a:r>
              <a:rPr lang="zh-TW" altLang="en-US" sz="3200" dirty="0"/>
              <a:t>）。 不但如此，保羅的意思很可能是「</a:t>
            </a:r>
            <a:r>
              <a:rPr lang="zh-TW" altLang="en-US" sz="3200" dirty="0">
                <a:solidFill>
                  <a:srgbClr val="FF0000"/>
                </a:solidFill>
              </a:rPr>
              <a:t>從前在亞當裏的我</a:t>
            </a:r>
            <a:r>
              <a:rPr lang="zh-TW" altLang="en-US" sz="3200" dirty="0"/>
              <a:t>」。 他在前面已經詳述過這個論點了（羅 </a:t>
            </a:r>
            <a:r>
              <a:rPr lang="en-US" altLang="zh-TW" sz="3200" dirty="0"/>
              <a:t>5:12-21</a:t>
            </a:r>
            <a:r>
              <a:rPr lang="zh-TW" altLang="en-US" sz="3200" dirty="0"/>
              <a:t>）。 當我們來到基督這裏，我們被接納與他合一了，那個「舊人」也就與基督一同被釘、死去了。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3006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上帝的揀選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109728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/>
              <a:t>對於新約作者來說， 「預定」和「揀選」這些真理非但不具爭議性，而且還帶給他們極大的喜樂。他們認識到自己既是與基督聯合，就表示他們對基督的選擇和對上帝的愛，原是出於上帝對自己預先的揀選。</a:t>
            </a: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/>
              <a:t>「預定」和「揀選」常被人當作同義詞來用。不錯，兩個詞都是指向同一個教義，不過這兩個詞各自有一點不同。「揀選」是作出一個選擇，而「預定」則強調的是這個選擇所要達到的目標（徒 </a:t>
            </a:r>
            <a:r>
              <a:rPr lang="en-US" altLang="zh-TW" sz="3600" dirty="0"/>
              <a:t>4:28;</a:t>
            </a:r>
            <a:r>
              <a:rPr lang="zh-TW" altLang="en-US" sz="3600" dirty="0"/>
              <a:t>羅 </a:t>
            </a:r>
            <a:r>
              <a:rPr lang="en-US" altLang="zh-TW" sz="3600" dirty="0"/>
              <a:t>8:28-29;</a:t>
            </a:r>
            <a:r>
              <a:rPr lang="zh-TW" altLang="en-US" sz="3600" dirty="0"/>
              <a:t>林前 </a:t>
            </a:r>
            <a:r>
              <a:rPr lang="en-US" altLang="zh-TW" sz="3600" dirty="0"/>
              <a:t>2:7;</a:t>
            </a:r>
            <a:r>
              <a:rPr lang="zh-TW" altLang="en-US" sz="3600" dirty="0"/>
              <a:t>弗 </a:t>
            </a:r>
            <a:r>
              <a:rPr lang="en-US" altLang="zh-TW" sz="3600" dirty="0"/>
              <a:t>1:5-11</a:t>
            </a:r>
            <a:r>
              <a:rPr lang="zh-TW" altLang="en-US" sz="3600" dirty="0"/>
              <a:t>）。 揀選反映了上帝對他子民的選擇，而預定則反映了上帝為選民所定的最終目的地。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134308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(ii) </a:t>
            </a:r>
            <a:r>
              <a:rPr lang="zh-TW" altLang="en-US" dirty="0">
                <a:solidFill>
                  <a:srgbClr val="FF0000"/>
                </a:solidFill>
              </a:rPr>
              <a:t>我們與基督聯合牽涉到對「舊人」的治死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「罪身」應該被理解成我們現時居住其中的這個身體</a:t>
            </a:r>
            <a:r>
              <a:rPr lang="en-US" altLang="zh-TW" sz="3200" dirty="0">
                <a:solidFill>
                  <a:srgbClr val="FF0000"/>
                </a:solidFill>
              </a:rPr>
              <a:t>(</a:t>
            </a:r>
            <a:r>
              <a:rPr lang="zh-CN" altLang="en-US" sz="3200" dirty="0">
                <a:solidFill>
                  <a:srgbClr val="FF0000"/>
                </a:solidFill>
              </a:rPr>
              <a:t>我更倾向于认为是掌管这个身体的意念</a:t>
            </a:r>
            <a:r>
              <a:rPr lang="en-US" altLang="zh-CN" sz="3200" dirty="0">
                <a:solidFill>
                  <a:srgbClr val="FF0000"/>
                </a:solidFill>
              </a:rPr>
              <a:t>, </a:t>
            </a:r>
            <a:r>
              <a:rPr lang="zh-CN" altLang="en-US" sz="3200" dirty="0">
                <a:solidFill>
                  <a:srgbClr val="FF0000"/>
                </a:solidFill>
              </a:rPr>
              <a:t>因为我们的血肉之躯没有死）</a:t>
            </a:r>
            <a:r>
              <a:rPr lang="zh-TW" altLang="en-US" sz="3200" dirty="0"/>
              <a:t>，而這</a:t>
            </a:r>
            <a:r>
              <a:rPr lang="zh-CN" altLang="en-US" sz="3200" dirty="0">
                <a:solidFill>
                  <a:srgbClr val="FF0000"/>
                </a:solidFill>
              </a:rPr>
              <a:t>血肉之躯</a:t>
            </a:r>
            <a:r>
              <a:rPr lang="zh-TW" altLang="en-US" sz="3200" dirty="0"/>
              <a:t>猶如被罪</a:t>
            </a:r>
            <a:r>
              <a:rPr lang="zh-CN" altLang="en-US" sz="3200" dirty="0"/>
              <a:t>控制的（</a:t>
            </a:r>
            <a:r>
              <a:rPr lang="zh-CN" altLang="en-US" sz="3200" dirty="0">
                <a:solidFill>
                  <a:srgbClr val="FF0000"/>
                </a:solidFill>
              </a:rPr>
              <a:t>掌管这个身体的意念</a:t>
            </a:r>
            <a:r>
              <a:rPr lang="zh-CN" altLang="en-US" sz="3200" dirty="0"/>
              <a:t>）</a:t>
            </a:r>
            <a:r>
              <a:rPr lang="zh-TW" altLang="en-US" sz="3200" dirty="0"/>
              <a:t>用來驅使奴役的一輛汽車，它具有罪惡權勢的特徵。這「罪身」</a:t>
            </a:r>
            <a:r>
              <a:rPr lang="en-US" altLang="zh-TW" sz="3200" dirty="0"/>
              <a:t>(</a:t>
            </a:r>
            <a:r>
              <a:rPr lang="zh-CN" altLang="en-US" sz="3200" dirty="0">
                <a:solidFill>
                  <a:srgbClr val="FF0000"/>
                </a:solidFill>
              </a:rPr>
              <a:t>掌管这个身体的意念</a:t>
            </a:r>
            <a:r>
              <a:rPr lang="en-US" altLang="zh-CN" sz="3200" dirty="0">
                <a:solidFill>
                  <a:srgbClr val="FF0000"/>
                </a:solidFill>
              </a:rPr>
              <a:t>) </a:t>
            </a:r>
            <a:r>
              <a:rPr lang="zh-TW" altLang="en-US" sz="3200" dirty="0"/>
              <a:t>已經「</a:t>
            </a:r>
            <a:r>
              <a:rPr lang="zh-CN" altLang="en-US" sz="3200" dirty="0"/>
              <a:t>如同死了</a:t>
            </a:r>
            <a:r>
              <a:rPr lang="zh-TW" altLang="en-US" sz="3200" dirty="0"/>
              <a:t>」， 或作已經「滅絕」（ 新譯本，和合本）。 保羅不是說內心的罪意已經滅絕，而是說罪</a:t>
            </a:r>
            <a:r>
              <a:rPr lang="zh-CN" altLang="en-US" sz="3200" dirty="0"/>
              <a:t>对</a:t>
            </a:r>
            <a:r>
              <a:rPr lang="zh-CN" altLang="en-US" sz="3200" dirty="0">
                <a:solidFill>
                  <a:srgbClr val="FF0000"/>
                </a:solidFill>
              </a:rPr>
              <a:t>掌管这个身体的意念</a:t>
            </a:r>
            <a:r>
              <a:rPr lang="zh-TW" altLang="en-US" sz="3200" dirty="0"/>
              <a:t>的</a:t>
            </a:r>
            <a:r>
              <a:rPr lang="zh-CN" altLang="en-US" sz="3200" dirty="0"/>
              <a:t>支配</a:t>
            </a:r>
            <a:r>
              <a:rPr lang="zh-TW" altLang="en-US" sz="3200" dirty="0"/>
              <a:t>地位和權勢已經因基督的緣故完全摧毀了。從前罪是坐在寶座上掌王權的（參羅 </a:t>
            </a:r>
            <a:r>
              <a:rPr lang="en-US" altLang="zh-TW" sz="3200" dirty="0"/>
              <a:t>5:21</a:t>
            </a:r>
            <a:r>
              <a:rPr lang="zh-TW" altLang="en-US" sz="3200" dirty="0"/>
              <a:t>）， 如今，雖然它仍然會出現，但它已經從寶座上被拉下來了</a:t>
            </a:r>
            <a:r>
              <a:rPr lang="en-US" altLang="zh-TW" sz="3200" dirty="0"/>
              <a:t>. </a:t>
            </a:r>
            <a:r>
              <a:rPr lang="zh-TW" altLang="en-US" sz="3200" dirty="0"/>
              <a:t>對我們的生命再沒有任何控訴權和支配權了。 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「所以，不要容罪在你們必死的肉身上掌權，使你們順從肉身的私欲。」（ 羅 </a:t>
            </a:r>
            <a:r>
              <a:rPr lang="en-US" altLang="zh-TW" sz="3200" dirty="0"/>
              <a:t>6:12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15914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(ii) </a:t>
            </a:r>
            <a:r>
              <a:rPr lang="zh-TW" altLang="en-US" dirty="0">
                <a:solidFill>
                  <a:srgbClr val="FF0000"/>
                </a:solidFill>
              </a:rPr>
              <a:t>我們與基督聯合牽涉到對「舊人」的治死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舊人的被釘死和罪身的被治死則會使我們的生命產生巨大的改變。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們已經不是從前的自己了；我們與罪之間的關係也跟從前大不相同了。我們現在要仔細查究的就是這個新關係。釘死舊人、滅絕罪身的結果，就是不再成為罪的奴僕。這裏頭的原因是很明顯的：任何已死的人即從罪中得了釋放。當然，更基本要問的問題就是：從罪中得釋放是什麼意思？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很明顯，這話不可能有以下這些方面的意思：保羅的想像力怎麼豐富，也不會誇張到要暗示信徒從此不必再與罪爭戰了；保羅也不可能在此只是指著某一部份「已經得勝了」的少數信徒而言（正如某些人對這段經文理解的那樣）， 他在此是指著所有信徒說的</a:t>
            </a:r>
            <a:r>
              <a:rPr lang="zh-CN" altLang="en-US" sz="3200" dirty="0"/>
              <a:t>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63018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(ii) </a:t>
            </a:r>
            <a:r>
              <a:rPr lang="zh-TW" altLang="en-US" dirty="0">
                <a:solidFill>
                  <a:srgbClr val="FF0000"/>
                </a:solidFill>
              </a:rPr>
              <a:t>我們與基督聯合牽涉到對「舊人」的治死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保羅的意思也不可能是指基督徒從此不再犯罪了，因為從他接下來的論證我們可以看到，基督徒對罪的自由正是我們足以與罪交戰的基礎：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所以，不要容罪</a:t>
            </a:r>
            <a:r>
              <a:rPr lang="en-US" altLang="zh-TW" sz="3200" dirty="0"/>
              <a:t>.....</a:t>
            </a:r>
            <a:r>
              <a:rPr lang="zh-TW" altLang="en-US" sz="3200" dirty="0"/>
              <a:t>掌權， </a:t>
            </a:r>
            <a:r>
              <a:rPr lang="en-US" altLang="zh-TW" sz="3200" dirty="0"/>
              <a:t>.....</a:t>
            </a:r>
            <a:r>
              <a:rPr lang="zh-TW" altLang="en-US" sz="3200" dirty="0"/>
              <a:t>也不要把你們的肢體獻給罪。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常有人認為，從保羅的措詞和表達方式看來，基督徒是「從罪中被稱義」的（ </a:t>
            </a:r>
            <a:r>
              <a:rPr lang="en-US" altLang="zh-TW" sz="3200" dirty="0"/>
              <a:t>Justified from sin</a:t>
            </a:r>
            <a:r>
              <a:rPr lang="zh-TW" altLang="en-US" sz="3200" dirty="0"/>
              <a:t>）。 保羅自己所用的詞只是「被稱義」（ </a:t>
            </a:r>
            <a:r>
              <a:rPr lang="en-US" altLang="zh-TW" sz="3200" dirty="0"/>
              <a:t>to be justified</a:t>
            </a:r>
            <a:r>
              <a:rPr lang="zh-TW" altLang="en-US" sz="3200" dirty="0"/>
              <a:t>）。 把「被稱義」理解成「從罪中被稱義」是值得我們細心分析的。持這種解釋的人乃是持著一種立場，他們反對任何宣稱基督徒是無罪、免受引誘、心中沒有罪念的論說。從這一個角度來說，我是很同意的。但我們有足夠的理由相信，當保羅說我們被「宣稱為義」時，所指的不只是在罪中稱義那麼簡單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4858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(ii) </a:t>
            </a:r>
            <a:r>
              <a:rPr lang="zh-TW" altLang="en-US" dirty="0">
                <a:solidFill>
                  <a:srgbClr val="FF0000"/>
                </a:solidFill>
              </a:rPr>
              <a:t>我們與基督聯合牽涉到對「舊人」的治死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那麼，保羅說由於我們已經從罪中得釋放，所以我們不再是罪的奴僕，這話到底是什麼意思呢？有兩點可以幫助我們找出答案。首先，在羅馬書 </a:t>
            </a:r>
            <a:r>
              <a:rPr lang="en-US" altLang="zh-TW" sz="3200" dirty="0"/>
              <a:t>5:12-6:23 </a:t>
            </a:r>
            <a:r>
              <a:rPr lang="zh-TW" altLang="en-US" sz="3200" dirty="0"/>
              <a:t>中，保羅把罪視為一個奴役我們的主人和暴君，這也就是為什麼在希臘文原文中，</a:t>
            </a:r>
            <a:r>
              <a:rPr lang="zh-TW" altLang="en-US" sz="3200" dirty="0">
                <a:solidFill>
                  <a:srgbClr val="FF0000"/>
                </a:solidFill>
              </a:rPr>
              <a:t>保羅講到「罪」用的是大寫的專有名詞，當他講到罪在人的生命中作王，人受罪的奴役和束縛時，把罪的權勢完全擬人化了。</a:t>
            </a:r>
            <a:endParaRPr lang="en-US" altLang="zh-TW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z="3200" dirty="0"/>
              <a:t>其次，</a:t>
            </a:r>
            <a:r>
              <a:rPr lang="zh-TW" altLang="en-US" sz="3200" dirty="0">
                <a:solidFill>
                  <a:srgbClr val="FF0000"/>
                </a:solidFill>
              </a:rPr>
              <a:t>保羅也的的確確用到了奴僕這樣的字眼，來形容我們從前與罪的關係</a:t>
            </a:r>
            <a:r>
              <a:rPr lang="zh-TW" altLang="en-US" sz="3200" dirty="0"/>
              <a:t>。從這兩點看來，保羅所講的，是罪在信徒身上的管治、權勢或掌權。</a:t>
            </a:r>
            <a:r>
              <a:rPr lang="zh-TW" altLang="en-US" sz="3200" dirty="0">
                <a:solidFill>
                  <a:srgbClr val="FF0000"/>
                </a:solidFill>
              </a:rPr>
              <a:t>這種的管治權在基督裏已經被瓦解了，罪從此之後再沒有同樣的權柄了，縱使罪的性質還是一樣的。</a:t>
            </a:r>
            <a:r>
              <a:rPr lang="zh-TW" altLang="en-US" sz="3200" dirty="0"/>
              <a:t>也正因如此，</a:t>
            </a:r>
            <a:r>
              <a:rPr lang="zh-TW" altLang="en-US" sz="3200" dirty="0">
                <a:solidFill>
                  <a:srgbClr val="FF0000"/>
                </a:solidFill>
              </a:rPr>
              <a:t>我們才有可能活出一個向罪誇勝的生命</a:t>
            </a:r>
            <a:r>
              <a:rPr lang="zh-TW" altLang="en-US" sz="3200" dirty="0"/>
              <a:t>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52647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/>
              <a:t>(iii) </a:t>
            </a:r>
            <a:r>
              <a:rPr lang="zh-TW" altLang="en-US" dirty="0"/>
              <a:t>我們與基督聯合帶出新的生命來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我們既然與基督同死，就信也必與他同活。我們知道，基督既然從死人中復活，就不再死，死也不再轄制他了。他死，是向罪死了，只有這一次；他活，是向上帝活著。（羅馬書 </a:t>
            </a:r>
            <a:r>
              <a:rPr lang="en-US" altLang="zh-TW" sz="3200" dirty="0"/>
              <a:t>6:8-10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我們既是與基督聯合，因此就與他的死聯合。但由於基督的死和他的復活是分不開的，因此我們可以肯定與那位死過一次的基督聯合，（ 基督親自來到罪的權勢之下，為了能夠為我們的過犯死）， 我們就必然能夠與那位元復活、有新生命樣式、在上帝面前永存的基督聯合。在基督身上所成就的一切，在我們身上也要成就。我們不但對罪的關係調整了，而且更擁有他的新生命！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保羅論述的第三點乃是：我們不繼續活在罪中，不僅是由於我們已經向罪死了，更是因為我們身為基督徒這一本質，乃是叫我們活出新生命的樣式來榮耀上帝。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52697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罪勢瓦解對信徒實際生活的意義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講完了理論之後，</a:t>
            </a:r>
            <a:r>
              <a:rPr lang="zh-CN" altLang="en-US" sz="3200" dirty="0"/>
              <a:t>就</a:t>
            </a:r>
            <a:r>
              <a:rPr lang="zh-TW" altLang="en-US" sz="3200" dirty="0"/>
              <a:t>帶到實際生活中去。如果這一切所講的都是真實的話，那麼對我們的生命應該有重大的意義。罪對我們已經失去了管治權了！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正因這緣故，我們必須認識清楚，我們應當時時刻刻與罪交戰，不容罪肆意侵入我們心中，像它以前那樣在我們身上掌權。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保羅辯解說，如果我們真正知道我們現今的身份－－ 在基督裏死而復活的人；如果我們把信仰建立在這種確信上，拒絕把自己的身體獻給罪作奴僕，那麼，我們就會發現保羅給我們的確信：「罪必不能管轄你們」這話，在我們每日生活中是千真萬確的事了。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67920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10820400" cy="4571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罪勢瓦解對信徒實際生活的意義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14399"/>
            <a:ext cx="115824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這對基督徒實際的生活能帶來什麼分別呢？「醜小鴨」</a:t>
            </a:r>
            <a:r>
              <a:rPr lang="zh-CN" altLang="en-US" sz="3200" dirty="0"/>
              <a:t>的比喻</a:t>
            </a:r>
            <a:endParaRPr lang="en-US" altLang="zh-CN" sz="3200" dirty="0"/>
          </a:p>
          <a:p>
            <a:pPr marL="0" indent="0">
              <a:buNone/>
            </a:pPr>
            <a:r>
              <a:rPr lang="zh-TW" altLang="en-US" sz="3200" dirty="0"/>
              <a:t>雖然它曾經以為自己是一隻小鴨子，但它從來就不是小鴨子，它向來就是一隻天鵝。但只有等到它看清楚它到底是什麼的時候，一切才都改變了。它對自己真正身份的認知是新喜樂的開始。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我們在這一章所教導的目的也是如此。許多信徒最大的毛病，就是只看見自己的罪過和失敗，然後灰心絕望地問：「我該怎麼辦呢？」 我們所要做的是不要這樣想，而是先去明白上帝為我們所作的，認識到原來他已經把我們造成與基督一同向罪死，並且與他一同復活，有新生命的人。我們已經不再是那些罪可以肆意管轄的人了。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「我不再受罪管轄！我是新造的人！我不再是從前想像中的自己！我不再是一隻</a:t>
            </a:r>
            <a:r>
              <a:rPr lang="en-US" altLang="zh-TW" sz="3200" dirty="0"/>
              <a:t>『</a:t>
            </a:r>
            <a:r>
              <a:rPr lang="zh-TW" altLang="en-US" sz="3200" dirty="0"/>
              <a:t>醜小鴨</a:t>
            </a:r>
            <a:r>
              <a:rPr lang="en-US" altLang="zh-TW" sz="3200" dirty="0"/>
              <a:t>』</a:t>
            </a:r>
            <a:r>
              <a:rPr lang="zh-TW" altLang="en-US" sz="3200" dirty="0"/>
              <a:t>基督徒，我是上帝的兒女！」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78986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dirty="0"/>
              <a:t>新约中</a:t>
            </a:r>
            <a:r>
              <a:rPr lang="zh-TW" altLang="en-US" dirty="0"/>
              <a:t>揀選論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106680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200" dirty="0"/>
              <a:t>著重揀選的教訓貫穿整</a:t>
            </a:r>
            <a:r>
              <a:rPr lang="zh-CN" altLang="en-US" sz="3200" dirty="0"/>
              <a:t>卷</a:t>
            </a:r>
            <a:r>
              <a:rPr lang="zh-TW" altLang="en-US" sz="3200" dirty="0"/>
              <a:t>福音書。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當有人來信靠耶穌的時候，這不僅僅是他們自己意志的結果。耶穌教導說</a:t>
            </a:r>
            <a:r>
              <a:rPr lang="zh-TW" altLang="en-US" sz="3200" dirty="0">
                <a:solidFill>
                  <a:srgbClr val="FF0000"/>
                </a:solidFill>
              </a:rPr>
              <a:t>凡是父賜給他的都會到他那裏去</a:t>
            </a:r>
            <a:r>
              <a:rPr lang="zh-TW" altLang="en-US" sz="3200" dirty="0"/>
              <a:t>，換言之，人是不可能透過別的途徑到他那裏去的。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保羅書信很強調上帝的主權和上帝揀選的愛</a:t>
            </a:r>
            <a:r>
              <a:rPr lang="zh-CN" altLang="en-US" sz="3200" dirty="0"/>
              <a:t>，</a:t>
            </a:r>
            <a:r>
              <a:rPr lang="zh-TW" altLang="en-US" sz="3200" dirty="0"/>
              <a:t>上帝隨己意行萬事（林前 </a:t>
            </a:r>
            <a:r>
              <a:rPr lang="en-US" altLang="zh-TW" sz="3200" dirty="0"/>
              <a:t>12:18; 15:38; </a:t>
            </a:r>
            <a:r>
              <a:rPr lang="zh-TW" altLang="en-US" sz="3200" dirty="0"/>
              <a:t>弗 </a:t>
            </a:r>
            <a:r>
              <a:rPr lang="en-US" altLang="zh-TW" sz="3200" dirty="0"/>
              <a:t>1:11</a:t>
            </a:r>
            <a:r>
              <a:rPr lang="zh-TW" altLang="en-US" sz="3200" dirty="0"/>
              <a:t>，參照林前 </a:t>
            </a:r>
            <a:r>
              <a:rPr lang="en-US" altLang="zh-TW" sz="3200" dirty="0"/>
              <a:t>8:6;</a:t>
            </a:r>
            <a:r>
              <a:rPr lang="zh-TW" altLang="en-US" sz="3200" dirty="0"/>
              <a:t>羅 </a:t>
            </a:r>
            <a:r>
              <a:rPr lang="en-US" altLang="zh-TW" sz="3200" dirty="0"/>
              <a:t>11:36</a:t>
            </a:r>
            <a:r>
              <a:rPr lang="zh-TW" altLang="en-US" sz="3200" dirty="0"/>
              <a:t>）。上帝對他墮落了的被造物有他普世性的權柄，他可以按照他的意願來使用他們榮耀他自己（羅 </a:t>
            </a:r>
            <a:r>
              <a:rPr lang="en-US" altLang="zh-TW" sz="3200" dirty="0"/>
              <a:t>9:22</a:t>
            </a:r>
            <a:r>
              <a:rPr lang="zh-TW" altLang="en-US" sz="3200" dirty="0"/>
              <a:t>）。</a:t>
            </a:r>
            <a:endParaRPr lang="en-US" altLang="zh-TW" sz="3200" dirty="0"/>
          </a:p>
          <a:p>
            <a:pPr marL="0" indent="0">
              <a:buNone/>
            </a:pPr>
            <a:r>
              <a:rPr lang="zh-CN" altLang="en-US" sz="3200" dirty="0"/>
              <a:t>主要教导在罗</a:t>
            </a:r>
            <a:r>
              <a:rPr lang="en-US" altLang="zh-CN" sz="3200" dirty="0"/>
              <a:t>8:28</a:t>
            </a:r>
            <a:r>
              <a:rPr lang="zh-CN" altLang="en-US" sz="3200" dirty="0"/>
              <a:t>以下，罗</a:t>
            </a:r>
            <a:r>
              <a:rPr lang="en-US" altLang="zh-CN" sz="3200" dirty="0"/>
              <a:t>9-11</a:t>
            </a:r>
            <a:r>
              <a:rPr lang="zh-CN" altLang="en-US" sz="3200" dirty="0"/>
              <a:t>章，弗</a:t>
            </a:r>
            <a:r>
              <a:rPr lang="en-US" altLang="zh-CN" sz="3200" dirty="0"/>
              <a:t>1</a:t>
            </a:r>
            <a:r>
              <a:rPr lang="zh-CN" altLang="en-US" sz="3200" dirty="0"/>
              <a:t>章</a:t>
            </a:r>
            <a:endParaRPr lang="en-US" altLang="zh-CN" sz="3200" dirty="0"/>
          </a:p>
          <a:p>
            <a:pPr marL="0" indent="0">
              <a:buNone/>
            </a:pP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35104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有關預定論和揀選論的疑難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107442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571500" indent="-571500">
              <a:buAutoNum type="romanLcParenBoth"/>
            </a:pPr>
            <a:r>
              <a:rPr lang="zh-TW" altLang="en-US" sz="2800" dirty="0"/>
              <a:t>預定論否定了人的自由意志：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3200" dirty="0"/>
              <a:t>首先，既然聖經教導說，上帝在永恆裏揀選了信靠他的子民，</a:t>
            </a:r>
            <a:r>
              <a:rPr lang="zh-TW" altLang="en-US" sz="3200" dirty="0">
                <a:solidFill>
                  <a:srgbClr val="FF0000"/>
                </a:solidFill>
              </a:rPr>
              <a:t>無論這對我們來說是何等難以理解的奧秘，是上帝說的，我們就安心接受</a:t>
            </a:r>
            <a:r>
              <a:rPr lang="zh-TW" altLang="en-US" sz="3200" dirty="0"/>
              <a:t>。</a:t>
            </a:r>
            <a:r>
              <a:rPr lang="zh-TW" altLang="en-US" sz="3200" dirty="0">
                <a:solidFill>
                  <a:srgbClr val="FF0000"/>
                </a:solidFill>
              </a:rPr>
              <a:t>上帝的旨意和人的意志是可以和諧共存</a:t>
            </a:r>
            <a:r>
              <a:rPr lang="zh-TW" altLang="en-US" sz="3200" dirty="0"/>
              <a:t>的。我們知道是我們運用了自己的能力來信靠基督的。上帝不會代替我們信的，是我們自己去信的。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根據聖經，</a:t>
            </a:r>
            <a:r>
              <a:rPr lang="zh-TW" altLang="en-US" sz="3200" dirty="0">
                <a:solidFill>
                  <a:srgbClr val="FF0000"/>
                </a:solidFill>
              </a:rPr>
              <a:t>凡提到人的意志時，總是傾向於強調這意志是受捆綁的過於是自由的</a:t>
            </a:r>
            <a:r>
              <a:rPr lang="zh-TW" altLang="en-US" sz="3200" dirty="0"/>
              <a:t>。只有當我們在上帝話語的光照下不斷意識到自己的黑暗面，我們才能夠完全降服於上帝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/>
              <a:t>(ii) </a:t>
            </a:r>
            <a:r>
              <a:rPr lang="zh-TW" altLang="en-US" sz="3200" dirty="0"/>
              <a:t>預定論帶給人驕傲和沾沾自喜的心態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對上帝的揀選有真正瞭解的人只會變得更謙卑，因為它鄭重地告訴了我們，我們人對自己的救恩毫無功勞</a:t>
            </a:r>
          </a:p>
        </p:txBody>
      </p:sp>
    </p:spTree>
    <p:extLst>
      <p:ext uri="{BB962C8B-B14F-4D97-AF65-F5344CB8AC3E}">
        <p14:creationId xmlns:p14="http://schemas.microsoft.com/office/powerpoint/2010/main" val="203721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有關預定論和揀選論的疑難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10668000" cy="5714999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dirty="0"/>
              <a:t>(iii) </a:t>
            </a:r>
            <a:r>
              <a:rPr lang="zh-TW" altLang="en-US" sz="2800" dirty="0"/>
              <a:t>預定論否定了人道德上的努力：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3200" dirty="0"/>
              <a:t>我們在理性上會這樣認為：既然上帝揀選了我們，那麼我們怎麼活也不要緊了。</a:t>
            </a:r>
            <a:r>
              <a:rPr lang="zh-CN" altLang="en-US" sz="3200" dirty="0"/>
              <a:t>（奴仆的心）</a:t>
            </a:r>
            <a:r>
              <a:rPr lang="zh-TW" altLang="en-US" sz="3200" dirty="0"/>
              <a:t>但是新約所強調的恰恰相反</a:t>
            </a:r>
            <a:r>
              <a:rPr lang="zh-CN" altLang="en-US" sz="3200" dirty="0"/>
              <a:t>（儿女的心）</a:t>
            </a:r>
            <a:r>
              <a:rPr lang="zh-TW" altLang="en-US" sz="3200" dirty="0"/>
              <a:t>！蒙上帝揀選是聖潔生活的基礎。</a:t>
            </a:r>
            <a:r>
              <a:rPr lang="zh-TW" altLang="en-US" sz="3200" dirty="0">
                <a:solidFill>
                  <a:srgbClr val="FF0000"/>
                </a:solidFill>
              </a:rPr>
              <a:t>上帝的揀選是聖潔的基礎，並且人會表現出一個道德更新了的生命</a:t>
            </a:r>
            <a:r>
              <a:rPr lang="zh-TW" altLang="en-US" sz="3200" dirty="0"/>
              <a:t>，這生命是被聖靈充滿後，而樂意順服上帝的話語所表現出來的。</a:t>
            </a:r>
            <a:endParaRPr lang="en-US" altLang="zh-TW" sz="3200" dirty="0"/>
          </a:p>
          <a:p>
            <a:pPr marL="0" indent="0">
              <a:buNone/>
            </a:pPr>
            <a:r>
              <a:rPr lang="en-US" altLang="zh-TW" sz="2800" dirty="0"/>
              <a:t>(iv) </a:t>
            </a:r>
            <a:r>
              <a:rPr lang="zh-TW" altLang="en-US" sz="2800" dirty="0"/>
              <a:t>預定論打擊了傳福音的積極性：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3200" dirty="0"/>
              <a:t>保羅正是由於對上帝的揀選有正確的認識，所以才會有如此強烈的佈道心態。不但如此，當保羅在佈道過程中面臨各式各樣的攔阻、灰心，甚至表面上看來毫無效果時，預定論是支持保羅繼續作工的基石。</a:t>
            </a:r>
            <a:endParaRPr lang="en-US" altLang="zh-TW" sz="32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6257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約翰</a:t>
            </a:r>
            <a:r>
              <a:rPr lang="zh-CN" altLang="en-US" sz="2800" dirty="0"/>
              <a:t>一书</a:t>
            </a:r>
            <a:r>
              <a:rPr lang="zh-TW" altLang="en-US" sz="2800" dirty="0"/>
              <a:t>提出了被上帝所生的概念後，繼續發揮下去，他說：</a:t>
            </a:r>
            <a:r>
              <a:rPr lang="zh-TW" altLang="en-US" sz="2800" dirty="0">
                <a:solidFill>
                  <a:srgbClr val="FF0000"/>
                </a:solidFill>
              </a:rPr>
              <a:t>「凡是從上帝生的，就不犯罪，因為上帝的生命在他裏面；他也不能犯罪，因為他是從上帝生的。」</a:t>
            </a:r>
            <a:r>
              <a:rPr lang="zh-TW" altLang="en-US" sz="2800" dirty="0"/>
              <a:t>（ 約一 </a:t>
            </a:r>
            <a:r>
              <a:rPr lang="en-US" altLang="zh-TW" sz="2800" dirty="0"/>
              <a:t>3:9</a:t>
            </a:r>
            <a:r>
              <a:rPr lang="zh-TW" altLang="en-US" sz="2800" dirty="0"/>
              <a:t>）。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這是一句非常令人震驚的話。但若我們能感受到約翰這話的份量，我們就會認識到，他想極力強調的就是這新生命在本質上的改變，這新生命對自己和對罪有了新的定位，有新生命的人是不會繼續不斷地犯罪的。的確如此，從某一個角度來講，他是不可能繼續犯罪的。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3200" dirty="0"/>
              <a:t>約翰這話是很難理解的，當代解經家也例舉出多種的詮釋，但種種解釋都有一個共同的重點：新生命使人徹底切斷與罪的牽連。雖然罪的性質在人信主前和信主後沒有什麼分別，但罪的地位則大大改變了。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「新約聖經所要強調的，當然就是那在信徒生命中持久的、與罪爭戰的重要性，還會有別的嗎？」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15722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/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有關信徒靈命成長的傳統教導：成功是沒有捷徑、要付出代價的。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但每個時代，總是會有些人出來建議什麼特別的途徑，新的經驗，</a:t>
            </a:r>
            <a:r>
              <a:rPr lang="zh-TW" altLang="en-US" sz="2800" dirty="0">
                <a:solidFill>
                  <a:srgbClr val="FF0000"/>
                </a:solidFill>
              </a:rPr>
              <a:t>新的公式</a:t>
            </a:r>
            <a:r>
              <a:rPr lang="zh-TW" altLang="en-US" sz="2800" dirty="0"/>
              <a:t>或新的教導，叫人可以馬上達到某些成果，或把人提升到某種屬靈新境界裏去。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3200" dirty="0"/>
              <a:t>賴爾（ </a:t>
            </a:r>
            <a:r>
              <a:rPr lang="en-US" altLang="zh-TW" sz="3200" dirty="0" err="1"/>
              <a:t>J.C.Ryle</a:t>
            </a:r>
            <a:r>
              <a:rPr lang="zh-TW" altLang="en-US" sz="3200" dirty="0"/>
              <a:t>）的名著</a:t>
            </a:r>
            <a:r>
              <a:rPr lang="en-US" altLang="zh-TW" sz="3200" dirty="0"/>
              <a:t>《</a:t>
            </a:r>
            <a:r>
              <a:rPr lang="zh-TW" altLang="en-US" sz="3200" dirty="0"/>
              <a:t>聖潔</a:t>
            </a:r>
            <a:r>
              <a:rPr lang="en-US" altLang="zh-TW" sz="3200" dirty="0"/>
              <a:t>》</a:t>
            </a:r>
            <a:r>
              <a:rPr lang="zh-TW" altLang="en-US" sz="3200" dirty="0"/>
              <a:t>（ </a:t>
            </a:r>
            <a:r>
              <a:rPr lang="en-US" altLang="zh-TW" sz="3200" dirty="0"/>
              <a:t>Holiness</a:t>
            </a:r>
            <a:r>
              <a:rPr lang="zh-TW" altLang="en-US" sz="3200" dirty="0"/>
              <a:t>）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當有人聽到別人言之鑿鑿地提出「因信或因舍己委身可以成聖」時，自己也宣稱領受到了「這樣的祝福」， 或找到了「更高境界的生命」， 然而看不出他日常言行脾性有什麼更聖潔的表現，這對於基督的名會造成極大損害。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成聖不只是眼淚、悲歎、身體的興奮、加速的心跳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聖潔是「基督形象」的表彰，是別人能從我們私下的生活，日常的習慣，我們的品格，我們的言行中觀察得到的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165402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我們同意賴爾的這番話，並且要為一切成聖生命的速成法大大哀歎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3200" dirty="0"/>
              <a:t>如果我們就此認為成聖只能是一個漫長的、艱難的、與罪搏鬥的苦戰，好像鮮有基督徒可以在世成功地活出信仰的生命</a:t>
            </a:r>
            <a:r>
              <a:rPr lang="zh-CN" altLang="en-US" sz="3200" dirty="0"/>
              <a:t>，</a:t>
            </a:r>
            <a:r>
              <a:rPr lang="zh-TW" altLang="en-US" sz="3200" dirty="0"/>
              <a:t> 那麼我們對新約的理解也是有偏差的。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其實，聖經有關成聖的教導是，這是一個過程，而在這過程前後有兩個危機</a:t>
            </a:r>
            <a:r>
              <a:rPr lang="zh-CN" altLang="en-US" sz="3200" dirty="0">
                <a:solidFill>
                  <a:srgbClr val="FF0000"/>
                </a:solidFill>
              </a:rPr>
              <a:t>（巨变是更贴切的翻译） </a:t>
            </a:r>
            <a:r>
              <a:rPr lang="zh-TW" altLang="en-US" sz="3200" dirty="0"/>
              <a:t>。到了我們與基督一同得榮耀，我們改變形象時，還會有一個危機</a:t>
            </a:r>
            <a:r>
              <a:rPr lang="zh-CN" altLang="en-US" sz="3200" dirty="0"/>
              <a:t>（巨变）</a:t>
            </a:r>
            <a:r>
              <a:rPr lang="zh-TW" altLang="en-US" sz="3200" dirty="0"/>
              <a:t>（林前 </a:t>
            </a:r>
            <a:r>
              <a:rPr lang="en-US" altLang="zh-TW" sz="3200" dirty="0"/>
              <a:t>15:51,52</a:t>
            </a:r>
            <a:r>
              <a:rPr lang="zh-TW" altLang="en-US" sz="3200" dirty="0"/>
              <a:t>）。 這危機現在還未到來，但根據新約聖經，我們有一個最基本的危機</a:t>
            </a:r>
            <a:r>
              <a:rPr lang="zh-CN" altLang="en-US" sz="3200" dirty="0"/>
              <a:t>（巨变） </a:t>
            </a:r>
            <a:r>
              <a:rPr lang="zh-TW" altLang="en-US" sz="3200" dirty="0"/>
              <a:t>，這危機</a:t>
            </a:r>
            <a:r>
              <a:rPr lang="zh-CN" altLang="en-US" sz="3200" dirty="0"/>
              <a:t>（巨变）</a:t>
            </a:r>
            <a:r>
              <a:rPr lang="zh-TW" altLang="en-US" sz="3200" dirty="0"/>
              <a:t>在基督徒踏入天國之門的那一刻就已經歷到了。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/>
              <a:t>如果說對明白成聖之道或聖潔生活有什麼「秘訣」的話，這想法就是了</a:t>
            </a:r>
            <a:r>
              <a:rPr lang="zh-CN" altLang="en-US" sz="3200" dirty="0"/>
              <a:t>，</a:t>
            </a:r>
            <a:r>
              <a:rPr lang="zh-TW" altLang="en-US" sz="3200" dirty="0"/>
              <a:t>保羅教訓中有幾點都支持這種說法</a:t>
            </a:r>
            <a:r>
              <a:rPr lang="zh-CN" altLang="en-US" sz="3200" dirty="0"/>
              <a:t>：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219757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0BE27F2-B76E-4F1B-95CC-EEA20737F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1"/>
            <a:ext cx="9753600" cy="685799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罪勢的瓦解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379C238-48C0-4405-B3A4-02E525A8B4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10972800" cy="5791200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571500" indent="-571500">
              <a:buAutoNum type="romanLcParenBoth"/>
            </a:pPr>
            <a:r>
              <a:rPr lang="zh-TW" altLang="en-US" sz="2800" dirty="0">
                <a:solidFill>
                  <a:srgbClr val="FF0000"/>
                </a:solidFill>
              </a:rPr>
              <a:t>每一個基督徒都是「聖徒」， 是「聖潔的族類」</a:t>
            </a:r>
            <a:r>
              <a:rPr lang="zh-TW" altLang="en-US" sz="2800" dirty="0"/>
              <a:t>。 這話</a:t>
            </a:r>
            <a:r>
              <a:rPr lang="zh-TW" altLang="en-US" sz="2800" dirty="0">
                <a:solidFill>
                  <a:srgbClr val="FF0000"/>
                </a:solidFill>
              </a:rPr>
              <a:t>不是漸進式，邁向聖潔的意思</a:t>
            </a:r>
            <a:r>
              <a:rPr lang="zh-TW" altLang="en-US" sz="2800" dirty="0"/>
              <a:t>，相反，它指的是一個現今已經享有的地位。</a:t>
            </a:r>
            <a:endParaRPr lang="en-US" altLang="zh-TW" sz="2800" dirty="0"/>
          </a:p>
          <a:p>
            <a:pPr marL="571500" indent="-571500">
              <a:buAutoNum type="romanLcParenBoth"/>
            </a:pPr>
            <a:r>
              <a:rPr lang="zh-TW" altLang="en-US" sz="3200" dirty="0"/>
              <a:t>哥林多前書 </a:t>
            </a:r>
            <a:r>
              <a:rPr lang="en-US" altLang="zh-TW" sz="3200" dirty="0"/>
              <a:t>6:11 </a:t>
            </a:r>
            <a:r>
              <a:rPr lang="zh-TW" altLang="en-US" sz="3200" dirty="0"/>
              <a:t>保羅對信徒的評語是這樣的：「但現在藉著我們主耶穌基督的名，靠著我們上帝的靈，都已經潔淨了，聖潔了，稱義了！」 所有的動詞都是過去時態的，並且所講的秩序跟平常我們所想的也剛好倒置過來。我們以為保羅大致會說：「稱義了，聖潔了」為什麼秩序會倒置了呢？這個秩序反映出保羅神學中的一個重要真理，也就是說，成聖並非在稱義之後，而是在此之前。</a:t>
            </a: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6314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theme/theme1.xml><?xml version="1.0" encoding="utf-8"?>
<a:theme xmlns:a="http://schemas.openxmlformats.org/drawingml/2006/main" name="Ocea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44813</TotalTime>
  <Words>4764</Words>
  <Application>Microsoft Office PowerPoint</Application>
  <PresentationFormat>Widescreen</PresentationFormat>
  <Paragraphs>128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Ocean</vt:lpstr>
      <vt:lpstr>磐石之上（13）</vt:lpstr>
      <vt:lpstr>上帝的揀選</vt:lpstr>
      <vt:lpstr>新约中揀選論</vt:lpstr>
      <vt:lpstr>有關預定論和揀選論的疑難</vt:lpstr>
      <vt:lpstr>有關預定論和揀選論的疑難</vt:lpstr>
      <vt:lpstr>罪勢的瓦解</vt:lpstr>
      <vt:lpstr>罪勢的瓦解</vt:lpstr>
      <vt:lpstr>罪勢的瓦解</vt:lpstr>
      <vt:lpstr>罪勢的瓦解</vt:lpstr>
      <vt:lpstr>罪勢的瓦解</vt:lpstr>
      <vt:lpstr>罪勢的瓦解</vt:lpstr>
      <vt:lpstr>向罪死</vt:lpstr>
      <vt:lpstr>向罪死</vt:lpstr>
      <vt:lpstr>向罪死</vt:lpstr>
      <vt:lpstr>向罪死</vt:lpstr>
      <vt:lpstr>保羅的論證</vt:lpstr>
      <vt:lpstr>(i) 我們向罪的死是藉著與基督聯合而達成的</vt:lpstr>
      <vt:lpstr>(ii) 我們與基督聯合牽涉到對「舊人」的治死</vt:lpstr>
      <vt:lpstr>(ii) 我們與基督聯合牽涉到對「舊人」的治死</vt:lpstr>
      <vt:lpstr>(ii) 我們與基督聯合牽涉到對「舊人」的治死</vt:lpstr>
      <vt:lpstr>(ii) 我們與基督聯合牽涉到對「舊人」的治死</vt:lpstr>
      <vt:lpstr>(ii) 我們與基督聯合牽涉到對「舊人」的治死</vt:lpstr>
      <vt:lpstr>(ii) 我們與基督聯合牽涉到對「舊人」的治死</vt:lpstr>
      <vt:lpstr>(iii) 我們與基督聯合帶出新的生命來</vt:lpstr>
      <vt:lpstr>罪勢瓦解對信徒實際生活的意義</vt:lpstr>
      <vt:lpstr>罪勢瓦解對信徒實際生活的意義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开卷有益 (1)</dc:title>
  <dc:creator>Wei-hsung Lin</dc:creator>
  <cp:lastModifiedBy>Wei-hsung Lin</cp:lastModifiedBy>
  <cp:revision>15</cp:revision>
  <dcterms:created xsi:type="dcterms:W3CDTF">2019-10-27T22:58:47Z</dcterms:created>
  <dcterms:modified xsi:type="dcterms:W3CDTF">2022-04-22T06:19:22Z</dcterms:modified>
</cp:coreProperties>
</file>