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73" r:id="rId13"/>
    <p:sldId id="269" r:id="rId14"/>
    <p:sldId id="260" r:id="rId15"/>
    <p:sldId id="271" r:id="rId16"/>
    <p:sldId id="272" r:id="rId17"/>
    <p:sldId id="27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AA99-5234-4F86-BC5C-3AF4949E6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74820-6CAA-4BEF-BE2E-EFEEC1E4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A8126-C7B9-49F6-A375-F0FE5F0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CBAA4-2F7D-410D-BD74-62F50E25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5C0EB-CAE6-49CA-BA2B-CFE64774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0555-BD0F-4775-ACFE-FF8630C8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AC9C7-CA17-43B6-A3EA-E6F444DE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1876-97A4-4F5C-B160-0F55BEB8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A8427-D6B8-4BAC-88ED-28BB0FF7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96E8-9862-4DB2-8E0B-48849BA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FA465-6A48-4B6A-8506-E469161E7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3367A-A0E2-485F-8E6E-C696C53E8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A7603-1FA6-4179-A478-2C126FFD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F080-7500-48CF-980A-79409752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3709-AF2D-4EA7-B1F8-D0E921BB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E160-2341-4589-A47C-8275BE91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A6211-0879-4630-A70F-3D560600E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85F23-2C1D-4AE8-9ACB-95E144B9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DF67-CEE1-4774-AEBF-70856F4F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CB75-E92F-4AFF-ADE1-6B7EEB88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BD80-4F08-4038-8D03-918E1C87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E7C9-8FD7-433F-9552-7719A9A6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F87F2-E25A-4353-8E13-C5AF2B29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95EC-E2DE-4327-9898-B956C253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AE1EA-0A64-43D1-8D89-37FAFD00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D35F-4C40-4E58-90F7-A078CF36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6FE59-CBCC-4D5F-BEBA-5EAEF98D8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23CAA-D47A-4EA5-82FE-BD4775E37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DD738-31BE-4E88-B81C-F1F1FE3B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504E2-FACF-4EB7-9AD7-DFFFD233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94299-582B-4701-BC99-81DCC639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48B3-D3DF-461C-9B6F-2B7D81B9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F9B94-927C-4551-B4D1-A67E7EE08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FE8D1-2042-48C0-8E17-A52A6D645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62DD8-2E2E-4F9E-8B9E-1BA16416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FA34B-2E0D-48DC-964C-0BF5C7A96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4A7EC-2EFB-4A77-8B13-EDBBABED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7677D-802D-4909-8E97-55994E65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29221-6CBD-4680-B406-8517756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B899-9F83-4A6F-B679-A59F526B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27F9A-8F79-4CD4-91EB-97E13853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AB051-514F-496B-8C34-C0294FEE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BF049-5DA2-4190-9A84-FBDDA3F1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C9A86-5DFE-4033-9171-8CC03E9D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80DDF-2D2F-496E-AA22-64E49ACE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5524-B691-4E29-8BD6-E70AB607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EF80-C058-4678-9110-03AEB71C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DC06-7EA9-46A3-8314-08046171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4294E-3212-4BD7-AE48-CEA990781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8EFD8-09B8-4354-A5A9-D9F10C78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805E3-C342-4992-A21D-0FC98F7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FBAE-750B-4938-9ED1-55F30E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1FE2-7015-452A-89E9-7C4E481A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EEF44-9A2F-4AAE-8E06-1AD5A1361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B822B-BDE4-4CE7-9750-8770A5A9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019B2-FAE6-4960-8D8A-478B2380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3B4CB-34B3-4DF4-AB22-D4FEC3FA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2AE93-E2F3-441B-9552-516AE924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F5FEB-5901-400B-B983-34B8A24A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C8B3E-9F9D-48A9-B07E-7C4C0ABD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95D0-1329-463A-B811-5881605D3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4B69-27AF-451B-9A8B-7620F5F8859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337DA-7DB7-418E-B605-020FAE4A4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F91FA-1A3E-4565-B0B5-B80D7C4E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FEC4-CCF1-44E0-B120-4326C0F0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9C5FE-85FE-40CF-8395-A7F29C0EA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2" t="32999" r="4250" b="28306"/>
          <a:stretch/>
        </p:blipFill>
        <p:spPr>
          <a:xfrm>
            <a:off x="1332" y="0"/>
            <a:ext cx="1219066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7A93AAC-A1EE-43FD-A501-19F655587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826318"/>
            <a:ext cx="10820400" cy="1655762"/>
          </a:xfrm>
        </p:spPr>
        <p:txBody>
          <a:bodyPr>
            <a:normAutofit/>
          </a:bodyPr>
          <a:lstStyle/>
          <a:p>
            <a:r>
              <a:rPr lang="zh-CN" altLang="en-US" sz="6400" b="1" dirty="0">
                <a:solidFill>
                  <a:schemeClr val="bg1"/>
                </a:solidFill>
              </a:rPr>
              <a:t>威斯敏斯特小要理问答</a:t>
            </a:r>
            <a:endParaRPr lang="en-US" sz="6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4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0"/>
            <a:ext cx="12192001" cy="6853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436880"/>
            <a:ext cx="11023600" cy="6055995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000" dirty="0"/>
              <a:t>很多假教师也在说要荣耀神，更加说要享受神，但是要如何辨别？</a:t>
            </a:r>
            <a:r>
              <a:rPr lang="en-US" altLang="zh-CN" sz="3000" dirty="0"/>
              <a:t>1</a:t>
            </a:r>
            <a:r>
              <a:rPr lang="zh-CN" altLang="en-US" sz="3000" dirty="0"/>
              <a:t>）荣耀神的形式</a:t>
            </a:r>
            <a:r>
              <a:rPr lang="en-US" altLang="zh-CN" sz="3000" dirty="0"/>
              <a:t>---</a:t>
            </a:r>
            <a:r>
              <a:rPr lang="zh-CN" altLang="en-US" sz="3000" dirty="0"/>
              <a:t>名成利就、健康富足、美满幸福？还是一定要清贫脱俗、受苦受难？</a:t>
            </a:r>
            <a:r>
              <a:rPr lang="en-US" altLang="zh-CN" sz="3000" dirty="0"/>
              <a:t>2</a:t>
            </a:r>
            <a:r>
              <a:rPr lang="zh-CN" altLang="en-US" sz="3000" dirty="0"/>
              <a:t>）荣耀神的方式</a:t>
            </a:r>
            <a:r>
              <a:rPr lang="en-US" altLang="zh-CN" sz="3000" dirty="0"/>
              <a:t>---</a:t>
            </a:r>
            <a:r>
              <a:rPr lang="zh-CN" altLang="en-US" sz="3000" dirty="0"/>
              <a:t>靠善行、守律法、道德、传福音、行神迹？</a:t>
            </a:r>
            <a:endParaRPr lang="en-US" altLang="zh-CN" sz="3000" dirty="0"/>
          </a:p>
          <a:p>
            <a:r>
              <a:rPr lang="zh-CN" altLang="en-US" sz="3000" b="1" dirty="0">
                <a:solidFill>
                  <a:srgbClr val="7030A0"/>
                </a:solidFill>
              </a:rPr>
              <a:t>约翰福音</a:t>
            </a:r>
            <a:r>
              <a:rPr lang="en-US" altLang="zh-CN" sz="3000" b="1" dirty="0">
                <a:solidFill>
                  <a:srgbClr val="7030A0"/>
                </a:solidFill>
              </a:rPr>
              <a:t>12:43 </a:t>
            </a:r>
            <a:r>
              <a:rPr lang="zh-CN" altLang="en-US" sz="3000" b="1" dirty="0">
                <a:solidFill>
                  <a:srgbClr val="7030A0"/>
                </a:solidFill>
              </a:rPr>
              <a:t>这是因他们爱人的荣耀，过于爱神的荣耀。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r>
              <a:rPr lang="zh-CN" altLang="en-US" sz="3000" b="1" dirty="0">
                <a:solidFill>
                  <a:srgbClr val="7030A0"/>
                </a:solidFill>
              </a:rPr>
              <a:t>哥林多前书</a:t>
            </a:r>
            <a:r>
              <a:rPr lang="en-US" altLang="zh-CN" sz="3000" b="1" dirty="0">
                <a:solidFill>
                  <a:srgbClr val="7030A0"/>
                </a:solidFill>
              </a:rPr>
              <a:t>2:13 </a:t>
            </a:r>
            <a:r>
              <a:rPr lang="zh-CN" altLang="en-US" sz="3000" b="1" dirty="0">
                <a:solidFill>
                  <a:srgbClr val="7030A0"/>
                </a:solidFill>
              </a:rPr>
              <a:t>并且我们讲说这些事，不是用人智慧所指教的言语，乃是用圣灵所指教的言语，将属灵的话，解释属灵的事。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r>
              <a:rPr lang="zh-CN" altLang="en-US" sz="3000" b="1" dirty="0">
                <a:solidFill>
                  <a:srgbClr val="7030A0"/>
                </a:solidFill>
              </a:rPr>
              <a:t>彼得后书</a:t>
            </a:r>
            <a:r>
              <a:rPr lang="en-US" altLang="zh-CN" sz="3000" b="1" dirty="0">
                <a:solidFill>
                  <a:srgbClr val="7030A0"/>
                </a:solidFill>
              </a:rPr>
              <a:t>1:18-21 </a:t>
            </a:r>
            <a:r>
              <a:rPr lang="zh-CN" altLang="en-US" sz="3000" b="1" dirty="0">
                <a:solidFill>
                  <a:srgbClr val="7030A0"/>
                </a:solidFill>
              </a:rPr>
              <a:t>我们同他在圣山的时候，亲自听见这声音从天上出来。我们并有先知更确的预言，如同灯照在暗处。你们在这预言上留意，直等到天发亮晨星在你们心里出现的时候，才是好的。第一要紧的，该知道经上所有的预言，没有可随私意解说的。因为预言从来没有出于人意的，乃是人被圣灵感动说出神的话来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90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0"/>
            <a:ext cx="12192001" cy="6853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436880"/>
            <a:ext cx="11023600" cy="6055995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200" dirty="0"/>
              <a:t>旧约所启示的应许，律法，诫命，献祭，预言，全部都指向一个主角，也就是整本圣经的中心人物。到了新约，祂就是道成肉身，降生在马槽中的耶稣。</a:t>
            </a:r>
            <a:endParaRPr lang="en-US" altLang="zh-CN" sz="3200" dirty="0"/>
          </a:p>
          <a:p>
            <a:r>
              <a:rPr lang="zh-CN" altLang="en-US" sz="3200" dirty="0"/>
              <a:t>从创造到末日都跟十字架福音有直接关系，新旧约不能切割理解，十字架福音真理贯穿整本圣经。威斯敏斯特信仰告白</a:t>
            </a:r>
            <a:r>
              <a:rPr lang="en-US" altLang="zh-CN" sz="3200" dirty="0"/>
              <a:t>7</a:t>
            </a:r>
            <a:r>
              <a:rPr lang="zh-CN" altLang="en-US" sz="3200" dirty="0"/>
              <a:t>章</a:t>
            </a:r>
            <a:r>
              <a:rPr lang="en-US" altLang="zh-CN" sz="3200" dirty="0"/>
              <a:t>6</a:t>
            </a:r>
            <a:r>
              <a:rPr lang="zh-CN" altLang="en-US" sz="3200" dirty="0"/>
              <a:t>节：</a:t>
            </a:r>
            <a:r>
              <a:rPr lang="zh-CN" altLang="en-US" sz="3200" b="1" dirty="0"/>
              <a:t>“并没有两个不同实体的恩典之约，只有一个约，以不同的形式实施。”</a:t>
            </a:r>
            <a:endParaRPr lang="en-US" altLang="zh-CN" sz="3200" b="1" dirty="0"/>
          </a:p>
          <a:p>
            <a:r>
              <a:rPr lang="zh-CN" altLang="en-US" sz="3200" b="1" dirty="0">
                <a:solidFill>
                  <a:srgbClr val="7030A0"/>
                </a:solidFill>
              </a:rPr>
              <a:t>约翰福音</a:t>
            </a:r>
            <a:r>
              <a:rPr lang="en-US" altLang="zh-CN" sz="3200" b="1" dirty="0">
                <a:solidFill>
                  <a:srgbClr val="7030A0"/>
                </a:solidFill>
              </a:rPr>
              <a:t>5:46-47 </a:t>
            </a:r>
            <a:r>
              <a:rPr lang="zh-CN" altLang="en-US" sz="3200" b="1" dirty="0">
                <a:solidFill>
                  <a:srgbClr val="7030A0"/>
                </a:solidFill>
              </a:rPr>
              <a:t>你们如果信摩西，也必信我。因为他书上有指着我写的话。你们若不信他的书，怎能信我的话呢？</a:t>
            </a:r>
            <a:endParaRPr lang="en-US" altLang="zh-CN" sz="3200" b="1" dirty="0">
              <a:solidFill>
                <a:srgbClr val="7030A0"/>
              </a:solidFill>
            </a:endParaRPr>
          </a:p>
          <a:p>
            <a:r>
              <a:rPr lang="zh-CN" altLang="en-US" sz="3200" b="1" dirty="0">
                <a:solidFill>
                  <a:srgbClr val="7030A0"/>
                </a:solidFill>
              </a:rPr>
              <a:t>提摩太后书</a:t>
            </a:r>
            <a:r>
              <a:rPr lang="en-US" altLang="zh-CN" sz="3200" b="1" dirty="0">
                <a:solidFill>
                  <a:srgbClr val="7030A0"/>
                </a:solidFill>
              </a:rPr>
              <a:t>3:16-17 </a:t>
            </a:r>
            <a:r>
              <a:rPr lang="zh-CN" altLang="en-US" sz="3200" b="1" dirty="0">
                <a:solidFill>
                  <a:srgbClr val="7030A0"/>
                </a:solidFill>
              </a:rPr>
              <a:t>圣经都是神所默示的，于教训，督责，使人归正，教导人学义，都是有益的。叫属神的人得以完全，预备行各样的善事。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4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0"/>
            <a:ext cx="12192001" cy="6853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436880"/>
            <a:ext cx="11023600" cy="6055995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200" b="1" dirty="0"/>
              <a:t>威斯敏斯特信仰告白</a:t>
            </a:r>
            <a:r>
              <a:rPr lang="en-US" altLang="zh-CN" sz="3200" b="1" dirty="0"/>
              <a:t>1:6</a:t>
            </a:r>
            <a:r>
              <a:rPr lang="zh-CN" altLang="en-US" sz="3200" b="1" dirty="0"/>
              <a:t> “神的全盘计划，凡是有关祂自己的荣耀、人的拯救、信仰和生活，都已明载在圣经内。”</a:t>
            </a:r>
            <a:endParaRPr lang="en-US" altLang="zh-CN" sz="3200" b="1" dirty="0"/>
          </a:p>
          <a:p>
            <a:r>
              <a:rPr lang="zh-CN" altLang="en-US" sz="3200" b="1" dirty="0">
                <a:solidFill>
                  <a:srgbClr val="7030A0"/>
                </a:solidFill>
              </a:rPr>
              <a:t>申命记</a:t>
            </a:r>
            <a:r>
              <a:rPr lang="en-US" altLang="zh-CN" sz="3200" b="1" dirty="0">
                <a:solidFill>
                  <a:srgbClr val="7030A0"/>
                </a:solidFill>
              </a:rPr>
              <a:t>4:2 </a:t>
            </a:r>
            <a:r>
              <a:rPr lang="zh-CN" altLang="en-US" sz="3200" b="1" dirty="0">
                <a:solidFill>
                  <a:srgbClr val="7030A0"/>
                </a:solidFill>
              </a:rPr>
              <a:t>所吩咐你们的话，你们不可加添，也不可删减，好叫你们遵守我所吩咐的，就是耶和华你们神的命令。</a:t>
            </a:r>
            <a:endParaRPr lang="en-US" altLang="zh-CN" sz="4000" b="1" dirty="0">
              <a:solidFill>
                <a:srgbClr val="7030A0"/>
              </a:solidFill>
            </a:endParaRPr>
          </a:p>
          <a:p>
            <a:r>
              <a:rPr lang="zh-CN" altLang="en-US" sz="3200" b="1" dirty="0">
                <a:solidFill>
                  <a:srgbClr val="7030A0"/>
                </a:solidFill>
              </a:rPr>
              <a:t>诗篇</a:t>
            </a:r>
            <a:r>
              <a:rPr lang="en-US" altLang="zh-CN" sz="3200" b="1" dirty="0">
                <a:solidFill>
                  <a:srgbClr val="7030A0"/>
                </a:solidFill>
              </a:rPr>
              <a:t>19:7-10 </a:t>
            </a:r>
            <a:r>
              <a:rPr lang="zh-CN" altLang="en-US" sz="3200" b="1" dirty="0">
                <a:solidFill>
                  <a:srgbClr val="7030A0"/>
                </a:solidFill>
              </a:rPr>
              <a:t>耶和华的律法</a:t>
            </a:r>
            <a:r>
              <a:rPr lang="zh-CN" altLang="en-US" sz="3200" b="1" u="sng" dirty="0">
                <a:solidFill>
                  <a:srgbClr val="7030A0"/>
                </a:solidFill>
              </a:rPr>
              <a:t>全备</a:t>
            </a:r>
            <a:r>
              <a:rPr lang="zh-CN" altLang="en-US" sz="3200" b="1" dirty="0">
                <a:solidFill>
                  <a:srgbClr val="7030A0"/>
                </a:solidFill>
              </a:rPr>
              <a:t>，能苏醒人心。耶和华的法度</a:t>
            </a:r>
            <a:r>
              <a:rPr lang="zh-CN" altLang="en-US" sz="3200" b="1" u="sng" dirty="0">
                <a:solidFill>
                  <a:srgbClr val="7030A0"/>
                </a:solidFill>
              </a:rPr>
              <a:t>确定</a:t>
            </a:r>
            <a:r>
              <a:rPr lang="zh-CN" altLang="en-US" sz="3200" b="1" dirty="0">
                <a:solidFill>
                  <a:srgbClr val="7030A0"/>
                </a:solidFill>
              </a:rPr>
              <a:t>，能使愚人有智慧。耶和华的训词</a:t>
            </a:r>
            <a:r>
              <a:rPr lang="zh-CN" altLang="en-US" sz="3200" b="1" u="sng" dirty="0">
                <a:solidFill>
                  <a:srgbClr val="7030A0"/>
                </a:solidFill>
              </a:rPr>
              <a:t>正直</a:t>
            </a:r>
            <a:r>
              <a:rPr lang="zh-CN" altLang="en-US" sz="3200" b="1" dirty="0">
                <a:solidFill>
                  <a:srgbClr val="7030A0"/>
                </a:solidFill>
              </a:rPr>
              <a:t>，能快活人的心。耶和华的命令</a:t>
            </a:r>
            <a:r>
              <a:rPr lang="zh-CN" altLang="en-US" sz="3200" b="1" u="sng" dirty="0">
                <a:solidFill>
                  <a:srgbClr val="7030A0"/>
                </a:solidFill>
              </a:rPr>
              <a:t>清洁</a:t>
            </a:r>
            <a:r>
              <a:rPr lang="zh-CN" altLang="en-US" sz="3200" b="1" dirty="0">
                <a:solidFill>
                  <a:srgbClr val="7030A0"/>
                </a:solidFill>
              </a:rPr>
              <a:t>，能明亮人的眼目。耶和华的道理</a:t>
            </a:r>
            <a:r>
              <a:rPr lang="zh-CN" altLang="en-US" sz="3200" b="1" u="sng" dirty="0">
                <a:solidFill>
                  <a:srgbClr val="7030A0"/>
                </a:solidFill>
              </a:rPr>
              <a:t>洁净</a:t>
            </a:r>
            <a:r>
              <a:rPr lang="zh-CN" altLang="en-US" sz="3200" b="1" dirty="0">
                <a:solidFill>
                  <a:srgbClr val="7030A0"/>
                </a:solidFill>
              </a:rPr>
              <a:t>，存到永远。耶和华的典章</a:t>
            </a:r>
            <a:r>
              <a:rPr lang="zh-CN" altLang="en-US" sz="3200" b="1" u="sng" dirty="0">
                <a:solidFill>
                  <a:srgbClr val="7030A0"/>
                </a:solidFill>
              </a:rPr>
              <a:t>真实</a:t>
            </a:r>
            <a:r>
              <a:rPr lang="zh-CN" altLang="en-US" sz="3200" b="1" dirty="0">
                <a:solidFill>
                  <a:srgbClr val="7030A0"/>
                </a:solidFill>
              </a:rPr>
              <a:t>，全然公义。</a:t>
            </a:r>
            <a:endParaRPr lang="en-US" altLang="zh-CN" sz="3200" b="1" dirty="0">
              <a:solidFill>
                <a:srgbClr val="7030A0"/>
              </a:solidFill>
            </a:endParaRPr>
          </a:p>
          <a:p>
            <a:r>
              <a:rPr lang="zh-CN" altLang="en-US" sz="3200" b="1" dirty="0"/>
              <a:t>威斯敏斯特信仰告白</a:t>
            </a:r>
            <a:r>
              <a:rPr lang="en-US" altLang="zh-CN" sz="3200" b="1" dirty="0"/>
              <a:t>1:5 </a:t>
            </a:r>
            <a:r>
              <a:rPr lang="zh-CN" altLang="en-US" sz="3200" b="1" dirty="0"/>
              <a:t>“我们之所以接纳并确信圣经拥有无谬的真理和属天的权威，乃是出于圣灵内在的工作，祂借着我们心中的真道，并与真道一起同向我们做见证。“</a:t>
            </a:r>
          </a:p>
        </p:txBody>
      </p:sp>
    </p:spTree>
    <p:extLst>
      <p:ext uri="{BB962C8B-B14F-4D97-AF65-F5344CB8AC3E}">
        <p14:creationId xmlns:p14="http://schemas.microsoft.com/office/powerpoint/2010/main" val="126474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0"/>
            <a:ext cx="12192001" cy="6853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436880"/>
            <a:ext cx="11023600" cy="6055995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200" dirty="0"/>
              <a:t>圣经直白、清楚、明确、无误，真智慧是要让人可以切实理解、并且实践于生命的，模糊不清、脱离现实本身就不可能是真理。当人发自内心愿意践行圣经教导，真理的力量就会使你的生命反射出神的荣耀，并享受其中的喜乐。</a:t>
            </a:r>
          </a:p>
          <a:p>
            <a:r>
              <a:rPr lang="zh-CN" altLang="en-US" sz="3200" b="1" dirty="0">
                <a:solidFill>
                  <a:srgbClr val="7030A0"/>
                </a:solidFill>
              </a:rPr>
              <a:t>约翰福音</a:t>
            </a:r>
            <a:r>
              <a:rPr lang="en-US" altLang="zh-CN" sz="3200" b="1" dirty="0">
                <a:solidFill>
                  <a:srgbClr val="7030A0"/>
                </a:solidFill>
              </a:rPr>
              <a:t>15:10-11 </a:t>
            </a:r>
            <a:r>
              <a:rPr lang="zh-CN" altLang="en-US" sz="3200" b="1" dirty="0">
                <a:solidFill>
                  <a:srgbClr val="7030A0"/>
                </a:solidFill>
              </a:rPr>
              <a:t>你们若遵守我的命令，就常在我的爱里。正如我遵守了我父的命令，常在他的爱里。这些事我已经对你们说了，是要叫我的喜乐，存在你们心里，并叫你们的喜乐可以满足。</a:t>
            </a:r>
            <a:endParaRPr lang="en-US" altLang="zh-CN" sz="3200" b="1" dirty="0">
              <a:solidFill>
                <a:srgbClr val="7030A0"/>
              </a:solidFill>
            </a:endParaRPr>
          </a:p>
          <a:p>
            <a:r>
              <a:rPr lang="zh-CN" altLang="en-US" sz="3200" b="1" dirty="0">
                <a:solidFill>
                  <a:srgbClr val="7030A0"/>
                </a:solidFill>
              </a:rPr>
              <a:t>约翰一书</a:t>
            </a:r>
            <a:r>
              <a:rPr lang="en-US" altLang="zh-CN" sz="3200" b="1" dirty="0">
                <a:solidFill>
                  <a:srgbClr val="7030A0"/>
                </a:solidFill>
              </a:rPr>
              <a:t>1:4 </a:t>
            </a:r>
            <a:r>
              <a:rPr lang="zh-CN" altLang="en-US" sz="3200" b="1" dirty="0">
                <a:solidFill>
                  <a:srgbClr val="7030A0"/>
                </a:solidFill>
              </a:rPr>
              <a:t>我们将这些话写给你们，使你们的喜乐充足。</a:t>
            </a:r>
            <a:endParaRPr lang="en-US" altLang="zh-CN" sz="3200" b="1" dirty="0">
              <a:solidFill>
                <a:srgbClr val="7030A0"/>
              </a:solidFill>
            </a:endParaRPr>
          </a:p>
          <a:p>
            <a:r>
              <a:rPr lang="zh-CN" altLang="en-US" sz="3200" b="1" dirty="0">
                <a:solidFill>
                  <a:srgbClr val="7030A0"/>
                </a:solidFill>
              </a:rPr>
              <a:t>使徒行传</a:t>
            </a:r>
            <a:r>
              <a:rPr lang="en-US" altLang="zh-CN" sz="3200" b="1" dirty="0">
                <a:solidFill>
                  <a:srgbClr val="7030A0"/>
                </a:solidFill>
              </a:rPr>
              <a:t>17:11 </a:t>
            </a:r>
            <a:r>
              <a:rPr lang="zh-CN" altLang="en-US" sz="3200" b="1" dirty="0">
                <a:solidFill>
                  <a:srgbClr val="7030A0"/>
                </a:solidFill>
              </a:rPr>
              <a:t>这地方的人，贤于帖撒罗尼迦的人，甘心领受这道，天天考查圣经，要晓得这道，是与不是。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7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1BAE4-9028-4CF5-A98D-7C85A98D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" y="987971"/>
            <a:ext cx="11079056" cy="53918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98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40CEF-82F3-4562-804A-8E6A3A20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07" y="639378"/>
            <a:ext cx="10552386" cy="261658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C00000"/>
                </a:solidFill>
              </a:rPr>
              <a:t>问三：圣经主要的教导是什么？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do the Scripture principally teach?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D3749-6FAA-4301-AB6E-F514391B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3255962"/>
            <a:ext cx="10552386" cy="3123816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答：圣经主要是教导人有关相信神的知识，以及神对人责任的要求。</a:t>
            </a:r>
            <a:endParaRPr lang="en-US" altLang="zh-CN" sz="4000" b="1" dirty="0"/>
          </a:p>
          <a:p>
            <a:pPr algn="l"/>
            <a:r>
              <a:rPr lang="en-US" sz="4000" b="1" dirty="0"/>
              <a:t>The Scriptures principally teach what man is to believe concerning God, and what duty God requires of man.</a:t>
            </a:r>
          </a:p>
        </p:txBody>
      </p:sp>
    </p:spTree>
    <p:extLst>
      <p:ext uri="{BB962C8B-B14F-4D97-AF65-F5344CB8AC3E}">
        <p14:creationId xmlns:p14="http://schemas.microsoft.com/office/powerpoint/2010/main" val="15806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1BAE4-9028-4CF5-A98D-7C85A98D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" y="987971"/>
            <a:ext cx="11079056" cy="53918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98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1D3749-6FAA-4301-AB6E-F514391B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61" y="883920"/>
            <a:ext cx="10931477" cy="5495858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200" dirty="0"/>
              <a:t>如果你要正确地认识一个人，要知道他的个性，喜好，内心的想法，目标、计划等，最好的方法当然是由他自己告诉你。如果我们要正确认识永恒的神，更要通过祂自己对我们的启示才有可能。</a:t>
            </a:r>
            <a:endParaRPr lang="en-US" altLang="zh-CN" sz="32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</a:rPr>
              <a:t>出埃及记</a:t>
            </a:r>
            <a:r>
              <a:rPr lang="en-US" altLang="zh-CN" sz="3200" b="1" dirty="0">
                <a:solidFill>
                  <a:srgbClr val="7030A0"/>
                </a:solidFill>
              </a:rPr>
              <a:t>3:14 </a:t>
            </a:r>
            <a:r>
              <a:rPr lang="zh-CN" altLang="en-US" sz="3200" b="1" dirty="0">
                <a:solidFill>
                  <a:srgbClr val="7030A0"/>
                </a:solidFill>
              </a:rPr>
              <a:t>神对摩西说，我是自有永有的。又说，你要对以色列人这样说，那自有的打发我到你们这里来。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</a:rPr>
              <a:t>出埃及记</a:t>
            </a:r>
            <a:r>
              <a:rPr lang="en-US" altLang="zh-CN" sz="3200" b="1" dirty="0">
                <a:solidFill>
                  <a:srgbClr val="7030A0"/>
                </a:solidFill>
              </a:rPr>
              <a:t>34:6-7 </a:t>
            </a:r>
            <a:r>
              <a:rPr lang="zh-CN" altLang="en-US" sz="3200" b="1" dirty="0">
                <a:solidFill>
                  <a:srgbClr val="7030A0"/>
                </a:solidFill>
              </a:rPr>
              <a:t>耶和华在他面前宣告说，耶和华，耶和华，是有怜悯有恩典的神，不轻易发怒，并有丰盛的慈爱和诚实。为千万人存留慈爱，赦免罪孽，过犯，和罪恶，万不以有罪的为无罪，必追讨他的罪，自父及子，直到三，四代。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5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1BAE4-9028-4CF5-A98D-7C85A98D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" y="987971"/>
            <a:ext cx="11079056" cy="53918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98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1D3749-6FAA-4301-AB6E-F514391B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72" y="650240"/>
            <a:ext cx="11079056" cy="5729538"/>
          </a:xfrm>
          <a:solidFill>
            <a:schemeClr val="bg1">
              <a:alpha val="73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dirty="0"/>
              <a:t>神是有位格有性情、有心意有计划的。神按照祂自己的形象造人，因此祂对人是有要求有计划的，被造的人对神有当尽的责任。</a:t>
            </a:r>
            <a:endParaRPr lang="en-US" altLang="zh-CN" sz="3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dirty="0"/>
              <a:t>然而人靠自己的被造与堕落的理性不可能知道神的要求和计划，靠自己的努力也不可能知道当如何履行对神的责任。</a:t>
            </a:r>
            <a:endParaRPr lang="en-US" altLang="zh-CN" sz="3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申命记</a:t>
            </a:r>
            <a:r>
              <a:rPr lang="en-US" altLang="zh-CN" sz="3000" b="1" dirty="0">
                <a:solidFill>
                  <a:srgbClr val="7030A0"/>
                </a:solidFill>
              </a:rPr>
              <a:t>10:12-13 </a:t>
            </a:r>
            <a:r>
              <a:rPr lang="zh-CN" altLang="en-US" sz="3000" b="1" dirty="0">
                <a:solidFill>
                  <a:srgbClr val="7030A0"/>
                </a:solidFill>
              </a:rPr>
              <a:t>以色列阿，现在耶和华你神向你所要的是什么呢？只要你敬畏耶和华你的神，遵行他的道，爱他，尽心尽性事奉他，遵守他的诫命律例，就是我今日所吩咐你的，为要叫你得福。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弥迦书</a:t>
            </a:r>
            <a:r>
              <a:rPr lang="en-US" altLang="zh-CN" sz="3000" b="1" dirty="0">
                <a:solidFill>
                  <a:srgbClr val="7030A0"/>
                </a:solidFill>
              </a:rPr>
              <a:t>6:8 </a:t>
            </a:r>
            <a:r>
              <a:rPr lang="zh-CN" altLang="en-US" sz="3000" b="1" dirty="0">
                <a:solidFill>
                  <a:srgbClr val="7030A0"/>
                </a:solidFill>
              </a:rPr>
              <a:t>世人哪，耶和华已指示你何为善。他向你所要的是什么呢？只要你行公义，好怜悯，存谦卑的心，与你的神同行。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诗篇</a:t>
            </a:r>
            <a:r>
              <a:rPr lang="en-US" altLang="zh-CN" sz="3000" b="1" dirty="0">
                <a:solidFill>
                  <a:srgbClr val="7030A0"/>
                </a:solidFill>
              </a:rPr>
              <a:t>119:104-105 </a:t>
            </a:r>
            <a:r>
              <a:rPr lang="zh-CN" altLang="en-US" sz="3000" b="1" dirty="0">
                <a:solidFill>
                  <a:srgbClr val="7030A0"/>
                </a:solidFill>
              </a:rPr>
              <a:t>我借着你的训词，得以明白。所以我恨一切的假道。你的话是我脚前的灯，是我路上的光。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1BAE4-9028-4CF5-A98D-7C85A98D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" y="987971"/>
            <a:ext cx="11079056" cy="53918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98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1D3749-6FAA-4301-AB6E-F514391B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61" y="883920"/>
            <a:ext cx="10931477" cy="5495858"/>
          </a:xfrm>
          <a:solidFill>
            <a:schemeClr val="bg1">
              <a:alpha val="73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200" dirty="0"/>
              <a:t>有了对神的正确认识才能正确认识自己和世界。唯有借着圣经真理启示，人才能建立正确又全面的整个价值体系，是稳固、一贯、清晰、可行的。</a:t>
            </a:r>
            <a:endParaRPr lang="en-US" altLang="zh-CN" sz="32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约书亚记</a:t>
            </a:r>
            <a:r>
              <a:rPr lang="en-US" altLang="zh-CN" sz="3000" b="1" dirty="0">
                <a:solidFill>
                  <a:srgbClr val="7030A0"/>
                </a:solidFill>
              </a:rPr>
              <a:t>1:8 </a:t>
            </a:r>
            <a:r>
              <a:rPr lang="zh-CN" altLang="en-US" sz="3000" b="1" dirty="0">
                <a:solidFill>
                  <a:srgbClr val="7030A0"/>
                </a:solidFill>
              </a:rPr>
              <a:t>这律法书不可离开你的口，总要昼夜思想，好使你谨守遵行这书上所写的一切话。如此，你的道路就可以亨通，凡事顺利。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诗篇</a:t>
            </a:r>
            <a:r>
              <a:rPr lang="en-US" altLang="zh-CN" sz="3000" b="1" dirty="0">
                <a:solidFill>
                  <a:srgbClr val="7030A0"/>
                </a:solidFill>
              </a:rPr>
              <a:t>1:1-2 </a:t>
            </a:r>
            <a:r>
              <a:rPr lang="zh-CN" altLang="en-US" sz="3000" b="1" dirty="0">
                <a:solidFill>
                  <a:srgbClr val="7030A0"/>
                </a:solidFill>
              </a:rPr>
              <a:t>不从恶人的计谋，不站罪人的道路，不坐亵慢人的座位。惟喜爱耶和华的律法，昼夜思想，这人便为有福。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罗马书</a:t>
            </a:r>
            <a:r>
              <a:rPr lang="en-US" altLang="zh-CN" sz="3000" b="1" dirty="0">
                <a:solidFill>
                  <a:srgbClr val="7030A0"/>
                </a:solidFill>
              </a:rPr>
              <a:t>10:17 </a:t>
            </a:r>
            <a:r>
              <a:rPr lang="zh-CN" altLang="en-US" sz="3000" b="1" dirty="0">
                <a:solidFill>
                  <a:srgbClr val="7030A0"/>
                </a:solidFill>
              </a:rPr>
              <a:t>可见信道是从听道来的，听道是从基督的话来的。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rgbClr val="7030A0"/>
                </a:solidFill>
              </a:rPr>
              <a:t>约翰福音</a:t>
            </a:r>
            <a:r>
              <a:rPr lang="en-US" altLang="zh-CN" sz="3000" b="1" dirty="0">
                <a:solidFill>
                  <a:srgbClr val="7030A0"/>
                </a:solidFill>
              </a:rPr>
              <a:t>5:38-40</a:t>
            </a:r>
            <a:r>
              <a:rPr lang="zh-CN" altLang="en-US" sz="3000" b="1" dirty="0">
                <a:solidFill>
                  <a:srgbClr val="7030A0"/>
                </a:solidFill>
              </a:rPr>
              <a:t> 你们并没有他的道存在心里。因为他所差来的，你们不信。你们查考圣经。因你们以为内中有永生。给我作见证的就是这经。然而你们不肯到我这里来得生命。</a:t>
            </a:r>
            <a:endParaRPr lang="en-US" altLang="zh-CN" sz="3000" b="1" dirty="0">
              <a:solidFill>
                <a:srgbClr val="7030A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zh-CN" alt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9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6" y="-2"/>
            <a:ext cx="12216915" cy="685800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78D23B-A28D-42D5-96AA-86519B5D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427" y="399392"/>
            <a:ext cx="10815146" cy="2028497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C00000"/>
                </a:solidFill>
              </a:rPr>
              <a:t>问一：人的最终目的是什么？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is the chief end of man?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79" y="2669628"/>
            <a:ext cx="11035862" cy="396240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5400" dirty="0"/>
              <a:t>答：人最终的目的是荣耀神，并且永远享受祂。</a:t>
            </a:r>
            <a:endParaRPr lang="en-US" altLang="zh-CN" sz="5400" dirty="0"/>
          </a:p>
          <a:p>
            <a:pPr algn="l"/>
            <a:r>
              <a:rPr lang="en-US" sz="5400" dirty="0"/>
              <a:t>Man’s chief end is to glorify God, and to enjoy Him forever. </a:t>
            </a:r>
          </a:p>
        </p:txBody>
      </p:sp>
    </p:spTree>
    <p:extLst>
      <p:ext uri="{BB962C8B-B14F-4D97-AF65-F5344CB8AC3E}">
        <p14:creationId xmlns:p14="http://schemas.microsoft.com/office/powerpoint/2010/main" val="93494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10160"/>
            <a:ext cx="12192001" cy="6853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8BB09-CA83-4E8B-BA5C-30A29123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8" y="365125"/>
            <a:ext cx="10512972" cy="2877316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问二：神赐下什么原则指导我们来荣耀和享受祂？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rule hath God given to direct us how we may glorify and enjoy him?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28" y="3299647"/>
            <a:ext cx="10512972" cy="3193228"/>
          </a:xfrm>
          <a:solidFill>
            <a:schemeClr val="bg1">
              <a:alpha val="74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/>
              <a:t>答：神的话，就存在旧约和新约圣经里，是</a:t>
            </a:r>
            <a:r>
              <a:rPr lang="zh-CN" altLang="en-US" sz="4000" b="1" i="1" dirty="0"/>
              <a:t>唯一</a:t>
            </a:r>
            <a:r>
              <a:rPr lang="zh-CN" altLang="en-US" sz="4000" dirty="0"/>
              <a:t>的原则指导我们来荣耀和享受祂。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/>
              <a:t>The Word of God, which is contained in the Scriptures of the Old and New Testaments, is the only rule to direct us how we may glorify and enjoy Him.</a:t>
            </a:r>
          </a:p>
          <a:p>
            <a:endParaRPr lang="en-US" altLang="zh-CN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005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619D1-3C14-4AE9-98B9-DE1A59389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6"/>
          <a:stretch/>
        </p:blipFill>
        <p:spPr>
          <a:xfrm>
            <a:off x="-61967" y="0"/>
            <a:ext cx="122539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65922-826C-4230-821C-5493B9D6FD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威斯敏斯特小要理问答简介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04D3-85E4-44E5-A7C5-FD7F13D4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1643</a:t>
            </a:r>
            <a:r>
              <a:rPr lang="zh-CN" altLang="en-US" sz="3200" b="1" dirty="0"/>
              <a:t>年，在英国的威斯敏斯特大教堂召开了一场大型会议，与会者有</a:t>
            </a:r>
            <a:r>
              <a:rPr lang="en-US" altLang="zh-CN" sz="3200" b="1" dirty="0"/>
              <a:t>121</a:t>
            </a:r>
            <a:r>
              <a:rPr lang="zh-CN" altLang="en-US" sz="3200" b="1" dirty="0"/>
              <a:t>位牧师，</a:t>
            </a:r>
            <a:r>
              <a:rPr lang="en-US" altLang="zh-CN" sz="3200" b="1" dirty="0"/>
              <a:t>30</a:t>
            </a:r>
            <a:r>
              <a:rPr lang="zh-CN" altLang="en-US" sz="3200" b="1" dirty="0"/>
              <a:t>位议员，</a:t>
            </a:r>
            <a:r>
              <a:rPr lang="en-US" altLang="zh-CN" sz="3200" b="1" dirty="0"/>
              <a:t>8</a:t>
            </a:r>
            <a:r>
              <a:rPr lang="zh-CN" altLang="en-US" sz="3200" b="1" dirty="0"/>
              <a:t>位苏格兰代表。经过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年的讨论，议会于</a:t>
            </a:r>
            <a:r>
              <a:rPr lang="en-US" altLang="zh-CN" sz="3200" b="1" dirty="0"/>
              <a:t>1646</a:t>
            </a:r>
            <a:r>
              <a:rPr lang="zh-CN" altLang="en-US" sz="3200" b="1" dirty="0"/>
              <a:t>年</a:t>
            </a:r>
            <a:r>
              <a:rPr lang="en-US" altLang="zh-CN" sz="3200" b="1" dirty="0"/>
              <a:t>12</a:t>
            </a:r>
            <a:r>
              <a:rPr lang="zh-CN" altLang="en-US" sz="3200" b="1" dirty="0"/>
              <a:t>月完成了威斯敏斯特信仰宣言，内容主要采取加尔文神学立场，力求达到完整、精确、简洁、平衡，每一条都以圣经经文引证。根据此宣言内容在</a:t>
            </a:r>
            <a:r>
              <a:rPr lang="en-US" altLang="zh-CN" sz="3200" b="1" dirty="0"/>
              <a:t>1647</a:t>
            </a:r>
            <a:r>
              <a:rPr lang="zh-CN" altLang="en-US" sz="3200" b="1" dirty="0"/>
              <a:t>年再产生出大、小要理问答。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其中小要理问答于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月</a:t>
            </a:r>
            <a:r>
              <a:rPr lang="en-US" altLang="zh-CN" sz="3200" b="1" dirty="0"/>
              <a:t>16</a:t>
            </a:r>
            <a:r>
              <a:rPr lang="zh-CN" altLang="en-US" sz="3200" b="1" dirty="0"/>
              <a:t>日完成，共</a:t>
            </a:r>
            <a:r>
              <a:rPr lang="en-US" altLang="zh-CN" sz="3200" b="1" dirty="0"/>
              <a:t>107</a:t>
            </a:r>
            <a:r>
              <a:rPr lang="zh-CN" altLang="en-US" sz="3200" b="1" dirty="0"/>
              <a:t>个问答题目，将基督教的教义简明扼要地阐明，深入浅出，通俗实用，广为流传。从孩童和初信者建立正确信仰根基，到信徒要认真研究神学，小要理问答都是最好的入门资料。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36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1BAE4-9028-4CF5-A98D-7C85A98D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1" y="987971"/>
            <a:ext cx="11079056" cy="5391807"/>
          </a:xfrm>
          <a:prstGeom prst="rect">
            <a:avLst/>
          </a:prstGeom>
          <a:solidFill>
            <a:schemeClr val="bg1">
              <a:alpha val="78000"/>
            </a:schemeClr>
          </a:solidFill>
          <a:effectLst>
            <a:softEdge rad="698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40CEF-82F3-4562-804A-8E6A3A20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07" y="639378"/>
            <a:ext cx="10552386" cy="261658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C00000"/>
                </a:solidFill>
              </a:rPr>
              <a:t>问三：圣经主要的教导是什么？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do the Scripture principally teach?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D3749-6FAA-4301-AB6E-F514391B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807" y="3255962"/>
            <a:ext cx="10552386" cy="3123816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答：圣经主要是教导人有关相信神的知识，以及神对人责任的要求。</a:t>
            </a:r>
            <a:endParaRPr lang="en-US" altLang="zh-CN" sz="4000" b="1" dirty="0"/>
          </a:p>
          <a:p>
            <a:pPr algn="l"/>
            <a:r>
              <a:rPr lang="en-US" sz="4000" b="1" dirty="0"/>
              <a:t>The Scriptures principally teach what man is to believe concerning God, and what duty God requires of man.</a:t>
            </a:r>
          </a:p>
        </p:txBody>
      </p:sp>
    </p:spTree>
    <p:extLst>
      <p:ext uri="{BB962C8B-B14F-4D97-AF65-F5344CB8AC3E}">
        <p14:creationId xmlns:p14="http://schemas.microsoft.com/office/powerpoint/2010/main" val="40553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6" y="-2"/>
            <a:ext cx="12216915" cy="685800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78D23B-A28D-42D5-96AA-86519B5D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427" y="399392"/>
            <a:ext cx="10815146" cy="2028497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C00000"/>
                </a:solidFill>
              </a:rPr>
              <a:t>问一：人的最终目的是什么？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is the chief end of man?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79" y="2669628"/>
            <a:ext cx="11035862" cy="396240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5400" dirty="0"/>
              <a:t>答：人最终的目的是荣耀神，并且永远享受祂。</a:t>
            </a:r>
            <a:endParaRPr lang="en-US" altLang="zh-CN" sz="5400" dirty="0"/>
          </a:p>
          <a:p>
            <a:pPr algn="l"/>
            <a:r>
              <a:rPr lang="en-US" sz="5400" dirty="0"/>
              <a:t>Man’s chief end is to glorify God, and to enjoy Him forever. </a:t>
            </a:r>
          </a:p>
        </p:txBody>
      </p:sp>
    </p:spTree>
    <p:extLst>
      <p:ext uri="{BB962C8B-B14F-4D97-AF65-F5344CB8AC3E}">
        <p14:creationId xmlns:p14="http://schemas.microsoft.com/office/powerpoint/2010/main" val="251738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5" y="-2"/>
            <a:ext cx="12216915" cy="6858002"/>
          </a:xfr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39" y="670560"/>
            <a:ext cx="11045321" cy="582168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如果人生是一场旅途，漫无目的的旅途跟目标明确的旅程意义是截然不同的。 而如果人生应该要有目的，这目的应该由谁来定？谁可以保证这个目的最后一定会实现？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很多人的人生目标有三大类情况：</a:t>
            </a:r>
            <a:r>
              <a:rPr lang="en-US" altLang="zh-CN" sz="3600" dirty="0"/>
              <a:t>1</a:t>
            </a:r>
            <a:r>
              <a:rPr lang="zh-CN" altLang="en-US" sz="3600" dirty="0"/>
              <a:t>）努力活出父母社会为他设定的目标。 </a:t>
            </a:r>
            <a:r>
              <a:rPr lang="en-US" altLang="zh-CN" sz="3600" dirty="0"/>
              <a:t>2</a:t>
            </a:r>
            <a:r>
              <a:rPr lang="zh-CN" altLang="en-US" sz="3600" dirty="0"/>
              <a:t>）毫无目标、空虚、失落、散漫、自卑、苦闷。</a:t>
            </a:r>
            <a:r>
              <a:rPr lang="en-US" altLang="zh-CN" sz="3600" dirty="0"/>
              <a:t>3</a:t>
            </a:r>
            <a:r>
              <a:rPr lang="zh-CN" altLang="en-US" sz="3600" dirty="0"/>
              <a:t>）自定目标，自以为高尚、前卫、正义、进步。</a:t>
            </a:r>
            <a:r>
              <a:rPr lang="en-US" altLang="zh-CN" sz="3600" dirty="0"/>
              <a:t>----</a:t>
            </a:r>
            <a:r>
              <a:rPr lang="zh-CN" altLang="en-US" sz="3600" dirty="0"/>
              <a:t>本质一样，都会导致虚无状态。</a:t>
            </a:r>
            <a:r>
              <a:rPr lang="zh-CN" altLang="en-US" sz="3600" b="1" dirty="0">
                <a:solidFill>
                  <a:srgbClr val="7030A0"/>
                </a:solidFill>
              </a:rPr>
              <a:t>传道书</a:t>
            </a:r>
            <a:r>
              <a:rPr lang="en-US" altLang="zh-CN" sz="3600" b="1" dirty="0">
                <a:solidFill>
                  <a:srgbClr val="7030A0"/>
                </a:solidFill>
              </a:rPr>
              <a:t>1:14</a:t>
            </a:r>
            <a:r>
              <a:rPr lang="zh-CN" altLang="en-US" sz="3600" b="1" dirty="0">
                <a:solidFill>
                  <a:srgbClr val="7030A0"/>
                </a:solidFill>
              </a:rPr>
              <a:t>我见日光之下所作的一切事，都是虚空，都是捕风。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6691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5" y="-2"/>
            <a:ext cx="12216915" cy="6858002"/>
          </a:xfr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80" y="538480"/>
            <a:ext cx="11029380" cy="5953760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我们是神所造的，应该从神的心意来寻找人活着应有的目标。神的计划、创造、护理、救赎、应许，都与我们的人生意义息息相关。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任何在神以外的目标都会殊途同归地进入虚无，在永恒中走向灭亡。因为偏离创造者心意的被造物是毫无价值的，甚至是忤逆、敌对、为仇的，因此在真神以外寻找不到任何人生的价值与意义。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使徒行传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17:26-28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从一本造出万族的人，住在全地上，并且预先定准他们的年限，和所住的疆界。要叫他们寻求神，或者可以揣摩而得，其实他离我们各人不远。我们生活，动作，存留，都在乎他，就如你们作诗的，有人说，我们也是他所生的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8703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5" y="-2"/>
            <a:ext cx="12216915" cy="6858002"/>
          </a:xfr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416560"/>
            <a:ext cx="11216639" cy="622808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创造者怀着计划与目的创造，被造物唯有活出创造者的心意才能展现其存在的价值与意义。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罗马书</a:t>
            </a:r>
            <a:r>
              <a:rPr lang="en-US" altLang="zh-CN" sz="3600" b="1" dirty="0">
                <a:solidFill>
                  <a:srgbClr val="7030A0"/>
                </a:solidFill>
              </a:rPr>
              <a:t>11:36 </a:t>
            </a:r>
            <a:r>
              <a:rPr lang="zh-CN" altLang="en-US" sz="3600" b="1" dirty="0">
                <a:solidFill>
                  <a:srgbClr val="7030A0"/>
                </a:solidFill>
              </a:rPr>
              <a:t>因为万有都是本于他，倚靠他，归于他。愿荣耀归给他，直到永远。阿们。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哥林多前书</a:t>
            </a:r>
            <a:r>
              <a:rPr lang="en-US" altLang="zh-CN" sz="3600" b="1" dirty="0">
                <a:solidFill>
                  <a:srgbClr val="7030A0"/>
                </a:solidFill>
              </a:rPr>
              <a:t>6:20 </a:t>
            </a:r>
            <a:r>
              <a:rPr lang="zh-CN" altLang="en-US" sz="3600" b="1" dirty="0">
                <a:solidFill>
                  <a:srgbClr val="7030A0"/>
                </a:solidFill>
              </a:rPr>
              <a:t>因为你们是重价买来的。所以要在你们的身子上荣耀神。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哥林多前书</a:t>
            </a:r>
            <a:r>
              <a:rPr lang="en-US" altLang="zh-CN" sz="3600" b="1" dirty="0">
                <a:solidFill>
                  <a:srgbClr val="7030A0"/>
                </a:solidFill>
              </a:rPr>
              <a:t>10:31</a:t>
            </a:r>
            <a:r>
              <a:rPr lang="zh-CN" altLang="en-US" sz="3600" b="1" dirty="0">
                <a:solidFill>
                  <a:srgbClr val="7030A0"/>
                </a:solidFill>
              </a:rPr>
              <a:t> 所以你们或吃或喝，无论作什么，都要为荣耀神而行。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启示录</a:t>
            </a:r>
            <a:r>
              <a:rPr lang="en-US" altLang="zh-CN" sz="3600" b="1" dirty="0">
                <a:solidFill>
                  <a:srgbClr val="7030A0"/>
                </a:solidFill>
              </a:rPr>
              <a:t>4:11 </a:t>
            </a:r>
            <a:r>
              <a:rPr lang="zh-CN" altLang="en-US" sz="3600" b="1" dirty="0">
                <a:solidFill>
                  <a:srgbClr val="7030A0"/>
                </a:solidFill>
              </a:rPr>
              <a:t>我们的主，我们的神，你是配得荣耀尊贵权柄的。因为你创造了万物，并且万物是因你的旨意被创造而有的。</a:t>
            </a:r>
          </a:p>
        </p:txBody>
      </p:sp>
    </p:spTree>
    <p:extLst>
      <p:ext uri="{BB962C8B-B14F-4D97-AF65-F5344CB8AC3E}">
        <p14:creationId xmlns:p14="http://schemas.microsoft.com/office/powerpoint/2010/main" val="282087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5" y="-2"/>
            <a:ext cx="12216915" cy="6858002"/>
          </a:xfr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416560"/>
            <a:ext cx="11216639" cy="622808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被造者与创造者和谐在一起会感到最大的喜乐，人本来能够享受神的同在，直到人犯罪堕落。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神的永恒计划包括救赎。救赎不是让人今生过得成功健康，而是让人得永恒新生命。是与神和好，回归到能够享受神同在的生命。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约翰福音</a:t>
            </a:r>
            <a:r>
              <a:rPr lang="en-US" altLang="zh-CN" sz="3600" b="1" dirty="0">
                <a:solidFill>
                  <a:srgbClr val="7030A0"/>
                </a:solidFill>
              </a:rPr>
              <a:t>10:10 </a:t>
            </a:r>
            <a:r>
              <a:rPr lang="zh-CN" altLang="en-US" sz="3600" b="1" dirty="0">
                <a:solidFill>
                  <a:srgbClr val="7030A0"/>
                </a:solidFill>
              </a:rPr>
              <a:t>盗贼来，无非要偷窃，杀害，毁坏。我来了，是要叫羊得生命，并且得的更丰盛。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约翰福音</a:t>
            </a:r>
            <a:r>
              <a:rPr lang="en-US" altLang="zh-CN" sz="3600" b="1" dirty="0">
                <a:solidFill>
                  <a:srgbClr val="7030A0"/>
                </a:solidFill>
              </a:rPr>
              <a:t>17:26 </a:t>
            </a:r>
            <a:r>
              <a:rPr lang="zh-CN" altLang="en-US" sz="3600" b="1" dirty="0">
                <a:solidFill>
                  <a:srgbClr val="7030A0"/>
                </a:solidFill>
              </a:rPr>
              <a:t>我已将你的名指示他们，还要指示他们，使你所爱我的爱在他们里面，我也在他们里面。</a:t>
            </a:r>
          </a:p>
        </p:txBody>
      </p:sp>
    </p:spTree>
    <p:extLst>
      <p:ext uri="{BB962C8B-B14F-4D97-AF65-F5344CB8AC3E}">
        <p14:creationId xmlns:p14="http://schemas.microsoft.com/office/powerpoint/2010/main" val="31607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25423-83DF-458E-B675-65E8F90B1D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8879"/>
          <a:stretch/>
        </p:blipFill>
        <p:spPr>
          <a:xfrm>
            <a:off x="-24915" y="-2"/>
            <a:ext cx="12216915" cy="6858002"/>
          </a:xfr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7246E14-5442-4A8F-A808-0EA04470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416560"/>
            <a:ext cx="11216639" cy="6228080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dirty="0"/>
              <a:t>在基督里神与人和好，代表关系的重新建立，人能够享受神的同在，但是依然不完全。完全无隔阂的享受会在永恒的荣耀中实现。这也是我们今生最大最美好的盼望。这盼望本身也带来喜乐。</a:t>
            </a:r>
            <a:endParaRPr lang="en-US" altLang="zh-CN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7030A0"/>
                </a:solidFill>
              </a:rPr>
              <a:t>诗篇</a:t>
            </a:r>
            <a:r>
              <a:rPr lang="en-US" altLang="zh-CN" sz="3600" b="1" dirty="0">
                <a:solidFill>
                  <a:srgbClr val="7030A0"/>
                </a:solidFill>
              </a:rPr>
              <a:t>16:8-11</a:t>
            </a:r>
            <a:r>
              <a:rPr lang="zh-CN" altLang="en-US" sz="3600" b="1" dirty="0">
                <a:solidFill>
                  <a:srgbClr val="7030A0"/>
                </a:solidFill>
              </a:rPr>
              <a:t>我将耶和华常摆在我面前。因他在我右边，我便不至摇动。因此我的心欢喜，我的灵（原文作荣耀）快乐。我的肉身也要安然居住。因为你必不将我的灵魂撇在阴间。也不叫你的圣者见朽坏。你必将生命的道路指示我。在你面前有满足的喜乐。在你右手中有永远的福乐。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078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25283-9B8C-4285-BAF1-712C8709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0" b="35100"/>
          <a:stretch/>
        </p:blipFill>
        <p:spPr>
          <a:xfrm>
            <a:off x="-1" y="10160"/>
            <a:ext cx="12192001" cy="6853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8BB09-CA83-4E8B-BA5C-30A29123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8" y="365125"/>
            <a:ext cx="10512972" cy="2877316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问二：神赐下什么原则指导我们来荣耀和享受祂？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What rule hath God given to direct us how we may glorify and enjoy him?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5F71-36F6-419F-9354-2F8AE64A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28" y="3299647"/>
            <a:ext cx="10512972" cy="3193228"/>
          </a:xfrm>
          <a:solidFill>
            <a:schemeClr val="bg1">
              <a:alpha val="74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/>
              <a:t>答：神的话，就存在旧约和新约圣经里，是</a:t>
            </a:r>
            <a:r>
              <a:rPr lang="zh-CN" altLang="en-US" sz="4000" b="1" i="1" dirty="0"/>
              <a:t>唯一</a:t>
            </a:r>
            <a:r>
              <a:rPr lang="zh-CN" altLang="en-US" sz="4000" dirty="0"/>
              <a:t>的原则指导我们来荣耀和享受祂。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/>
              <a:t>The Word of God, which is contained in the Scriptures of the Old and New Testaments, is the only rule to direct us how we may glorify and enjoy Him.</a:t>
            </a:r>
          </a:p>
          <a:p>
            <a:endParaRPr lang="en-US" altLang="zh-CN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912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3641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威斯敏斯特小要理问答简介</vt:lpstr>
      <vt:lpstr>问一：人的最终目的是什么？ What is the chief end of man?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问二：神赐下什么原则指导我们来荣耀和享受祂？ What rule hath God given to direct us how we may glorify and enjoy him?</vt:lpstr>
      <vt:lpstr>PowerPoint Presentation</vt:lpstr>
      <vt:lpstr>PowerPoint Presentation</vt:lpstr>
      <vt:lpstr>PowerPoint Presentation</vt:lpstr>
      <vt:lpstr>PowerPoint Presentation</vt:lpstr>
      <vt:lpstr>问三：圣经主要的教导是什么？ What do the Scripture principally teach?</vt:lpstr>
      <vt:lpstr>PowerPoint Presentation</vt:lpstr>
      <vt:lpstr>PowerPoint Presentation</vt:lpstr>
      <vt:lpstr>PowerPoint Presentation</vt:lpstr>
      <vt:lpstr>问一：人的最终目的是什么？ What is the chief end of man?</vt:lpstr>
      <vt:lpstr>问二：神赐下什么原则指导我们来荣耀和享受祂？ What rule hath God given to direct us how we may glorify and enjoy him?</vt:lpstr>
      <vt:lpstr>问三：圣经主要的教导是什么？ What do the Scripture principally teach?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</dc:creator>
  <cp:lastModifiedBy>elaine</cp:lastModifiedBy>
  <cp:revision>16</cp:revision>
  <dcterms:created xsi:type="dcterms:W3CDTF">2022-02-11T13:06:13Z</dcterms:created>
  <dcterms:modified xsi:type="dcterms:W3CDTF">2022-02-16T16:56:24Z</dcterms:modified>
</cp:coreProperties>
</file>